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7"/>
  </p:notesMasterIdLst>
  <p:handoutMasterIdLst>
    <p:handoutMasterId r:id="rId8"/>
  </p:handoutMasterIdLst>
  <p:sldIdLst>
    <p:sldId id="2357" r:id="rId2"/>
    <p:sldId id="2364" r:id="rId3"/>
    <p:sldId id="2365" r:id="rId4"/>
    <p:sldId id="2366" r:id="rId5"/>
    <p:sldId id="2358" r:id="rId6"/>
  </p:sldIdLst>
  <p:sldSz cx="9144000" cy="5143500" type="screen16x9"/>
  <p:notesSz cx="6797675" cy="9872663"/>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10">
          <p15:clr>
            <a:srgbClr val="A4A3A4"/>
          </p15:clr>
        </p15:guide>
        <p15:guide id="4"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ierry Berisot" initials="TB [23]" lastIdx="1" clrIdx="0"/>
  <p:cmAuthor id="2" name="Jerome Bell" initials="JB" lastIdx="9" clrIdx="1"/>
  <p:cmAuthor id="3" name="Thierry Berisot" initials="TB [8]" lastIdx="1" clrIdx="2"/>
  <p:cmAuthor id="4" name="Thierry Berisot" initials="TB [9]"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98A2AE"/>
    <a:srgbClr val="27F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01" autoAdjust="0"/>
    <p:restoredTop sz="86323" autoAdjust="0"/>
  </p:normalViewPr>
  <p:slideViewPr>
    <p:cSldViewPr>
      <p:cViewPr varScale="1">
        <p:scale>
          <a:sx n="87" d="100"/>
          <a:sy n="87" d="100"/>
        </p:scale>
        <p:origin x="480" y="52"/>
      </p:cViewPr>
      <p:guideLst>
        <p:guide orient="horz" pos="2160"/>
        <p:guide pos="2880"/>
        <p:guide orient="horz" pos="16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6" d="100"/>
          <a:sy n="46" d="100"/>
        </p:scale>
        <p:origin x="2808" y="29"/>
      </p:cViewPr>
      <p:guideLst>
        <p:guide orient="horz" pos="2880"/>
        <p:guide pos="2160"/>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C419B2F-358F-49E8-AA4C-3CCBF980E92D}" type="datetimeFigureOut">
              <a:rPr lang="fr-FR"/>
              <a:pPr>
                <a:defRPr/>
              </a:pPr>
              <a:t>10/06/2024</a:t>
            </a:fld>
            <a:endParaRPr lang="fr-FR"/>
          </a:p>
        </p:txBody>
      </p:sp>
      <p:sp>
        <p:nvSpPr>
          <p:cNvPr id="4" name="Espace réservé du pied de page 3"/>
          <p:cNvSpPr>
            <a:spLocks noGrp="1"/>
          </p:cNvSpPr>
          <p:nvPr>
            <p:ph type="ftr" sz="quarter" idx="2"/>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EA41666-3582-438F-AF1B-B5FBB2EC317F}" type="slidenum">
              <a:rPr lang="fr-FR"/>
              <a:pPr>
                <a:defRPr/>
              </a:pPr>
              <a:t>‹N›</a:t>
            </a:fld>
            <a:endParaRPr lang="fr-FR"/>
          </a:p>
        </p:txBody>
      </p:sp>
    </p:spTree>
    <p:extLst>
      <p:ext uri="{BB962C8B-B14F-4D97-AF65-F5344CB8AC3E}">
        <p14:creationId xmlns:p14="http://schemas.microsoft.com/office/powerpoint/2010/main" val="2795219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A0DADF3-1C88-41A0-B138-876CB3C20240}" type="datetimeFigureOut">
              <a:rPr lang="fr-FR"/>
              <a:pPr>
                <a:defRPr/>
              </a:pPr>
              <a:t>10/06/2024</a:t>
            </a:fld>
            <a:endParaRPr lang="fr-FR"/>
          </a:p>
        </p:txBody>
      </p:sp>
      <p:sp>
        <p:nvSpPr>
          <p:cNvPr id="4" name="Espace réservé de l'image des diapositives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A602E30-61EE-4150-94DB-FBB717E710B3}" type="slidenum">
              <a:rPr lang="fr-FR"/>
              <a:pPr>
                <a:defRPr/>
              </a:pPr>
              <a:t>‹N›</a:t>
            </a:fld>
            <a:endParaRPr lang="fr-FR"/>
          </a:p>
        </p:txBody>
      </p:sp>
    </p:spTree>
    <p:extLst>
      <p:ext uri="{BB962C8B-B14F-4D97-AF65-F5344CB8AC3E}">
        <p14:creationId xmlns:p14="http://schemas.microsoft.com/office/powerpoint/2010/main" val="39964560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966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091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09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702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359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8945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 name="Espace réservé du numéro de diapositive 5"/>
          <p:cNvSpPr txBox="1">
            <a:spLocks/>
          </p:cNvSpPr>
          <p:nvPr userDrawn="1"/>
        </p:nvSpPr>
        <p:spPr>
          <a:xfrm>
            <a:off x="35496" y="4918720"/>
            <a:ext cx="539552" cy="173310"/>
          </a:xfrm>
          <a:prstGeom prst="rect">
            <a:avLst/>
          </a:prstGeom>
        </p:spPr>
        <p:txBody>
          <a:bodyPr/>
          <a:lstStyle>
            <a:defPPr>
              <a:defRPr lang="fr-FR"/>
            </a:defPPr>
            <a:lvl1pPr algn="l" rtl="0" fontAlgn="auto">
              <a:spcBef>
                <a:spcPts val="0"/>
              </a:spcBef>
              <a:spcAft>
                <a:spcPts val="0"/>
              </a:spcAft>
              <a:defRPr sz="900"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B843D4B4-55EE-47AE-9227-24BAD3C53284}" type="slidenum">
              <a:rPr lang="fr-BE" sz="700" smtClean="0">
                <a:solidFill>
                  <a:srgbClr val="002060"/>
                </a:solidFill>
              </a:rPr>
              <a:pPr>
                <a:defRPr/>
              </a:pPr>
              <a:t>‹N›</a:t>
            </a:fld>
            <a:endParaRPr lang="fr-BE" sz="700" dirty="0">
              <a:solidFill>
                <a:srgbClr val="002060"/>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13" r:id="rId5"/>
    <p:sldLayoutId id="2147483714" r:id="rId6"/>
  </p:sldLayoutIdLst>
  <p:hf hdr="0" dt="0"/>
  <p:txStyles>
    <p:title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hyperlink" Target="https://ised-isde.canada.ca/site/spectrum-management-telecommunications/en/devices-and-equipment/standard-radio-system-plans-srsp/srsp-3017-technical-requirements-fixed-radio-systems-operating-bands-1700-1710-mhz-and-1780-1850-mhz"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318720-C85F-4369-8596-1A067EF7A20D}"/>
              </a:ext>
            </a:extLst>
          </p:cNvPr>
          <p:cNvSpPr txBox="1"/>
          <p:nvPr/>
        </p:nvSpPr>
        <p:spPr>
          <a:xfrm>
            <a:off x="6876256" y="348016"/>
            <a:ext cx="2124636" cy="830997"/>
          </a:xfrm>
          <a:prstGeom prst="rect">
            <a:avLst/>
          </a:prstGeom>
          <a:noFill/>
        </p:spPr>
        <p:txBody>
          <a:bodyPr wrap="square" rtlCol="0">
            <a:spAutoFit/>
          </a:bodyPr>
          <a:lstStyle/>
          <a:p>
            <a:r>
              <a:rPr lang="en-US" sz="1200" b="1" dirty="0">
                <a:solidFill>
                  <a:srgbClr val="002060"/>
                </a:solidFill>
                <a:latin typeface="+mn-lt"/>
              </a:rPr>
              <a:t>RP-241519 </a:t>
            </a:r>
          </a:p>
          <a:p>
            <a:r>
              <a:rPr lang="en-US" sz="1200" b="1" dirty="0">
                <a:solidFill>
                  <a:srgbClr val="002060"/>
                </a:solidFill>
                <a:latin typeface="+mn-lt"/>
              </a:rPr>
              <a:t>Agenda Item: 10.1.5</a:t>
            </a:r>
          </a:p>
          <a:p>
            <a:r>
              <a:rPr lang="en-US" sz="1200" b="1" dirty="0">
                <a:solidFill>
                  <a:srgbClr val="002060"/>
                </a:solidFill>
                <a:latin typeface="+mn-lt"/>
              </a:rPr>
              <a:t>Type: WID NEW</a:t>
            </a:r>
          </a:p>
          <a:p>
            <a:r>
              <a:rPr lang="en-US" sz="1200" b="1" dirty="0">
                <a:solidFill>
                  <a:srgbClr val="002060"/>
                </a:solidFill>
                <a:latin typeface="+mn-lt"/>
              </a:rPr>
              <a:t>Document for: Information</a:t>
            </a:r>
          </a:p>
        </p:txBody>
      </p:sp>
      <p:sp>
        <p:nvSpPr>
          <p:cNvPr id="3" name="TextBox 2">
            <a:extLst>
              <a:ext uri="{FF2B5EF4-FFF2-40B4-BE49-F238E27FC236}">
                <a16:creationId xmlns:a16="http://schemas.microsoft.com/office/drawing/2014/main" id="{7AE1B338-72BE-45B2-B1DB-71E45ED0FD32}"/>
              </a:ext>
            </a:extLst>
          </p:cNvPr>
          <p:cNvSpPr txBox="1"/>
          <p:nvPr/>
        </p:nvSpPr>
        <p:spPr>
          <a:xfrm>
            <a:off x="403412" y="301270"/>
            <a:ext cx="2716305" cy="646331"/>
          </a:xfrm>
          <a:prstGeom prst="rect">
            <a:avLst/>
          </a:prstGeom>
          <a:noFill/>
        </p:spPr>
        <p:txBody>
          <a:bodyPr wrap="square" rtlCol="0">
            <a:spAutoFit/>
          </a:bodyPr>
          <a:lstStyle/>
          <a:p>
            <a:r>
              <a:rPr lang="en-US" sz="1200" b="1" dirty="0">
                <a:solidFill>
                  <a:srgbClr val="002060"/>
                </a:solidFill>
                <a:latin typeface="+mn-lt"/>
              </a:rPr>
              <a:t>3GPP TSG RAN Meeting #104</a:t>
            </a:r>
          </a:p>
          <a:p>
            <a:r>
              <a:rPr lang="en-US" sz="1200" dirty="0">
                <a:solidFill>
                  <a:srgbClr val="002060"/>
                </a:solidFill>
                <a:latin typeface="+mn-lt"/>
              </a:rPr>
              <a:t>Shanghai, China, </a:t>
            </a:r>
          </a:p>
          <a:p>
            <a:r>
              <a:rPr lang="en-US" sz="1200" dirty="0">
                <a:solidFill>
                  <a:srgbClr val="002060"/>
                </a:solidFill>
                <a:latin typeface="+mn-lt"/>
              </a:rPr>
              <a:t>June 17th – 20th, 2024</a:t>
            </a:r>
          </a:p>
        </p:txBody>
      </p:sp>
      <p:sp>
        <p:nvSpPr>
          <p:cNvPr id="4" name="Title 1">
            <a:extLst>
              <a:ext uri="{FF2B5EF4-FFF2-40B4-BE49-F238E27FC236}">
                <a16:creationId xmlns:a16="http://schemas.microsoft.com/office/drawing/2014/main" id="{A50E2D7E-7F50-4248-A2EF-3A2F219E8EB2}"/>
              </a:ext>
            </a:extLst>
          </p:cNvPr>
          <p:cNvSpPr txBox="1">
            <a:spLocks/>
          </p:cNvSpPr>
          <p:nvPr/>
        </p:nvSpPr>
        <p:spPr>
          <a:xfrm>
            <a:off x="755576" y="2067694"/>
            <a:ext cx="7272808" cy="1008112"/>
          </a:xfrm>
          <a:prstGeom prst="rect">
            <a:avLst/>
          </a:prstGeom>
        </p:spPr>
        <p:txBody>
          <a:bodyPr anchor="ctr">
            <a:noAutofit/>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gn="ctr"/>
            <a:r>
              <a:rPr lang="en-US" sz="3200" dirty="0">
                <a:solidFill>
                  <a:srgbClr val="002060"/>
                </a:solidFill>
                <a:latin typeface="+mn-lt"/>
              </a:rPr>
              <a:t>	Motivation for introduction of LTE FDD band in 1800 – 1830 MHz for Canada</a:t>
            </a:r>
          </a:p>
        </p:txBody>
      </p:sp>
      <p:sp>
        <p:nvSpPr>
          <p:cNvPr id="5" name="TextBox 4">
            <a:extLst>
              <a:ext uri="{FF2B5EF4-FFF2-40B4-BE49-F238E27FC236}">
                <a16:creationId xmlns:a16="http://schemas.microsoft.com/office/drawing/2014/main" id="{649A4101-2CD6-4199-8D53-1D872B1B25E3}"/>
              </a:ext>
            </a:extLst>
          </p:cNvPr>
          <p:cNvSpPr txBox="1"/>
          <p:nvPr/>
        </p:nvSpPr>
        <p:spPr>
          <a:xfrm>
            <a:off x="403412" y="3777256"/>
            <a:ext cx="7768988" cy="358111"/>
          </a:xfrm>
          <a:prstGeom prst="rect">
            <a:avLst/>
          </a:prstGeom>
          <a:noFill/>
        </p:spPr>
        <p:txBody>
          <a:bodyPr wrap="square" rtlCol="0">
            <a:spAutoFit/>
          </a:bodyPr>
          <a:lstStyle/>
          <a:p>
            <a:pPr>
              <a:lnSpc>
                <a:spcPts val="2200"/>
              </a:lnSpc>
              <a:spcAft>
                <a:spcPts val="300"/>
              </a:spcAft>
            </a:pPr>
            <a:r>
              <a:rPr lang="en-US" sz="1600" b="1" u="sng" dirty="0">
                <a:solidFill>
                  <a:srgbClr val="002060"/>
                </a:solidFill>
                <a:latin typeface="+mn-lt"/>
              </a:rPr>
              <a:t>Source:</a:t>
            </a:r>
            <a:r>
              <a:rPr lang="en-US" sz="1600" dirty="0">
                <a:solidFill>
                  <a:srgbClr val="002060"/>
                </a:solidFill>
                <a:latin typeface="+mn-lt"/>
              </a:rPr>
              <a:t> Novamint, Sequans, </a:t>
            </a:r>
            <a:r>
              <a:rPr lang="en-US" sz="1600" dirty="0" err="1">
                <a:solidFill>
                  <a:srgbClr val="002060"/>
                </a:solidFill>
                <a:latin typeface="+mn-lt"/>
              </a:rPr>
              <a:t>Semtech</a:t>
            </a:r>
            <a:r>
              <a:rPr lang="en-US" sz="1600" dirty="0">
                <a:solidFill>
                  <a:srgbClr val="002060"/>
                </a:solidFill>
                <a:latin typeface="+mn-lt"/>
              </a:rPr>
              <a:t>, </a:t>
            </a:r>
            <a:r>
              <a:rPr lang="en-US" sz="1600" dirty="0" err="1">
                <a:solidFill>
                  <a:srgbClr val="002060"/>
                </a:solidFill>
                <a:latin typeface="+mn-lt"/>
              </a:rPr>
              <a:t>Telit</a:t>
            </a:r>
            <a:r>
              <a:rPr lang="en-US" sz="1600" dirty="0">
                <a:solidFill>
                  <a:srgbClr val="002060"/>
                </a:solidFill>
                <a:latin typeface="+mn-lt"/>
              </a:rPr>
              <a:t>, </a:t>
            </a:r>
            <a:r>
              <a:rPr lang="en-US" sz="1600" dirty="0" err="1">
                <a:solidFill>
                  <a:srgbClr val="002060"/>
                </a:solidFill>
                <a:latin typeface="+mn-lt"/>
              </a:rPr>
              <a:t>Ubiik</a:t>
            </a:r>
            <a:r>
              <a:rPr lang="en-US" sz="1600" dirty="0">
                <a:solidFill>
                  <a:srgbClr val="002060"/>
                </a:solidFill>
                <a:latin typeface="+mn-lt"/>
              </a:rPr>
              <a:t>, EDF, EUTC</a:t>
            </a:r>
            <a:endParaRPr lang="en-US" sz="1600" dirty="0">
              <a:solidFill>
                <a:srgbClr val="002060"/>
              </a:solidFill>
              <a:highlight>
                <a:srgbClr val="FFFF00"/>
              </a:highlight>
              <a:latin typeface="+mn-lt"/>
            </a:endParaRPr>
          </a:p>
        </p:txBody>
      </p:sp>
    </p:spTree>
    <p:extLst>
      <p:ext uri="{BB962C8B-B14F-4D97-AF65-F5344CB8AC3E}">
        <p14:creationId xmlns:p14="http://schemas.microsoft.com/office/powerpoint/2010/main" val="1942419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251520" y="740470"/>
            <a:ext cx="8784976" cy="3919512"/>
          </a:xfrm>
          <a:prstGeom prst="rect">
            <a:avLst/>
          </a:prstGeom>
        </p:spPr>
        <p:txBody>
          <a:bodyPr anchor="ct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GB" sz="1400" dirty="0">
                <a:solidFill>
                  <a:srgbClr val="002060"/>
                </a:solidFill>
              </a:rPr>
              <a:t>The 1800-1830 MHz spectrum has been exclusively designated at a national level for the use of electricity utilities in Canada for fixed communication (point to point and point to multipoint). </a:t>
            </a:r>
          </a:p>
          <a:p>
            <a:pPr>
              <a:lnSpc>
                <a:spcPct val="150000"/>
              </a:lnSpc>
            </a:pPr>
            <a:r>
              <a:rPr lang="en-GB" sz="1400" dirty="0">
                <a:solidFill>
                  <a:srgbClr val="002060"/>
                </a:solidFill>
              </a:rPr>
              <a:t>The current regulation is available at the following link: </a:t>
            </a:r>
            <a:r>
              <a:rPr lang="en-GB" sz="1400" dirty="0">
                <a:solidFill>
                  <a:srgbClr val="002060"/>
                </a:solidFill>
                <a:hlinkClick r:id="rId2"/>
              </a:rPr>
              <a:t>https://ised-isde.canada.ca/site/spectrum-management-telecommunications/en/devices-and-equipment/standard-radio-system-plans-srsp/srsp-3017-technical-requirements-fixed-radio-systems-operating-bands-1700-1710-mhz-and-1780-1850-mhz</a:t>
            </a:r>
            <a:endParaRPr lang="en-GB" sz="1400" dirty="0">
              <a:solidFill>
                <a:srgbClr val="002060"/>
              </a:solidFill>
            </a:endParaRPr>
          </a:p>
          <a:p>
            <a:pPr>
              <a:lnSpc>
                <a:spcPct val="150000"/>
              </a:lnSpc>
            </a:pPr>
            <a:r>
              <a:rPr lang="en-GB" sz="1400" dirty="0">
                <a:solidFill>
                  <a:srgbClr val="002060"/>
                </a:solidFill>
              </a:rPr>
              <a:t>The Canadian regulator (ISED) clarified that no specific technology or duplex mode is mandated in this band and therefore LTE and FDD technologies can be deployed already now if fulfilling the regulation (see ISED letter in attachment)</a:t>
            </a:r>
          </a:p>
          <a:p>
            <a:pPr>
              <a:lnSpc>
                <a:spcPct val="150000"/>
              </a:lnSpc>
            </a:pPr>
            <a:r>
              <a:rPr lang="en-GB" sz="1400" dirty="0">
                <a:solidFill>
                  <a:srgbClr val="002060"/>
                </a:solidFill>
              </a:rPr>
              <a:t>Pilots are ongoing or are planned to be conducted both in the lab and in the field  later this year by several Electricity utilities.</a:t>
            </a:r>
          </a:p>
        </p:txBody>
      </p:sp>
      <p:sp>
        <p:nvSpPr>
          <p:cNvPr id="3" name="Titre 1">
            <a:extLst>
              <a:ext uri="{FF2B5EF4-FFF2-40B4-BE49-F238E27FC236}">
                <a16:creationId xmlns:a16="http://schemas.microsoft.com/office/drawing/2014/main" id="{832DAAFA-F955-4A56-ADEF-01EEF57A73D9}"/>
              </a:ext>
            </a:extLst>
          </p:cNvPr>
          <p:cNvSpPr txBox="1">
            <a:spLocks/>
          </p:cNvSpPr>
          <p:nvPr/>
        </p:nvSpPr>
        <p:spPr>
          <a:xfrm>
            <a:off x="179512" y="51471"/>
            <a:ext cx="8964488" cy="576063"/>
          </a:xfrm>
          <a:prstGeom prst="rect">
            <a:avLst/>
          </a:prstGeom>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nSpc>
                <a:spcPct val="150000"/>
              </a:lnSpc>
            </a:pPr>
            <a:r>
              <a:rPr lang="en-GB" sz="2800" dirty="0">
                <a:solidFill>
                  <a:srgbClr val="002060"/>
                </a:solidFill>
                <a:latin typeface="+mn-lt"/>
              </a:rPr>
              <a:t>Background</a:t>
            </a:r>
            <a:endParaRPr lang="en-US" sz="2800" dirty="0">
              <a:solidFill>
                <a:srgbClr val="002060"/>
              </a:solidFill>
              <a:latin typeface="+mn-lt"/>
            </a:endParaRPr>
          </a:p>
        </p:txBody>
      </p:sp>
    </p:spTree>
    <p:extLst>
      <p:ext uri="{BB962C8B-B14F-4D97-AF65-F5344CB8AC3E}">
        <p14:creationId xmlns:p14="http://schemas.microsoft.com/office/powerpoint/2010/main" val="427985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269268" y="657548"/>
            <a:ext cx="8784976" cy="3919512"/>
          </a:xfrm>
          <a:prstGeom prst="rect">
            <a:avLst/>
          </a:prstGeom>
        </p:spPr>
        <p:txBody>
          <a:bodyPr anchor="ct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GB" sz="1200" dirty="0">
                <a:solidFill>
                  <a:srgbClr val="002060"/>
                </a:solidFill>
              </a:rPr>
              <a:t>Electricity utilities in the region have relied on </a:t>
            </a:r>
            <a:r>
              <a:rPr lang="en-GB" sz="1200" dirty="0" err="1">
                <a:solidFill>
                  <a:srgbClr val="002060"/>
                </a:solidFill>
              </a:rPr>
              <a:t>WiMax</a:t>
            </a:r>
            <a:r>
              <a:rPr lang="en-GB" sz="1200" dirty="0">
                <a:solidFill>
                  <a:srgbClr val="002060"/>
                </a:solidFill>
              </a:rPr>
              <a:t> operating in the 1800-1830 MHz range as the communication backbone only</a:t>
            </a:r>
          </a:p>
          <a:p>
            <a:pPr>
              <a:lnSpc>
                <a:spcPct val="150000"/>
              </a:lnSpc>
            </a:pPr>
            <a:r>
              <a:rPr lang="en-GB" sz="1200" dirty="0">
                <a:solidFill>
                  <a:srgbClr val="002060"/>
                </a:solidFill>
              </a:rPr>
              <a:t>Electricity utilities in Canada are eager to transition to LTE technology within the 1800-1830 MHz spectrum.</a:t>
            </a:r>
          </a:p>
          <a:p>
            <a:pPr>
              <a:lnSpc>
                <a:spcPct val="150000"/>
              </a:lnSpc>
            </a:pPr>
            <a:r>
              <a:rPr lang="en-GB" sz="1200" dirty="0">
                <a:solidFill>
                  <a:srgbClr val="002060"/>
                </a:solidFill>
              </a:rPr>
              <a:t>The telecom regulator in Canada, ISED, is already engaged in making the regulatory changes (like channel spacing) to make deploying LTE more optimal (moving from 125kHz to 100kHz channelization) on this band</a:t>
            </a:r>
          </a:p>
          <a:p>
            <a:pPr>
              <a:lnSpc>
                <a:spcPct val="150000"/>
              </a:lnSpc>
            </a:pPr>
            <a:r>
              <a:rPr lang="en-GB" sz="1200" dirty="0">
                <a:solidFill>
                  <a:srgbClr val="002060"/>
                </a:solidFill>
              </a:rPr>
              <a:t> This Work Item is proposing the definition of a new FDD band to transition from </a:t>
            </a:r>
            <a:r>
              <a:rPr lang="en-GB" sz="1200" dirty="0" err="1">
                <a:solidFill>
                  <a:srgbClr val="002060"/>
                </a:solidFill>
              </a:rPr>
              <a:t>WiMax</a:t>
            </a:r>
            <a:r>
              <a:rPr lang="en-GB" sz="1200" dirty="0">
                <a:solidFill>
                  <a:srgbClr val="002060"/>
                </a:solidFill>
              </a:rPr>
              <a:t> to LTE technology and allow new use cases, such LPWA (NB-IoT and </a:t>
            </a:r>
            <a:r>
              <a:rPr lang="en-GB" sz="1200" dirty="0" err="1">
                <a:solidFill>
                  <a:srgbClr val="002060"/>
                </a:solidFill>
              </a:rPr>
              <a:t>eMTC</a:t>
            </a:r>
            <a:r>
              <a:rPr lang="en-GB" sz="1200" dirty="0">
                <a:solidFill>
                  <a:srgbClr val="002060"/>
                </a:solidFill>
              </a:rPr>
              <a:t>) and cat 1-4 UEs</a:t>
            </a:r>
          </a:p>
          <a:p>
            <a:pPr>
              <a:lnSpc>
                <a:spcPct val="150000"/>
              </a:lnSpc>
            </a:pPr>
            <a:r>
              <a:rPr lang="en-GB" sz="1200" dirty="0">
                <a:solidFill>
                  <a:srgbClr val="002060"/>
                </a:solidFill>
              </a:rPr>
              <a:t>The following assumptions are to be considered:</a:t>
            </a:r>
          </a:p>
          <a:p>
            <a:pPr lvl="1">
              <a:lnSpc>
                <a:spcPct val="150000"/>
              </a:lnSpc>
            </a:pPr>
            <a:r>
              <a:rPr lang="en-GB" sz="1200" dirty="0">
                <a:solidFill>
                  <a:srgbClr val="002060"/>
                </a:solidFill>
              </a:rPr>
              <a:t>Fixed communications only are allowed (point to point and point to multipoint)</a:t>
            </a:r>
          </a:p>
          <a:p>
            <a:pPr lvl="1">
              <a:lnSpc>
                <a:spcPct val="150000"/>
              </a:lnSpc>
            </a:pPr>
            <a:r>
              <a:rPr lang="en-GB" sz="1200" dirty="0">
                <a:solidFill>
                  <a:srgbClr val="002060"/>
                </a:solidFill>
              </a:rPr>
              <a:t>The band is specified to support Full Duplex operation for cat 1-4 UEs, assuming their form factor is CPE-like and therefore removing constraints on size and some implementation aspects</a:t>
            </a:r>
          </a:p>
          <a:p>
            <a:pPr lvl="1">
              <a:lnSpc>
                <a:spcPct val="150000"/>
              </a:lnSpc>
            </a:pPr>
            <a:r>
              <a:rPr lang="en-GB" sz="1200" dirty="0">
                <a:solidFill>
                  <a:srgbClr val="002060"/>
                </a:solidFill>
              </a:rPr>
              <a:t>NB-IoT and </a:t>
            </a:r>
            <a:r>
              <a:rPr lang="en-GB" sz="1200" dirty="0" err="1">
                <a:solidFill>
                  <a:srgbClr val="002060"/>
                </a:solidFill>
              </a:rPr>
              <a:t>eMTC</a:t>
            </a:r>
            <a:r>
              <a:rPr lang="en-GB" sz="1200" dirty="0">
                <a:solidFill>
                  <a:srgbClr val="002060"/>
                </a:solidFill>
              </a:rPr>
              <a:t> devices are expected to operate in Half Duplex mode. </a:t>
            </a:r>
          </a:p>
          <a:p>
            <a:pPr>
              <a:lnSpc>
                <a:spcPct val="150000"/>
              </a:lnSpc>
            </a:pPr>
            <a:r>
              <a:rPr lang="en-GB" sz="1200" dirty="0">
                <a:solidFill>
                  <a:srgbClr val="002060"/>
                </a:solidFill>
              </a:rPr>
              <a:t>Based on the above assumptions the following channel arrangement is proposed</a:t>
            </a:r>
          </a:p>
          <a:p>
            <a:pPr>
              <a:lnSpc>
                <a:spcPct val="150000"/>
              </a:lnSpc>
            </a:pPr>
            <a:endParaRPr lang="en-GB" sz="1400" dirty="0">
              <a:solidFill>
                <a:srgbClr val="002060"/>
              </a:solidFill>
              <a:highlight>
                <a:srgbClr val="FFFF00"/>
              </a:highlight>
            </a:endParaRPr>
          </a:p>
        </p:txBody>
      </p:sp>
      <p:sp>
        <p:nvSpPr>
          <p:cNvPr id="3" name="Titre 1">
            <a:extLst>
              <a:ext uri="{FF2B5EF4-FFF2-40B4-BE49-F238E27FC236}">
                <a16:creationId xmlns:a16="http://schemas.microsoft.com/office/drawing/2014/main" id="{832DAAFA-F955-4A56-ADEF-01EEF57A73D9}"/>
              </a:ext>
            </a:extLst>
          </p:cNvPr>
          <p:cNvSpPr txBox="1">
            <a:spLocks/>
          </p:cNvSpPr>
          <p:nvPr/>
        </p:nvSpPr>
        <p:spPr>
          <a:xfrm>
            <a:off x="179512" y="51471"/>
            <a:ext cx="8964488" cy="576063"/>
          </a:xfrm>
          <a:prstGeom prst="rect">
            <a:avLst/>
          </a:prstGeom>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nSpc>
                <a:spcPct val="150000"/>
              </a:lnSpc>
            </a:pPr>
            <a:r>
              <a:rPr lang="en-GB" sz="2800" dirty="0">
                <a:solidFill>
                  <a:srgbClr val="002060"/>
                </a:solidFill>
                <a:latin typeface="+mn-lt"/>
              </a:rPr>
              <a:t>Justification</a:t>
            </a:r>
            <a:endParaRPr lang="en-US" sz="2800" dirty="0">
              <a:solidFill>
                <a:srgbClr val="002060"/>
              </a:solidFill>
              <a:latin typeface="+mn-lt"/>
            </a:endParaRPr>
          </a:p>
        </p:txBody>
      </p:sp>
      <p:pic>
        <p:nvPicPr>
          <p:cNvPr id="5" name="Immagine 4">
            <a:extLst>
              <a:ext uri="{FF2B5EF4-FFF2-40B4-BE49-F238E27FC236}">
                <a16:creationId xmlns:a16="http://schemas.microsoft.com/office/drawing/2014/main" id="{8ED57B2D-2C8D-4287-A73D-00DC5E615E5D}"/>
              </a:ext>
            </a:extLst>
          </p:cNvPr>
          <p:cNvPicPr>
            <a:picLocks noChangeAspect="1"/>
          </p:cNvPicPr>
          <p:nvPr/>
        </p:nvPicPr>
        <p:blipFill>
          <a:blip r:embed="rId2"/>
          <a:stretch>
            <a:fillRect/>
          </a:stretch>
        </p:blipFill>
        <p:spPr>
          <a:xfrm>
            <a:off x="2432050" y="4371950"/>
            <a:ext cx="4279900" cy="565150"/>
          </a:xfrm>
          <a:prstGeom prst="rect">
            <a:avLst/>
          </a:prstGeom>
        </p:spPr>
      </p:pic>
    </p:spTree>
    <p:extLst>
      <p:ext uri="{BB962C8B-B14F-4D97-AF65-F5344CB8AC3E}">
        <p14:creationId xmlns:p14="http://schemas.microsoft.com/office/powerpoint/2010/main" val="2310837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a:solidFill>
                  <a:srgbClr val="002060"/>
                </a:solidFill>
                <a:latin typeface="+mn-lt"/>
              </a:rPr>
              <a:t>Proposals</a:t>
            </a:r>
          </a:p>
        </p:txBody>
      </p:sp>
      <p:sp>
        <p:nvSpPr>
          <p:cNvPr id="4" name="Rectangle 3"/>
          <p:cNvSpPr txBox="1">
            <a:spLocks/>
          </p:cNvSpPr>
          <p:nvPr/>
        </p:nvSpPr>
        <p:spPr bwMode="auto">
          <a:xfrm>
            <a:off x="179512" y="843558"/>
            <a:ext cx="8712968" cy="39903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Clr>
                <a:srgbClr val="002060"/>
              </a:buClr>
              <a:buNone/>
            </a:pPr>
            <a:r>
              <a:rPr lang="en-GB" sz="1300" b="1" dirty="0">
                <a:solidFill>
                  <a:srgbClr val="002060"/>
                </a:solidFill>
              </a:rPr>
              <a:t>Proposal 1 (Core)</a:t>
            </a:r>
          </a:p>
          <a:p>
            <a:pPr eaLnBrk="1" hangingPunct="1">
              <a:buClr>
                <a:srgbClr val="002060"/>
              </a:buClr>
            </a:pPr>
            <a:r>
              <a:rPr lang="en-GB" sz="1300" dirty="0">
                <a:solidFill>
                  <a:srgbClr val="002060"/>
                </a:solidFill>
              </a:rPr>
              <a:t>Specify in a Release independent manner the characteristics of the new band :</a:t>
            </a:r>
          </a:p>
          <a:p>
            <a:pPr lvl="1" eaLnBrk="1" hangingPunct="1">
              <a:buClr>
                <a:srgbClr val="002060"/>
              </a:buClr>
            </a:pPr>
            <a:r>
              <a:rPr lang="en-GB" sz="1200" dirty="0">
                <a:solidFill>
                  <a:srgbClr val="002060"/>
                </a:solidFill>
              </a:rPr>
              <a:t>UL 1800 – 1810 MHz and DL 1820 – 1830 MHz</a:t>
            </a:r>
          </a:p>
          <a:p>
            <a:pPr lvl="1" eaLnBrk="1" hangingPunct="1">
              <a:buClr>
                <a:srgbClr val="002060"/>
              </a:buClr>
            </a:pPr>
            <a:r>
              <a:rPr lang="en-GB" sz="1200" dirty="0">
                <a:solidFill>
                  <a:srgbClr val="002060"/>
                </a:solidFill>
              </a:rPr>
              <a:t>Band numbering and RF characteristics </a:t>
            </a:r>
          </a:p>
          <a:p>
            <a:pPr lvl="1" eaLnBrk="1" hangingPunct="1">
              <a:buClr>
                <a:srgbClr val="002060"/>
              </a:buClr>
            </a:pPr>
            <a:r>
              <a:rPr lang="en-GB" sz="1200" dirty="0">
                <a:solidFill>
                  <a:srgbClr val="002060"/>
                </a:solidFill>
              </a:rPr>
              <a:t>Support the following channelization: 10, 5, 3 and 1.4 MHz</a:t>
            </a:r>
          </a:p>
          <a:p>
            <a:pPr lvl="1" eaLnBrk="1" hangingPunct="1">
              <a:buClr>
                <a:srgbClr val="002060"/>
              </a:buClr>
            </a:pPr>
            <a:r>
              <a:rPr lang="en-GB" sz="1200" dirty="0"/>
              <a:t>Support of Full Duplex operation</a:t>
            </a:r>
          </a:p>
          <a:p>
            <a:pPr eaLnBrk="1" hangingPunct="1">
              <a:buClr>
                <a:srgbClr val="002060"/>
              </a:buClr>
            </a:pPr>
            <a:r>
              <a:rPr lang="en-GB" sz="1300" dirty="0">
                <a:solidFill>
                  <a:srgbClr val="002060"/>
                </a:solidFill>
              </a:rPr>
              <a:t>Define maximum transmit power for both </a:t>
            </a:r>
            <a:r>
              <a:rPr lang="en-GB" sz="1300" dirty="0" err="1">
                <a:solidFill>
                  <a:srgbClr val="002060"/>
                </a:solidFill>
              </a:rPr>
              <a:t>eNB</a:t>
            </a:r>
            <a:r>
              <a:rPr lang="en-GB" sz="1300" dirty="0">
                <a:solidFill>
                  <a:srgbClr val="002060"/>
                </a:solidFill>
              </a:rPr>
              <a:t> and UE in compliance with the regulations</a:t>
            </a:r>
            <a:endParaRPr lang="en-GB" sz="1300" strike="sngStrike" dirty="0">
              <a:solidFill>
                <a:srgbClr val="FF0000"/>
              </a:solidFill>
            </a:endParaRPr>
          </a:p>
          <a:p>
            <a:pPr eaLnBrk="1" hangingPunct="1">
              <a:buClr>
                <a:srgbClr val="002060"/>
              </a:buClr>
            </a:pPr>
            <a:r>
              <a:rPr lang="en-GB" sz="1300" dirty="0">
                <a:solidFill>
                  <a:srgbClr val="002060"/>
                </a:solidFill>
              </a:rPr>
              <a:t>Update the related 3GPP E-UTRA technical specifications to include support for the new band</a:t>
            </a:r>
          </a:p>
          <a:p>
            <a:pPr eaLnBrk="1" hangingPunct="1">
              <a:buClr>
                <a:srgbClr val="002060"/>
              </a:buClr>
            </a:pPr>
            <a:endParaRPr lang="en-GB" sz="800" dirty="0">
              <a:solidFill>
                <a:srgbClr val="002060"/>
              </a:solidFill>
            </a:endParaRPr>
          </a:p>
          <a:p>
            <a:pPr marL="0" indent="0" eaLnBrk="1" hangingPunct="1">
              <a:buClr>
                <a:srgbClr val="002060"/>
              </a:buClr>
              <a:buNone/>
            </a:pPr>
            <a:r>
              <a:rPr lang="en-GB" sz="1300" b="1" dirty="0">
                <a:solidFill>
                  <a:srgbClr val="002060"/>
                </a:solidFill>
              </a:rPr>
              <a:t>Proposal 2 (Core)</a:t>
            </a:r>
          </a:p>
          <a:p>
            <a:pPr eaLnBrk="1" hangingPunct="1">
              <a:buClr>
                <a:srgbClr val="002060"/>
              </a:buClr>
            </a:pPr>
            <a:r>
              <a:rPr lang="en-GB" sz="1300" dirty="0">
                <a:solidFill>
                  <a:srgbClr val="002060"/>
                </a:solidFill>
              </a:rPr>
              <a:t>Specify and modify core  requirements (e.g. UE power class, Additional Maximum Power Reduction (A-MPR), Reference sensitivity, blocking performance) and specifications to support UE categories 1-4,  M1&amp;M2  and NB1&amp;NB2 in a release-independent way</a:t>
            </a:r>
          </a:p>
          <a:p>
            <a:pPr eaLnBrk="1" hangingPunct="1">
              <a:buClr>
                <a:srgbClr val="002060"/>
              </a:buClr>
            </a:pPr>
            <a:endParaRPr lang="en-GB" sz="800" dirty="0">
              <a:solidFill>
                <a:srgbClr val="002060"/>
              </a:solidFill>
            </a:endParaRPr>
          </a:p>
          <a:p>
            <a:pPr marL="0" indent="0" eaLnBrk="1" hangingPunct="1">
              <a:buClr>
                <a:srgbClr val="002060"/>
              </a:buClr>
              <a:buNone/>
            </a:pPr>
            <a:r>
              <a:rPr lang="en-GB" sz="1300" b="1" dirty="0">
                <a:solidFill>
                  <a:srgbClr val="002060"/>
                </a:solidFill>
              </a:rPr>
              <a:t>Proposal 3 (Performance)</a:t>
            </a:r>
          </a:p>
          <a:p>
            <a:pPr eaLnBrk="1" hangingPunct="1">
              <a:buClr>
                <a:srgbClr val="002060"/>
              </a:buClr>
            </a:pPr>
            <a:r>
              <a:rPr lang="en-GB" sz="1300" dirty="0">
                <a:solidFill>
                  <a:srgbClr val="002060"/>
                </a:solidFill>
              </a:rPr>
              <a:t>Update the related 3GPP E-UTRA technical specifications to include support for the new band, if necessary</a:t>
            </a:r>
          </a:p>
          <a:p>
            <a:pPr eaLnBrk="1" hangingPunct="1">
              <a:buClr>
                <a:srgbClr val="002060"/>
              </a:buClr>
            </a:pPr>
            <a:r>
              <a:rPr lang="en-GB" sz="1300" dirty="0">
                <a:solidFill>
                  <a:srgbClr val="002060"/>
                </a:solidFill>
              </a:rPr>
              <a:t>Specify performance requirements and specifications for the new LTE band to support UE categories 1-4, category NB1&amp;NB2 and category M1&amp;M2 in a release-independent way </a:t>
            </a:r>
          </a:p>
          <a:p>
            <a:pPr eaLnBrk="1" hangingPunct="1">
              <a:buClr>
                <a:srgbClr val="002060"/>
              </a:buClr>
            </a:pPr>
            <a:endParaRPr lang="en-GB" sz="1400" dirty="0">
              <a:solidFill>
                <a:srgbClr val="002060"/>
              </a:solidFill>
            </a:endParaRPr>
          </a:p>
          <a:p>
            <a:pPr marL="0" indent="0" eaLnBrk="1" hangingPunct="1">
              <a:buClr>
                <a:srgbClr val="002060"/>
              </a:buClr>
              <a:buNone/>
            </a:pPr>
            <a:endParaRPr lang="en-GB" sz="1400" dirty="0">
              <a:solidFill>
                <a:srgbClr val="002060"/>
              </a:solidFill>
            </a:endParaRPr>
          </a:p>
          <a:p>
            <a:pPr eaLnBrk="1" hangingPunct="1">
              <a:buClr>
                <a:srgbClr val="002060"/>
              </a:buClr>
            </a:pPr>
            <a:endParaRPr lang="en-GB" sz="1600" dirty="0">
              <a:solidFill>
                <a:srgbClr val="002060"/>
              </a:solidFill>
            </a:endParaRPr>
          </a:p>
        </p:txBody>
      </p:sp>
    </p:spTree>
    <p:extLst>
      <p:ext uri="{BB962C8B-B14F-4D97-AF65-F5344CB8AC3E}">
        <p14:creationId xmlns:p14="http://schemas.microsoft.com/office/powerpoint/2010/main" val="2537108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a:solidFill>
                  <a:srgbClr val="002060"/>
                </a:solidFill>
                <a:latin typeface="+mn-lt"/>
              </a:rPr>
              <a:t>Next Steps</a:t>
            </a:r>
          </a:p>
        </p:txBody>
      </p:sp>
      <p:sp>
        <p:nvSpPr>
          <p:cNvPr id="4" name="Rectangle 3"/>
          <p:cNvSpPr txBox="1">
            <a:spLocks/>
          </p:cNvSpPr>
          <p:nvPr/>
        </p:nvSpPr>
        <p:spPr bwMode="auto">
          <a:xfrm>
            <a:off x="179512" y="843558"/>
            <a:ext cx="8712968" cy="39903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buClr>
                <a:srgbClr val="002060"/>
              </a:buClr>
            </a:pPr>
            <a:endParaRPr lang="en-GB" sz="1200" dirty="0">
              <a:solidFill>
                <a:srgbClr val="002060"/>
              </a:solidFill>
            </a:endParaRPr>
          </a:p>
          <a:p>
            <a:pPr eaLnBrk="1" hangingPunct="1">
              <a:buClr>
                <a:srgbClr val="002060"/>
              </a:buClr>
            </a:pPr>
            <a:r>
              <a:rPr lang="en-GB" sz="1600" dirty="0">
                <a:solidFill>
                  <a:srgbClr val="002060"/>
                </a:solidFill>
              </a:rPr>
              <a:t>Agree the WID on </a:t>
            </a:r>
            <a:r>
              <a:rPr lang="en-US" sz="1600" dirty="0">
                <a:solidFill>
                  <a:srgbClr val="002060"/>
                </a:solidFill>
                <a:latin typeface="+mn-lt"/>
              </a:rPr>
              <a:t>introduction of LTE FDD band in 1800 – 1830 MHz for Canada</a:t>
            </a:r>
            <a:r>
              <a:rPr lang="en-GB" sz="1600" dirty="0">
                <a:solidFill>
                  <a:srgbClr val="002060"/>
                </a:solidFill>
              </a:rPr>
              <a:t> at RAN#104</a:t>
            </a:r>
            <a:br>
              <a:rPr lang="en-GB" sz="1600" dirty="0">
                <a:solidFill>
                  <a:srgbClr val="002060"/>
                </a:solidFill>
              </a:rPr>
            </a:br>
            <a:r>
              <a:rPr lang="en-GB" sz="1600" dirty="0">
                <a:solidFill>
                  <a:srgbClr val="002060"/>
                </a:solidFill>
              </a:rPr>
              <a:t>(see RP-241518)</a:t>
            </a:r>
          </a:p>
          <a:p>
            <a:pPr eaLnBrk="1" hangingPunct="1">
              <a:buClr>
                <a:srgbClr val="002060"/>
              </a:buClr>
            </a:pPr>
            <a:endParaRPr lang="en-GB" sz="1600" dirty="0">
              <a:solidFill>
                <a:srgbClr val="002060"/>
              </a:solidFill>
            </a:endParaRPr>
          </a:p>
          <a:p>
            <a:pPr eaLnBrk="1" hangingPunct="1">
              <a:buClr>
                <a:srgbClr val="002060"/>
              </a:buClr>
            </a:pPr>
            <a:r>
              <a:rPr lang="en-GB" sz="1600" dirty="0">
                <a:solidFill>
                  <a:srgbClr val="002060"/>
                </a:solidFill>
              </a:rPr>
              <a:t>Attachment: ISED letter</a:t>
            </a:r>
          </a:p>
        </p:txBody>
      </p:sp>
    </p:spTree>
    <p:extLst>
      <p:ext uri="{BB962C8B-B14F-4D97-AF65-F5344CB8AC3E}">
        <p14:creationId xmlns:p14="http://schemas.microsoft.com/office/powerpoint/2010/main" val="360779374"/>
      </p:ext>
    </p:extLst>
  </p:cSld>
  <p:clrMapOvr>
    <a:masterClrMapping/>
  </p:clrMapOvr>
</p:sld>
</file>

<file path=ppt/theme/theme1.xml><?xml version="1.0" encoding="utf-8"?>
<a:theme xmlns:a="http://schemas.openxmlformats.org/drawingml/2006/main" name="2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8982</TotalTime>
  <Words>590</Words>
  <Application>Microsoft Office PowerPoint</Application>
  <PresentationFormat>Presentazione su schermo (16:9)</PresentationFormat>
  <Paragraphs>46</Paragraphs>
  <Slides>5</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5</vt:i4>
      </vt:variant>
    </vt:vector>
  </HeadingPairs>
  <TitlesOfParts>
    <vt:vector size="8" baseType="lpstr">
      <vt:lpstr>Arial</vt:lpstr>
      <vt:lpstr>Calibri</vt:lpstr>
      <vt:lpstr>2_Thème Office</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Réflexion</dc:title>
  <dc:creator>JB</dc:creator>
  <cp:lastModifiedBy>Pc</cp:lastModifiedBy>
  <cp:revision>1969</cp:revision>
  <cp:lastPrinted>2017-02-14T13:41:51Z</cp:lastPrinted>
  <dcterms:created xsi:type="dcterms:W3CDTF">2015-12-08T18:09:12Z</dcterms:created>
  <dcterms:modified xsi:type="dcterms:W3CDTF">2024-06-10T15:22:28Z</dcterms:modified>
</cp:coreProperties>
</file>