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5" r:id="rId6"/>
  </p:sldMasterIdLst>
  <p:notesMasterIdLst>
    <p:notesMasterId r:id="rId20"/>
  </p:notesMasterIdLst>
  <p:handoutMasterIdLst>
    <p:handoutMasterId r:id="rId21"/>
  </p:handoutMasterIdLst>
  <p:sldIdLst>
    <p:sldId id="835" r:id="rId7"/>
    <p:sldId id="800" r:id="rId8"/>
    <p:sldId id="837" r:id="rId9"/>
    <p:sldId id="838" r:id="rId10"/>
    <p:sldId id="840" r:id="rId11"/>
    <p:sldId id="850" r:id="rId12"/>
    <p:sldId id="841" r:id="rId13"/>
    <p:sldId id="849" r:id="rId14"/>
    <p:sldId id="851" r:id="rId15"/>
    <p:sldId id="847" r:id="rId16"/>
    <p:sldId id="848" r:id="rId17"/>
    <p:sldId id="842" r:id="rId18"/>
    <p:sldId id="83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00"/>
            <p14:sldId id="837"/>
            <p14:sldId id="838"/>
            <p14:sldId id="840"/>
            <p14:sldId id="850"/>
            <p14:sldId id="841"/>
            <p14:sldId id="849"/>
            <p14:sldId id="851"/>
            <p14:sldId id="847"/>
            <p14:sldId id="848"/>
            <p14:sldId id="842"/>
            <p14:sldId id="830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(Xiao)" initials="CATT_Xia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59D8"/>
    <a:srgbClr val="0068B7"/>
    <a:srgbClr val="00FFFF"/>
    <a:srgbClr val="ED6D0F"/>
    <a:srgbClr val="182D7B"/>
    <a:srgbClr val="307FF9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348" autoAdjust="0"/>
  </p:normalViewPr>
  <p:slideViewPr>
    <p:cSldViewPr snapToGrid="0">
      <p:cViewPr>
        <p:scale>
          <a:sx n="66" d="100"/>
          <a:sy n="66" d="100"/>
        </p:scale>
        <p:origin x="-1243" y="-730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2024/6/9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2024/6/9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27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652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2462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778099"/>
          </a:xfrm>
          <a:prstGeom prst="rect">
            <a:avLst/>
          </a:prstGeom>
        </p:spPr>
        <p:txBody>
          <a:bodyPr lIns="117226" tIns="58613" rIns="117226" bIns="58613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4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0192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=""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=""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=""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43" r:id="rId2"/>
    <p:sldLayoutId id="2147483744" r:id="rId3"/>
    <p:sldLayoutId id="2147483748" r:id="rId4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13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342037" cy="14292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b="1" dirty="0" smtClean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Consideration on R19 </a:t>
            </a:r>
            <a:r>
              <a:rPr lang="en-US" altLang="zh-CN" sz="4000" b="1" dirty="0" smtClean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UAV in RAN</a:t>
            </a:r>
            <a:endParaRPr lang="zh-CN" altLang="en-US" sz="40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39636" y="3099170"/>
            <a:ext cx="8990500" cy="1171888"/>
          </a:xfrm>
        </p:spPr>
        <p:txBody>
          <a:bodyPr/>
          <a:lstStyle/>
          <a:p>
            <a:r>
              <a:rPr lang="en-US" altLang="zh-CN" sz="2400" b="1" dirty="0"/>
              <a:t>Agenda </a:t>
            </a:r>
            <a:r>
              <a:rPr lang="en-US" altLang="zh-CN" sz="2400" b="1" dirty="0" smtClean="0"/>
              <a:t>Item: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   9.11</a:t>
            </a:r>
            <a:endParaRPr lang="zh-CN" altLang="zh-CN" sz="2400" b="1" dirty="0"/>
          </a:p>
          <a:p>
            <a:pPr marL="1249363" indent="-1249363"/>
            <a:r>
              <a:rPr lang="en-US" altLang="zh-CN" sz="2400" b="1" dirty="0" smtClean="0">
                <a:cs typeface="Calibri" panose="020F0502020204030204" pitchFamily="34" charset="0"/>
              </a:rPr>
              <a:t>Source</a:t>
            </a:r>
            <a:r>
              <a:rPr lang="zh-CN" altLang="en-US" sz="2400" b="1" dirty="0" smtClean="0">
                <a:cs typeface="Calibri" panose="020F0502020204030204" pitchFamily="34" charset="0"/>
              </a:rPr>
              <a:t>：</a:t>
            </a:r>
            <a:r>
              <a:rPr lang="en-US" altLang="zh-CN" sz="2400" b="1" dirty="0" smtClean="0">
                <a:cs typeface="Calibri" panose="020F0502020204030204" pitchFamily="34" charset="0"/>
              </a:rPr>
              <a:t>CATT</a:t>
            </a:r>
            <a:r>
              <a:rPr lang="en-US" altLang="zh-CN" sz="2400" b="1" dirty="0">
                <a:cs typeface="Calibri" panose="020F0502020204030204" pitchFamily="34" charset="0"/>
              </a:rPr>
              <a:t>, China Telecom, China Unicom, Kyocera, Lenovo, vivo, LG Electronics Inc.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3375" y="247650"/>
            <a:ext cx="8243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3GPP TSG RAN #</a:t>
            </a:r>
            <a:r>
              <a:rPr lang="en-US" altLang="zh-CN" sz="2400" dirty="0" smtClean="0">
                <a:solidFill>
                  <a:schemeClr val="bg1"/>
                </a:solidFill>
              </a:rPr>
              <a:t>104                               RP-241338</a:t>
            </a:r>
          </a:p>
          <a:p>
            <a:r>
              <a:rPr lang="en-US" altLang="zh-CN" sz="2400" dirty="0">
                <a:solidFill>
                  <a:schemeClr val="bg1"/>
                </a:solidFill>
              </a:rPr>
              <a:t>Shanghai, China, June 17-20, </a:t>
            </a:r>
            <a:r>
              <a:rPr lang="en-US" altLang="zh-CN" sz="2400" dirty="0" smtClean="0">
                <a:solidFill>
                  <a:schemeClr val="bg1"/>
                </a:solidFill>
              </a:rPr>
              <a:t>2024 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CHO </a:t>
            </a:r>
            <a:r>
              <a:rPr lang="en-US" altLang="zh-CN" sz="3200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enhancements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9129217" y="6298785"/>
            <a:ext cx="2743200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4" name="TextBox 48"/>
          <p:cNvSpPr txBox="1"/>
          <p:nvPr/>
        </p:nvSpPr>
        <p:spPr>
          <a:xfrm>
            <a:off x="528672" y="1609319"/>
            <a:ext cx="11173891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5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High accuracy positioning in variable scenarios and use cases indoor/outdoor</a:t>
            </a:r>
          </a:p>
          <a:p>
            <a:pPr algn="r">
              <a:lnSpc>
                <a:spcPct val="120000"/>
              </a:lnSpc>
            </a:pPr>
            <a:r>
              <a:rPr lang="en-US" altLang="zh-CN" sz="15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-- Continue enhancements</a:t>
            </a:r>
            <a:endParaRPr lang="zh-CN" altLang="en-US" sz="15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326" y="1061475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>
                <a:latin typeface="Calibri" panose="020F0502020204030204" pitchFamily="34" charset="0"/>
                <a:cs typeface="Calibri" panose="020F0502020204030204" pitchFamily="34" charset="0"/>
              </a:rPr>
              <a:t>Improving mobility performance of aerial UEs</a:t>
            </a:r>
            <a:endParaRPr lang="zh-CN" altLang="en-US" sz="1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324" y="1061474"/>
            <a:ext cx="11265237" cy="53964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7" name="矩形 6"/>
          <p:cNvSpPr/>
          <p:nvPr/>
        </p:nvSpPr>
        <p:spPr>
          <a:xfrm>
            <a:off x="499455" y="1396184"/>
            <a:ext cx="6754785" cy="5076651"/>
          </a:xfrm>
          <a:prstGeom prst="rect">
            <a:avLst/>
          </a:prstGeom>
          <a:noFill/>
        </p:spPr>
        <p:txBody>
          <a:bodyPr wrap="square" lIns="117226" tIns="58613" rIns="117226" bIns="58613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 Motivation:</a:t>
            </a:r>
          </a:p>
          <a:p>
            <a:r>
              <a:rPr lang="en-US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According to TR 36.777, the number of detectable cells and the range of the detected cells increases </a:t>
            </a:r>
            <a:r>
              <a:rPr lang="en-US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as UAV altitude increases. </a:t>
            </a:r>
            <a:r>
              <a:rPr lang="en-US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And </a:t>
            </a:r>
            <a:r>
              <a:rPr lang="en-GB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the distribution of reachable distance to serving cell demonstrated that aerial UE can be served by a geographically </a:t>
            </a:r>
            <a:r>
              <a:rPr lang="en-GB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far-away </a:t>
            </a:r>
            <a:r>
              <a:rPr lang="en-GB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cell compared to ground UE. </a:t>
            </a:r>
            <a:endParaRPr lang="en-GB" altLang="zh-CN" dirty="0" smtClean="0"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r>
              <a:rPr lang="en-GB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For CHO, it means in different altitude ranges there could be different candidate cells. So CHO needs </a:t>
            </a:r>
            <a:r>
              <a:rPr lang="en-GB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to take UE altitude/flight path into </a:t>
            </a:r>
            <a:r>
              <a:rPr lang="en-GB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account for candidate cell preparation and CHO triggering.</a:t>
            </a:r>
          </a:p>
          <a:p>
            <a:endParaRPr lang="en-US" altLang="zh-CN" dirty="0"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>
              <a:lnSpc>
                <a:spcPct val="120000"/>
              </a:lnSpc>
              <a:spcAft>
                <a:spcPts val="288"/>
              </a:spcAft>
              <a:buFont typeface="+mj-lt"/>
              <a:buAutoNum type="arabicPeriod"/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Specify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CHO enhancement considering flight path plan/height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related events: </a:t>
            </a:r>
            <a:r>
              <a:rPr lang="en-US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[RAN2</a:t>
            </a:r>
            <a:r>
              <a:rPr lang="en-US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]</a:t>
            </a:r>
          </a:p>
          <a:p>
            <a:pPr marL="625475" indent="-265113">
              <a:spcAft>
                <a:spcPts val="900"/>
              </a:spcAft>
              <a:buFont typeface="Arial" pitchFamily="34" charset="0"/>
              <a:buChar char="•"/>
            </a:pPr>
            <a:r>
              <a:rPr lang="en-US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Specify </a:t>
            </a:r>
            <a:r>
              <a:rPr lang="en-US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CHO triggering events </a:t>
            </a:r>
            <a:r>
              <a:rPr lang="en-US" altLang="zh-CN" dirty="0" smtClean="0">
                <a:latin typeface="Calibri" pitchFamily="34" charset="0"/>
                <a:ea typeface="Cambria" pitchFamily="18" charset="0"/>
                <a:cs typeface="Calibri" pitchFamily="34" charset="0"/>
              </a:rPr>
              <a:t>associated </a:t>
            </a:r>
            <a:r>
              <a:rPr lang="en-US" altLang="zh-CN" dirty="0">
                <a:latin typeface="Calibri" pitchFamily="34" charset="0"/>
                <a:ea typeface="Cambria" pitchFamily="18" charset="0"/>
                <a:cs typeface="Calibri" pitchFamily="34" charset="0"/>
              </a:rPr>
              <a:t>with flight path/height event. </a:t>
            </a:r>
            <a:endParaRPr lang="en-US" altLang="zh-CN" dirty="0" smtClean="0"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pPr marL="360362">
              <a:spcAft>
                <a:spcPts val="900"/>
              </a:spcAft>
            </a:pPr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NOTE</a:t>
            </a:r>
            <a:r>
              <a:rPr lang="en-US" altLang="zh-CN" u="sng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No impact is expected to other WGs.</a:t>
            </a:r>
            <a:endParaRPr lang="en-US" altLang="zh-CN" dirty="0" smtClean="0">
              <a:latin typeface="Calibri" pitchFamily="34" charset="0"/>
              <a:ea typeface="Cambria" pitchFamily="18" charset="0"/>
              <a:cs typeface="Calibri" pitchFamily="34" charset="0"/>
            </a:endParaRPr>
          </a:p>
        </p:txBody>
      </p:sp>
      <p:pic>
        <p:nvPicPr>
          <p:cNvPr id="12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850" y="3716654"/>
            <a:ext cx="4296190" cy="231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757" y="1477464"/>
            <a:ext cx="3717220" cy="222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7710482" y="6098514"/>
            <a:ext cx="3856900" cy="349203"/>
          </a:xfrm>
          <a:prstGeom prst="rect">
            <a:avLst/>
          </a:prstGeom>
        </p:spPr>
        <p:txBody>
          <a:bodyPr wrap="none" lIns="117226" tIns="58613" rIns="117226" bIns="58613">
            <a:spAutoFit/>
          </a:bodyPr>
          <a:lstStyle/>
          <a:p>
            <a:r>
              <a:rPr lang="en-GB" altLang="zh-CN" sz="1500" b="1" dirty="0"/>
              <a:t>Field Trial results captured in TR 36.777</a:t>
            </a:r>
            <a:endParaRPr lang="zh-CN" alt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36663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No-Transmit Zones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2458" y="964155"/>
            <a:ext cx="5714342" cy="30955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No-transmit zones</a:t>
            </a:r>
          </a:p>
        </p:txBody>
      </p:sp>
      <p:sp>
        <p:nvSpPr>
          <p:cNvPr id="6" name="矩形 5"/>
          <p:cNvSpPr/>
          <p:nvPr/>
        </p:nvSpPr>
        <p:spPr>
          <a:xfrm>
            <a:off x="420087" y="964155"/>
            <a:ext cx="5726713" cy="52345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b"/>
          <a:lstStyle/>
          <a:p>
            <a:pPr marL="274749" indent="-274749">
              <a:buFont typeface="Wingdings" panose="05000000000000000000" pitchFamily="2" charset="2"/>
              <a:buChar char="ü"/>
            </a:pPr>
            <a:endParaRPr lang="en-US" altLang="zh-CN" sz="13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403" y="1247267"/>
            <a:ext cx="5640264" cy="4719630"/>
          </a:xfrm>
          <a:prstGeom prst="rect">
            <a:avLst/>
          </a:prstGeom>
        </p:spPr>
        <p:txBody>
          <a:bodyPr wrap="square" lIns="117226" tIns="58613" rIns="117226" bIns="58613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 Motivation:</a:t>
            </a:r>
          </a:p>
          <a:p>
            <a:r>
              <a:rPr lang="en-US" altLang="zh-CN" dirty="0">
                <a:latin typeface="Calibri" pitchFamily="34" charset="0"/>
                <a:cs typeface="Calibri" pitchFamily="34" charset="0"/>
              </a:rPr>
              <a:t>ECC decision (22)07 on harmonized framework on aerial UE usage in MFCN harmonized bands states “a mechanism is necessary to ensure that aerial UE respect no-transmit zones”. 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LS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from SA2 indicates that they are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working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on this in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Rel-19 and need RAN input as necessary guideline to complete their work.</a:t>
            </a:r>
          </a:p>
          <a:p>
            <a:endParaRPr lang="en-US" altLang="zh-CN" sz="1500" dirty="0" smtClean="0">
              <a:latin typeface="Calibri" pitchFamily="34" charset="0"/>
              <a:cs typeface="Calibri" pitchFamily="34" charset="0"/>
            </a:endParaRPr>
          </a:p>
          <a:p>
            <a:endParaRPr lang="en-US" altLang="zh-CN" sz="1500" dirty="0" smtClean="0">
              <a:latin typeface="Calibri" pitchFamily="34" charset="0"/>
              <a:cs typeface="Calibri" pitchFamily="34" charset="0"/>
            </a:endParaRPr>
          </a:p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Objective: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altLang="zh-CN" dirty="0">
                <a:latin typeface="Calibri" pitchFamily="34" charset="0"/>
                <a:cs typeface="Calibri" pitchFamily="34" charset="0"/>
              </a:rPr>
              <a:t>[TBD] Specify enhancements to support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No-transmit 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zone in RAN (e.g. impacts to CONNECTED/IDLE mobility, NW signaling aspects for NTZ </a:t>
            </a:r>
            <a:r>
              <a:rPr lang="en-US" altLang="zh-CN" dirty="0" err="1">
                <a:latin typeface="Calibri" pitchFamily="34" charset="0"/>
                <a:cs typeface="Calibri" pitchFamily="34" charset="0"/>
              </a:rPr>
              <a:t>config</a:t>
            </a:r>
            <a:r>
              <a:rPr lang="en-US" altLang="zh-CN" dirty="0">
                <a:latin typeface="Calibri" pitchFamily="34" charset="0"/>
                <a:cs typeface="Calibri" pitchFamily="34" charset="0"/>
              </a:rPr>
              <a:t>., etc.). [RAN2,RAN3]</a:t>
            </a:r>
          </a:p>
          <a:p>
            <a:pPr marL="360362" lvl="1"/>
            <a:endParaRPr lang="en-US" altLang="zh-CN" u="sng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60362" lvl="1"/>
            <a:r>
              <a:rPr lang="en-US" altLang="zh-CN" u="sng" dirty="0">
                <a:latin typeface="Calibri" pitchFamily="34" charset="0"/>
                <a:cs typeface="Calibri" pitchFamily="34" charset="0"/>
              </a:rPr>
              <a:t>NOTE: This work depends on SA2 UAS </a:t>
            </a:r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Ph-3 </a:t>
            </a:r>
            <a:r>
              <a:rPr lang="en-US" altLang="zh-CN" u="sng" dirty="0">
                <a:latin typeface="Calibri" pitchFamily="34" charset="0"/>
                <a:cs typeface="Calibri" pitchFamily="34" charset="0"/>
              </a:rPr>
              <a:t>SI progress</a:t>
            </a:r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altLang="en-US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86" y="1515965"/>
            <a:ext cx="2843269" cy="258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017" y="1494238"/>
            <a:ext cx="2888621" cy="2610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16" y="4289303"/>
            <a:ext cx="4995499" cy="164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9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UAV Detection and Notification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458" y="896780"/>
            <a:ext cx="5714342" cy="30955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17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UAV Detection and Notification</a:t>
            </a:r>
            <a:endParaRPr lang="en-US" altLang="zh-CN" sz="17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087" y="896780"/>
            <a:ext cx="5726713" cy="58601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b"/>
          <a:lstStyle/>
          <a:p>
            <a:pPr marL="274749" indent="-274749">
              <a:buFont typeface="Wingdings" panose="05000000000000000000" pitchFamily="2" charset="2"/>
              <a:buChar char="ü"/>
            </a:pPr>
            <a:endParaRPr lang="en-US" altLang="zh-CN" sz="13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402" y="1179892"/>
            <a:ext cx="5733397" cy="5538316"/>
          </a:xfrm>
          <a:prstGeom prst="rect">
            <a:avLst/>
          </a:prstGeom>
        </p:spPr>
        <p:txBody>
          <a:bodyPr wrap="square" lIns="117226" tIns="58613" rIns="117226" bIns="58613">
            <a:spAutoFit/>
          </a:bodyPr>
          <a:lstStyle/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Motivation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altLang="zh-CN" strike="sngStrik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In practice, there is the need for the network to know the real-time status of UAV, so as to carry out effective supervision to the UAVs in the network (e.g. detection/control on malicious UAVs). For example, the network may need to be aware of whether a UAV is in the flying status, and thus start supervision on its communication (</a:t>
            </a:r>
            <a:r>
              <a:rPr lang="en-US" altLang="zh-CN" sz="1500" dirty="0">
                <a:latin typeface="Calibri" pitchFamily="34" charset="0"/>
                <a:cs typeface="Calibri" pitchFamily="34" charset="0"/>
              </a:rPr>
              <a:t>e.g. release of connectivity and de-registration, if needed</a:t>
            </a:r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) w.r.t. its dynamics in a timely and on-demand manner, based on the interaction with supervision platform. Such demand may apply to both pre-R18 and R18 UAVs. It is possible </a:t>
            </a:r>
            <a:r>
              <a:rPr lang="en-US" altLang="zh-CN" sz="1500" dirty="0">
                <a:latin typeface="Calibri" pitchFamily="34" charset="0"/>
                <a:cs typeface="Calibri" pitchFamily="34" charset="0"/>
              </a:rPr>
              <a:t>for </a:t>
            </a:r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NG-RAN to </a:t>
            </a:r>
            <a:r>
              <a:rPr lang="en-US" altLang="zh-CN" sz="1500" dirty="0">
                <a:latin typeface="Calibri" pitchFamily="34" charset="0"/>
                <a:cs typeface="Calibri" pitchFamily="34" charset="0"/>
              </a:rPr>
              <a:t>identify </a:t>
            </a:r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a UAV with related dynamics </a:t>
            </a:r>
            <a:r>
              <a:rPr lang="en-US" altLang="zh-CN" sz="1500" dirty="0">
                <a:latin typeface="Calibri" pitchFamily="34" charset="0"/>
                <a:cs typeface="Calibri" pitchFamily="34" charset="0"/>
              </a:rPr>
              <a:t>via implementation-specific manners (e.g. </a:t>
            </a:r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via measurements</a:t>
            </a:r>
            <a:r>
              <a:rPr lang="en-US" altLang="zh-CN" sz="15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interference detection, etc.). However, due </a:t>
            </a:r>
            <a:r>
              <a:rPr lang="en-US" altLang="zh-CN" sz="1500" dirty="0">
                <a:latin typeface="Calibri" pitchFamily="34" charset="0"/>
                <a:cs typeface="Calibri" pitchFamily="34" charset="0"/>
              </a:rPr>
              <a:t>to the lack of </a:t>
            </a:r>
            <a:r>
              <a:rPr lang="en-US" altLang="zh-CN" sz="1500" dirty="0" smtClean="0">
                <a:latin typeface="Calibri" pitchFamily="34" charset="0"/>
                <a:cs typeface="Calibri" pitchFamily="34" charset="0"/>
              </a:rPr>
              <a:t>specification support, NG-RAN currently cannot send such information to 5GC, which thus cannot contact the supervisory platform to provide necessary control to the UAVs in the field as intended.</a:t>
            </a:r>
          </a:p>
          <a:p>
            <a:endParaRPr lang="en-US" altLang="zh-CN" sz="1400" dirty="0">
              <a:latin typeface="Calibri" pitchFamily="34" charset="0"/>
              <a:cs typeface="Calibri" pitchFamily="34" charset="0"/>
            </a:endParaRPr>
          </a:p>
          <a:p>
            <a:pPr marL="164850" indent="-164850">
              <a:lnSpc>
                <a:spcPct val="120000"/>
              </a:lnSpc>
              <a:spcAft>
                <a:spcPts val="288"/>
              </a:spcAft>
              <a:buFont typeface="Wingdings" pitchFamily="2" charset="2"/>
              <a:buChar char="ü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Objective:</a:t>
            </a:r>
          </a:p>
          <a:p>
            <a:pPr marL="342900" lvl="0" indent="-342900">
              <a:buFont typeface="+mj-lt"/>
              <a:buAutoNum type="arabicPeriod" startAt="3"/>
            </a:pP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Specify 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UAV </a:t>
            </a: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motion status 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detection and notification from NG-RAN to 5GC [</a:t>
            </a: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RAN3]</a:t>
            </a:r>
            <a:endParaRPr lang="zh-CN" altLang="zh-CN" sz="1600" dirty="0">
              <a:latin typeface="Calibri" pitchFamily="34" charset="0"/>
              <a:cs typeface="Calibri" pitchFamily="34" charset="0"/>
            </a:endParaRPr>
          </a:p>
          <a:p>
            <a:pPr marL="714375" lvl="1" indent="-354013">
              <a:buFont typeface="Arial" pitchFamily="34" charset="0"/>
              <a:buChar char="•"/>
            </a:pP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Specify the 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NW signaling </a:t>
            </a: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procedure and information exchange over NG interface (e.g. UAV 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identification request/response, related motion status, etc</a:t>
            </a: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.). 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342950"/>
              </p:ext>
            </p:extLst>
          </p:nvPr>
        </p:nvGraphicFramePr>
        <p:xfrm>
          <a:off x="6362699" y="1418619"/>
          <a:ext cx="5747929" cy="4115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Visio" r:id="rId3" imgW="9098890" imgH="6515014" progId="Visio.Drawing.11">
                  <p:embed/>
                </p:oleObj>
              </mc:Choice>
              <mc:Fallback>
                <p:oleObj name="Visio" r:id="rId3" imgW="9098890" imgH="651501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62699" y="1418619"/>
                        <a:ext cx="5747929" cy="4115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276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Use cases, requirements and R18 preliminaries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B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ackgrounds on R19 UAV in RAN and SA2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R19 UAV potential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objectives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86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Calibri" pitchFamily="34" charset="0"/>
                <a:cs typeface="Calibri" pitchFamily="34" charset="0"/>
              </a:rPr>
              <a:t>Justification 1:</a:t>
            </a:r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 UAV USE CASES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57348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431193" y="1495405"/>
            <a:ext cx="2415528" cy="295994"/>
          </a:xfrm>
          <a:prstGeom prst="round2Same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  <a:lin ang="5400000" scaled="0"/>
          </a:gra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Top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UAV use 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cases:</a:t>
            </a:r>
            <a:endParaRPr lang="zh-CN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1">
            <a:extLst>
              <a:ext uri="{FF2B5EF4-FFF2-40B4-BE49-F238E27FC236}">
                <a16:creationId xmlns="" xmlns:a16="http://schemas.microsoft.com/office/drawing/2014/main" id="{BD7EDF64-B75A-DB9C-579C-13C6DEBD5008}"/>
              </a:ext>
            </a:extLst>
          </p:cNvPr>
          <p:cNvSpPr/>
          <p:nvPr/>
        </p:nvSpPr>
        <p:spPr>
          <a:xfrm>
            <a:off x="400469" y="1812727"/>
            <a:ext cx="2446252" cy="372541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Construction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Agriculture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Insurance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Claims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Offshore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Refining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Police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Fire, Coast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Guard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Border Control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Journalism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News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Utilities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Filmography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Logistics 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222" name="Picture 6" descr="Can drones make construction sites safer? - News - University of Flori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32" y="823906"/>
            <a:ext cx="1927555" cy="192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Image result for UAV in Agricul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763" y="806654"/>
            <a:ext cx="2466197" cy="193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UAV Inspection - Bilfinger Salamis UK Limit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32" y="2911501"/>
            <a:ext cx="2595628" cy="192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ow to Use Drones for Insurance Inspectio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597" y="806654"/>
            <a:ext cx="3601377" cy="192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Unmanned Air Vehicles - Training and Technical Procedures of Operation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429" y="2894250"/>
            <a:ext cx="1897512" cy="191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drone journalis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3" r="7161"/>
          <a:stretch/>
        </p:blipFill>
        <p:spPr bwMode="auto">
          <a:xfrm>
            <a:off x="8005349" y="2894249"/>
            <a:ext cx="3619625" cy="192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Image result for uav in Utiliti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32" y="4951564"/>
            <a:ext cx="2595628" cy="185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Image result for uav in Filmograph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429" y="4951564"/>
            <a:ext cx="3100333" cy="185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Image result for uav in Logistics 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948" y="4951564"/>
            <a:ext cx="2472027" cy="185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4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Calibri" pitchFamily="34" charset="0"/>
                <a:cs typeface="Calibri" pitchFamily="34" charset="0"/>
              </a:rPr>
              <a:t>Justification 2: </a:t>
            </a:r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Agreed </a:t>
            </a:r>
            <a:r>
              <a:rPr lang="en-US" altLang="zh-CN" sz="3200" dirty="0">
                <a:latin typeface="Calibri" pitchFamily="34" charset="0"/>
                <a:cs typeface="Calibri" pitchFamily="34" charset="0"/>
              </a:rPr>
              <a:t>Requirements </a:t>
            </a:r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For UAV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718435"/>
              </p:ext>
            </p:extLst>
          </p:nvPr>
        </p:nvGraphicFramePr>
        <p:xfrm>
          <a:off x="1724175" y="1450706"/>
          <a:ext cx="8903568" cy="38525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7350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685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05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Requirement </a:t>
                      </a:r>
                      <a:endParaRPr lang="en-US" altLang="zh-CN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Agreed value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5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Data Type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1. Command and Control (C&amp;C)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2. Application Data: includes video (streaming), images, other sensor data, etc.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86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Heights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Target up to 300m above ground level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96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Speeds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Target horizontal speeds up to 160 km/h (~100 mph) for all scenarios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05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Latency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1. C&amp;C: RAN2 understanding is 50ms (one way from </a:t>
                      </a:r>
                      <a:r>
                        <a:rPr lang="en-US" altLang="zh-CN" sz="1600" kern="1200" dirty="0" err="1" smtClean="0"/>
                        <a:t>eNB</a:t>
                      </a:r>
                      <a:r>
                        <a:rPr lang="en-US" altLang="zh-CN" sz="1600" kern="1200" dirty="0" smtClean="0"/>
                        <a:t> to UAV).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2. Application Data: latency value similar to LTE ground based users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05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Data Rates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1. C&amp;C: [60-100] kbps for uplink and downlink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2. Application Data: up to 50 Mbps for UL</a:t>
                      </a:r>
                      <a:endParaRPr lang="en-US" altLang="zh-CN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169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C&amp;C Reliability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As low as </a:t>
                      </a:r>
                      <a:r>
                        <a:rPr lang="zh-CN" altLang="en-US" sz="1600" kern="1200" dirty="0" smtClean="0"/>
                        <a:t>𝟏𝟎</a:t>
                      </a:r>
                      <a:r>
                        <a:rPr lang="zh-CN" altLang="en-US" sz="1600" kern="1200" baseline="30000" dirty="0" smtClean="0"/>
                        <a:t>−𝟑 </a:t>
                      </a:r>
                      <a:r>
                        <a:rPr lang="en-US" altLang="zh-CN" sz="1600" kern="1200" dirty="0" smtClean="0"/>
                        <a:t>Packet Error Rate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092228" y="5431806"/>
            <a:ext cx="40075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/>
              <a:t>Requirements for aerial vehicles </a:t>
            </a:r>
            <a:r>
              <a:rPr lang="en-US" altLang="zh-CN" sz="1100" dirty="0" smtClean="0"/>
              <a:t>captured in TR 36.777</a:t>
            </a:r>
            <a:endParaRPr lang="zh-CN" altLang="en-US" sz="1100" dirty="0"/>
          </a:p>
        </p:txBody>
      </p:sp>
      <p:sp>
        <p:nvSpPr>
          <p:cNvPr id="8" name="矩形 7"/>
          <p:cNvSpPr/>
          <p:nvPr/>
        </p:nvSpPr>
        <p:spPr>
          <a:xfrm>
            <a:off x="0" y="5746973"/>
            <a:ext cx="12192000" cy="389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above requirements are also applicable to NR.</a:t>
            </a:r>
            <a:endParaRPr lang="zh-CN" altLang="en-US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55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Justification 3: </a:t>
            </a:r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R18 NR UAV Background</a:t>
            </a:r>
            <a:endParaRPr lang="zh-CN" altLang="en-US" sz="3200" u="sng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675865"/>
              </p:ext>
            </p:extLst>
          </p:nvPr>
        </p:nvGraphicFramePr>
        <p:xfrm>
          <a:off x="431371" y="1441579"/>
          <a:ext cx="5568619" cy="354279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5686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05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kern="1200" dirty="0" smtClean="0">
                          <a:solidFill>
                            <a:schemeClr val="lt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Enhancements to measurement reporting</a:t>
                      </a:r>
                      <a:endParaRPr lang="en-US" altLang="zh-CN" sz="2200" b="1" kern="1200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21920" marR="121920" marT="54864" marB="54864">
                    <a:gradFill>
                      <a:gsLst>
                        <a:gs pos="0">
                          <a:srgbClr val="278FB8"/>
                        </a:gs>
                        <a:gs pos="50000">
                          <a:srgbClr val="008FCC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52199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Height-based Reporting for Aerial UE Communication</a:t>
                      </a:r>
                      <a:endParaRPr lang="en-US" altLang="zh-CN" sz="1700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Height-dependent Configurations for Aerial UE Communication</a:t>
                      </a:r>
                      <a:endParaRPr lang="en-US" altLang="zh-CN" sz="1700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Flight Path Information Reporting for Aerial UE Communication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Measurement reporting based on a configured number of cells (i.e. larger than one) fulfilling the triggering criteria simultaneously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endParaRPr lang="en-US" altLang="zh-CN" sz="17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54864" marB="54864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14556"/>
              </p:ext>
            </p:extLst>
          </p:nvPr>
        </p:nvGraphicFramePr>
        <p:xfrm>
          <a:off x="6288022" y="1441579"/>
          <a:ext cx="5280585" cy="3543120"/>
        </p:xfrm>
        <a:graphic>
          <a:graphicData uri="http://schemas.openxmlformats.org/drawingml/2006/table">
            <a:tbl>
              <a:tblPr firstRow="1" bandRow="1"/>
              <a:tblGrid>
                <a:gridCol w="52805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184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2200" b="1" kern="1200" dirty="0" smtClean="0">
                          <a:solidFill>
                            <a:schemeClr val="lt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Management/regulation related</a:t>
                      </a:r>
                      <a:endParaRPr lang="zh-CN" altLang="en-US" sz="2200" b="1" kern="1200" dirty="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21920" marR="121920" marT="54864" marB="548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50000">
                          <a:srgbClr val="009F9F"/>
                        </a:gs>
                        <a:gs pos="0">
                          <a:srgbClr val="00FFFF">
                            <a:lumMod val="75000"/>
                          </a:srgbClr>
                        </a:gs>
                        <a:gs pos="100000">
                          <a:srgbClr val="00FFFF">
                            <a:lumMod val="5000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46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kern="12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Subscription-based aerial-UE identification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kern="12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The support for UAV identification broadcast (BRID) in NR PC5. 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kern="12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The support of DAA using the same framework as BRID without DAA specific enhancements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700" kern="1200" dirty="0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Based on the technical conditions defined for aerial UE usage in ECC Decision (22)07, specify the necessary UE types and additional OOBE requirements for aerial UEs in 1710-1785 MHz, 2500-2570 MHz and 2570-2620 </a:t>
                      </a:r>
                      <a:r>
                        <a:rPr lang="en-US" altLang="zh-CN" sz="1700" kern="1200" dirty="0" err="1" smtClean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MHz.</a:t>
                      </a:r>
                      <a:endParaRPr lang="en-US" altLang="zh-CN" sz="1700" kern="1200" dirty="0" smtClean="0">
                        <a:solidFill>
                          <a:prstClr val="black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21920" marR="121920" marT="54864" marB="54864">
                    <a:lnL w="12700" cmpd="sng">
                      <a:solidFill>
                        <a:srgbClr val="00B0F0"/>
                      </a:solidFill>
                    </a:lnL>
                    <a:lnR w="12700" cmpd="sng">
                      <a:solidFill>
                        <a:srgbClr val="00B0F0"/>
                      </a:solidFill>
                    </a:lnR>
                    <a:lnT w="12700" cmpd="sng">
                      <a:noFill/>
                    </a:lnT>
                    <a:lnB w="12700" cmpd="sng">
                      <a:solidFill>
                        <a:srgbClr val="00B0F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0" y="5182552"/>
            <a:ext cx="10992544" cy="1009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920" tIns="43960" rIns="87920" bIns="43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3"/>
            <a:r>
              <a:rPr lang="en-US" altLang="zh-CN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enhancements in R18 UAV include:</a:t>
            </a:r>
          </a:p>
          <a:p>
            <a:pPr marL="2197989" lvl="3" indent="-439598">
              <a:buFont typeface="+mj-lt"/>
              <a:buAutoNum type="arabicPeriod"/>
            </a:pPr>
            <a:r>
              <a:rPr lang="en-US" altLang="zh-CN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reporting enhancements. </a:t>
            </a:r>
          </a:p>
          <a:p>
            <a:pPr marL="2197989" lvl="3" indent="-439598">
              <a:buFont typeface="+mj-lt"/>
              <a:buAutoNum type="arabicPeriod"/>
            </a:pPr>
            <a:r>
              <a:rPr lang="en-US" altLang="zh-CN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Enhancements to fulfill management/regulatory requirements. </a:t>
            </a:r>
          </a:p>
          <a:p>
            <a:pPr algn="ctr"/>
            <a:endParaRPr lang="zh-CN" altLang="en-US" sz="17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18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Use cases, requirements and R18 preliminaries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1"/>
                </a:solidFill>
              </a:rPr>
              <a:t>B</a:t>
            </a:r>
            <a:r>
              <a:rPr lang="en-US" altLang="zh-CN" dirty="0" smtClean="0">
                <a:solidFill>
                  <a:schemeClr val="accent1"/>
                </a:solidFill>
              </a:rPr>
              <a:t>ackgrounds on R19 UAV in RAN and SA2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R19 UAV potential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objectives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94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Background of </a:t>
            </a:r>
            <a:r>
              <a:rPr lang="en-US" altLang="zh-CN" sz="3200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R19 </a:t>
            </a:r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UAV discussion in RAN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9403" y="1058778"/>
            <a:ext cx="10992544" cy="41549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920" tIns="43960" rIns="87920" bIns="43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8040" lvl="3">
              <a:spcAft>
                <a:spcPts val="769"/>
              </a:spcAft>
            </a:pPr>
            <a:r>
              <a:rPr lang="en-US" altLang="zh-CN" sz="2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2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</a:t>
            </a:r>
            <a:r>
              <a:rPr lang="en-US" altLang="zh-CN" sz="2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 status </a:t>
            </a:r>
            <a:r>
              <a:rPr lang="en-US" altLang="zh-CN" sz="2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US" altLang="zh-CN" sz="2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R19 UAV is as </a:t>
            </a:r>
            <a:r>
              <a:rPr lang="en-US" altLang="zh-CN" sz="2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follows </a:t>
            </a:r>
            <a:r>
              <a:rPr lang="en-US" altLang="zh-CN" sz="2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according to the </a:t>
            </a:r>
            <a:r>
              <a:rPr lang="en-US" altLang="zh-CN" sz="2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summary (</a:t>
            </a:r>
            <a:r>
              <a:rPr lang="en-US" altLang="zh-CN" sz="2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RP-232627) in RAN#101, which should be considered as the baseline for further discussion.</a:t>
            </a:r>
            <a:endParaRPr lang="en-US" altLang="zh-CN" sz="21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altLang="zh-CN" b="1" dirty="0" smtClean="0">
                <a:solidFill>
                  <a:srgbClr val="000000"/>
                </a:solidFill>
                <a:latin typeface="Times"/>
                <a:ea typeface="Batang"/>
                <a:cs typeface="Times New Roman"/>
              </a:rPr>
              <a:t>	Conclusions</a:t>
            </a:r>
            <a:endParaRPr lang="zh-CN" altLang="zh-CN" dirty="0">
              <a:latin typeface="Times"/>
              <a:ea typeface="Batang"/>
              <a:cs typeface="Times New Roman"/>
            </a:endParaRPr>
          </a:p>
          <a:p>
            <a:pPr marL="1035905" lvl="0" indent="-575955">
              <a:spcBef>
                <a:spcPts val="385"/>
              </a:spcBef>
              <a:spcAft>
                <a:spcPts val="0"/>
              </a:spcAft>
              <a:buFont typeface="Wingdings"/>
              <a:buChar char=""/>
            </a:pP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Large operator support for UAV as one of the most important Rel-19 topics (within the items in this offline) from a commercial and mission critical perspective. </a:t>
            </a:r>
            <a:endParaRPr lang="zh-CN" altLang="zh-CN" dirty="0">
              <a:solidFill>
                <a:srgbClr val="000000"/>
              </a:solidFill>
              <a:ea typeface="Batang"/>
              <a:cs typeface="Times New Roman"/>
            </a:endParaRPr>
          </a:p>
          <a:p>
            <a:pPr marL="1035905" lvl="0" indent="-575955">
              <a:spcBef>
                <a:spcPts val="385"/>
              </a:spcBef>
              <a:spcAft>
                <a:spcPts val="0"/>
              </a:spcAft>
              <a:buFont typeface="Wingdings"/>
              <a:buChar char=""/>
            </a:pP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Architectural changes will not be part of the UAV work (i.e. any architectural enhancements can be considered under NTN) </a:t>
            </a:r>
          </a:p>
          <a:p>
            <a:pPr marL="1035905" indent="-575955">
              <a:spcBef>
                <a:spcPts val="385"/>
              </a:spcBef>
              <a:buFont typeface="Wingdings"/>
              <a:buChar char=""/>
            </a:pPr>
            <a:r>
              <a:rPr lang="en-GB" altLang="zh-CN" dirty="0" smtClean="0">
                <a:solidFill>
                  <a:srgbClr val="000000"/>
                </a:solidFill>
                <a:ea typeface="Batang"/>
                <a:cs typeface="Times New Roman"/>
              </a:rPr>
              <a:t>Starting </a:t>
            </a: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point of an acceptable objective:</a:t>
            </a:r>
            <a:endParaRPr lang="zh-CN" altLang="zh-CN" dirty="0">
              <a:ea typeface="Batang"/>
              <a:cs typeface="Times New Roman"/>
            </a:endParaRPr>
          </a:p>
          <a:p>
            <a:pPr marL="1035905" lvl="1" indent="-575955">
              <a:buFont typeface="Courier New"/>
              <a:buChar char="o"/>
            </a:pP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Mobility enhancements</a:t>
            </a:r>
            <a:endParaRPr lang="zh-CN" altLang="zh-CN" dirty="0">
              <a:ea typeface="Batang"/>
              <a:cs typeface="Times New Roman"/>
            </a:endParaRPr>
          </a:p>
          <a:p>
            <a:pPr marL="1493818" lvl="2" indent="-457915">
              <a:buFont typeface="Wingdings"/>
              <a:buChar char=""/>
            </a:pP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Specifying new CHO triggering events </a:t>
            </a:r>
            <a:endParaRPr lang="zh-CN" altLang="zh-CN" dirty="0">
              <a:ea typeface="Batang"/>
              <a:cs typeface="Times New Roman"/>
            </a:endParaRPr>
          </a:p>
          <a:p>
            <a:pPr marL="1493818" lvl="2" indent="-457915">
              <a:buFont typeface="Wingdings"/>
              <a:buChar char=""/>
            </a:pP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Studying/specifying LTM enhancements for UAV</a:t>
            </a:r>
            <a:endParaRPr lang="zh-CN" altLang="zh-CN" dirty="0">
              <a:ea typeface="Batang"/>
              <a:cs typeface="Times New Roman"/>
            </a:endParaRPr>
          </a:p>
          <a:p>
            <a:pPr marL="1035905" lvl="1" indent="-575955">
              <a:spcAft>
                <a:spcPts val="385"/>
              </a:spcAft>
              <a:buFont typeface="Courier New"/>
              <a:buChar char="o"/>
            </a:pPr>
            <a:r>
              <a:rPr lang="en-GB" altLang="zh-CN" dirty="0" smtClean="0">
                <a:solidFill>
                  <a:srgbClr val="000000"/>
                </a:solidFill>
                <a:ea typeface="Batang"/>
                <a:cs typeface="Times New Roman"/>
              </a:rPr>
              <a:t>No </a:t>
            </a:r>
            <a:r>
              <a:rPr lang="en-GB" altLang="zh-CN" dirty="0">
                <a:solidFill>
                  <a:srgbClr val="000000"/>
                </a:solidFill>
                <a:ea typeface="Batang"/>
                <a:cs typeface="Times New Roman"/>
              </a:rPr>
              <a:t>transmit zone (</a:t>
            </a:r>
            <a:r>
              <a:rPr lang="en-GB" altLang="zh-CN" dirty="0">
                <a:solidFill>
                  <a:schemeClr val="tx1"/>
                </a:solidFill>
                <a:ea typeface="Batang"/>
                <a:cs typeface="Times New Roman"/>
              </a:rPr>
              <a:t>if SA2 will also do work on </a:t>
            </a:r>
            <a:r>
              <a:rPr lang="en-GB" altLang="zh-CN" u="sng" dirty="0" smtClean="0">
                <a:solidFill>
                  <a:schemeClr val="tx1"/>
                </a:solidFill>
                <a:ea typeface="Batang"/>
                <a:cs typeface="Times New Roman"/>
              </a:rPr>
              <a:t>this</a:t>
            </a:r>
            <a:r>
              <a:rPr lang="en-GB" altLang="zh-CN" dirty="0" smtClean="0">
                <a:solidFill>
                  <a:srgbClr val="000000"/>
                </a:solidFill>
                <a:ea typeface="Batang"/>
                <a:cs typeface="Times New Roman"/>
              </a:rPr>
              <a:t>) </a:t>
            </a:r>
            <a:endParaRPr lang="en-GB" altLang="zh-CN" dirty="0">
              <a:solidFill>
                <a:srgbClr val="000000"/>
              </a:solidFill>
              <a:ea typeface="Batang"/>
              <a:cs typeface="Times New Roman"/>
            </a:endParaRPr>
          </a:p>
          <a:p>
            <a:pPr marL="1035905" lvl="1" indent="-575955">
              <a:spcAft>
                <a:spcPts val="385"/>
              </a:spcAft>
              <a:buFont typeface="Courier New"/>
              <a:buChar char="o"/>
            </a:pPr>
            <a:r>
              <a:rPr lang="en-GB" altLang="zh-CN" kern="0" dirty="0" smtClean="0">
                <a:solidFill>
                  <a:srgbClr val="000000"/>
                </a:solidFill>
                <a:ea typeface="Batang"/>
                <a:cs typeface="Times New Roman"/>
              </a:rPr>
              <a:t>Enhancements</a:t>
            </a:r>
            <a:r>
              <a:rPr lang="en-GB" altLang="zh-CN" kern="0" dirty="0" smtClean="0">
                <a:solidFill>
                  <a:srgbClr val="FF0000"/>
                </a:solidFill>
                <a:ea typeface="Batang"/>
                <a:cs typeface="Times New Roman"/>
              </a:rPr>
              <a:t> </a:t>
            </a:r>
            <a:r>
              <a:rPr lang="en-GB" altLang="zh-CN" kern="0" dirty="0">
                <a:solidFill>
                  <a:srgbClr val="000000"/>
                </a:solidFill>
                <a:ea typeface="Batang"/>
                <a:cs typeface="Times New Roman"/>
              </a:rPr>
              <a:t>for </a:t>
            </a:r>
            <a:r>
              <a:rPr lang="en-GB" altLang="zh-CN" kern="0" dirty="0" smtClean="0">
                <a:solidFill>
                  <a:srgbClr val="000000"/>
                </a:solidFill>
                <a:ea typeface="Batang"/>
                <a:cs typeface="Times New Roman"/>
              </a:rPr>
              <a:t>RRC_IDLE/RRC_INACTIVE</a:t>
            </a:r>
            <a:endParaRPr lang="en-GB" altLang="zh-CN" dirty="0">
              <a:solidFill>
                <a:srgbClr val="000000"/>
              </a:solidFill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470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Background of </a:t>
            </a:r>
            <a:r>
              <a:rPr lang="en-US" altLang="zh-CN" sz="3200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R19 </a:t>
            </a:r>
            <a:r>
              <a:rPr lang="en-US" altLang="zh-CN" sz="3200" dirty="0" smtClean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UAV progress from SA2</a:t>
            </a:r>
            <a:endParaRPr lang="zh-CN" altLang="en-US" sz="3200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9403" y="1058778"/>
            <a:ext cx="10992544" cy="41549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920" tIns="43960" rIns="87920" bIns="43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3">
              <a:spcAft>
                <a:spcPts val="2400"/>
              </a:spcAft>
            </a:pPr>
            <a:r>
              <a:rPr lang="en-US" altLang="zh-CN" sz="2400" b="1" u="sn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No-transmit Zone (NTZ)</a:t>
            </a:r>
          </a:p>
          <a:p>
            <a:pPr marL="285750" indent="-285750">
              <a:spcBef>
                <a:spcPts val="3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As indicated in LS RP-240810, “</a:t>
            </a:r>
            <a:r>
              <a:rPr lang="en-US" altLang="zh-CN" b="1" i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RAN WGs will further study any RAN specific solution to enable NTZ if asked to enforce/apply these restrictions (e.g. by SA2)”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As further indicated in LS S2-2407355: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SA2 UAV SI is considering to support NTZ mechanism with RAN impacts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  <a:sym typeface="Wingdings" pitchFamily="2" charset="2"/>
              </a:rPr>
              <a:t> </a:t>
            </a:r>
            <a:r>
              <a:rPr lang="en-US" altLang="zh-CN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“</a:t>
            </a:r>
            <a:r>
              <a:rPr lang="en-US" altLang="zh-CN" i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solutions #7, #9, #16, #17, etc. may rely on or identify potential RAN impacts. </a:t>
            </a:r>
            <a:r>
              <a:rPr lang="en-US" altLang="zh-CN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”,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SA2 keep asking RAN WGs’ input as necessary guideline, in order for them to finalize the end-to-end NTZ design in Rel-19 UAV:</a:t>
            </a:r>
          </a:p>
          <a:p>
            <a:pPr marL="1165225" lvl="2" indent="-268288">
              <a:spcBef>
                <a:spcPts val="300"/>
              </a:spcBef>
              <a:spcAft>
                <a:spcPts val="300"/>
              </a:spcAft>
            </a:pPr>
            <a:r>
              <a:rPr lang="en-US" altLang="zh-CN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  <a:sym typeface="Wingdings" pitchFamily="2" charset="2"/>
              </a:rPr>
              <a:t> </a:t>
            </a:r>
            <a:r>
              <a:rPr lang="en-US" altLang="zh-CN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“</a:t>
            </a:r>
            <a:r>
              <a:rPr lang="en-US" altLang="zh-CN" i="1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RAN input may provide additional/different solution guidance regarding RAN impacts related to NTZ that can assist SA2 in evaluating and selecting final end to end solution for normative work</a:t>
            </a:r>
            <a:r>
              <a:rPr lang="en-US" altLang="zh-CN" dirty="0" smtClean="0">
                <a:solidFill>
                  <a:schemeClr val="tx1"/>
                </a:solidFill>
                <a:latin typeface="Times"/>
                <a:ea typeface="Batang"/>
                <a:cs typeface="Times New Roman"/>
              </a:rPr>
              <a:t>.”</a:t>
            </a:r>
            <a:endParaRPr lang="en-GB" altLang="zh-CN" dirty="0" smtClean="0">
              <a:solidFill>
                <a:schemeClr val="tx1"/>
              </a:solidFill>
              <a:latin typeface="Times"/>
              <a:ea typeface="Batang"/>
              <a:cs typeface="Times New Roman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altLang="zh-CN" dirty="0" smtClean="0">
                <a:solidFill>
                  <a:srgbClr val="000000"/>
                </a:solidFill>
                <a:latin typeface="Times"/>
                <a:ea typeface="Batang"/>
                <a:cs typeface="Times New Roman"/>
              </a:rPr>
              <a:t>	</a:t>
            </a:r>
          </a:p>
        </p:txBody>
      </p:sp>
      <p:sp>
        <p:nvSpPr>
          <p:cNvPr id="4" name="矩形 3"/>
          <p:cNvSpPr/>
          <p:nvPr/>
        </p:nvSpPr>
        <p:spPr>
          <a:xfrm>
            <a:off x="719403" y="5420774"/>
            <a:ext cx="10724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>
              <a:spcAft>
                <a:spcPts val="769"/>
              </a:spcAft>
            </a:pPr>
            <a:r>
              <a:rPr lang="en-US" altLang="zh-CN" sz="2200" b="1" dirty="0" smtClean="0">
                <a:latin typeface="Calibri" pitchFamily="34" charset="0"/>
                <a:cs typeface="Calibri" pitchFamily="34" charset="0"/>
              </a:rPr>
              <a:t>Observation: SA2 is asking for RAN input as necessary guideline, in order to finish the end-to-end NTZ design for Release 19 UAV. </a:t>
            </a:r>
            <a:endParaRPr lang="en-US" altLang="zh-CN" sz="22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79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Use cases, requirements and R18 preliminaries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B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ackgrounds on R19 UAV in RAN and SA2</a:t>
            </a:r>
            <a:endParaRPr lang="en-US" altLang="zh-CN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1"/>
                </a:solidFill>
              </a:rPr>
              <a:t>R19 UAV potential </a:t>
            </a:r>
            <a:r>
              <a:rPr lang="en-US" altLang="zh-CN" dirty="0" smtClean="0">
                <a:solidFill>
                  <a:schemeClr val="accent1"/>
                </a:solidFill>
              </a:rPr>
              <a:t>objectives</a:t>
            </a:r>
            <a:endParaRPr lang="en-US" altLang="zh-CN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4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10404</TotalTime>
  <Words>1123</Words>
  <Application>Microsoft Office PowerPoint</Application>
  <PresentationFormat>自定义</PresentationFormat>
  <Paragraphs>123</Paragraphs>
  <Slides>13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Visio</vt:lpstr>
      <vt:lpstr>Consideration on R19 UAV in RAN</vt:lpstr>
      <vt:lpstr>PowerPoint 演示文稿</vt:lpstr>
      <vt:lpstr>Justification 1: UAV USE CASES</vt:lpstr>
      <vt:lpstr>Justification 2: Agreed Requirements For UAV</vt:lpstr>
      <vt:lpstr>Justification 3: R18 NR UAV Background</vt:lpstr>
      <vt:lpstr>PowerPoint 演示文稿</vt:lpstr>
      <vt:lpstr>Background of R19 UAV discussion in RAN</vt:lpstr>
      <vt:lpstr>Background of R19 UAV progress from SA2</vt:lpstr>
      <vt:lpstr>PowerPoint 演示文稿</vt:lpstr>
      <vt:lpstr>CHO enhancements</vt:lpstr>
      <vt:lpstr>No-Transmit Zones</vt:lpstr>
      <vt:lpstr>UAV Detection and Notification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1280</cp:revision>
  <dcterms:created xsi:type="dcterms:W3CDTF">2019-07-24T06:46:10Z</dcterms:created>
  <dcterms:modified xsi:type="dcterms:W3CDTF">2024-06-09T15:24:52Z</dcterms:modified>
</cp:coreProperties>
</file>