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removePersonalInfoOnSave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916" r:id="rId2"/>
    <p:sldId id="1200" r:id="rId3"/>
    <p:sldId id="1188" r:id="rId4"/>
    <p:sldId id="1189" r:id="rId5"/>
    <p:sldId id="1196" r:id="rId6"/>
    <p:sldId id="1199" r:id="rId7"/>
    <p:sldId id="1033" r:id="rId8"/>
    <p:sldId id="1197" r:id="rId9"/>
  </p:sldIdLst>
  <p:sldSz cx="12192000" cy="6858000"/>
  <p:notesSz cx="3370263" cy="6646863"/>
  <p:custDataLst>
    <p:tags r:id="rId1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604">
          <p15:clr>
            <a:srgbClr val="A4A3A4"/>
          </p15:clr>
        </p15:guide>
        <p15:guide id="2" pos="394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34">
          <p15:clr>
            <a:srgbClr val="A4A3A4"/>
          </p15:clr>
        </p15:guide>
        <p15:guide id="2" pos="10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9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1D5"/>
    <a:srgbClr val="2747BE"/>
    <a:srgbClr val="3286B3"/>
    <a:srgbClr val="C00000"/>
    <a:srgbClr val="FFF2D0"/>
    <a:srgbClr val="FF9F9F"/>
    <a:srgbClr val="D5EBFD"/>
    <a:srgbClr val="DDEFF4"/>
    <a:srgbClr val="DCE6F2"/>
    <a:srgbClr val="FFD6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20" autoAdjust="0"/>
    <p:restoredTop sz="94397" autoAdjust="0"/>
  </p:normalViewPr>
  <p:slideViewPr>
    <p:cSldViewPr showGuides="1">
      <p:cViewPr varScale="1">
        <p:scale>
          <a:sx n="111" d="100"/>
          <a:sy n="111" d="100"/>
        </p:scale>
        <p:origin x="787" y="67"/>
      </p:cViewPr>
      <p:guideLst>
        <p:guide orient="horz" pos="2604"/>
        <p:guide pos="3948"/>
      </p:guideLst>
    </p:cSldViewPr>
  </p:slideViewPr>
  <p:outlineViewPr>
    <p:cViewPr>
      <p:scale>
        <a:sx n="33" d="100"/>
        <a:sy n="33" d="100"/>
      </p:scale>
      <p:origin x="0" y="-273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0" d="100"/>
          <a:sy n="80" d="100"/>
        </p:scale>
        <p:origin x="-3222" y="-90"/>
      </p:cViewPr>
      <p:guideLst>
        <p:guide orient="horz" pos="2134"/>
        <p:guide pos="106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1909036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36DCD7A8-D2F7-4F1B-90B7-D1BA05AB063A}" type="datetimeFigureOut">
              <a:rPr lang="zh-CN" altLang="en-US"/>
              <a:t>2024-6-7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1909036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C31C8857-57E5-4754-827E-901936305E66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1909036" y="1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D5C2BDC5-FCEA-46B6-8EDE-715AFFC5D850}" type="datetimeFigureOut">
              <a:rPr lang="zh-CN" altLang="en-US"/>
              <a:t>2024-6-7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-530225" y="498475"/>
            <a:ext cx="4430713" cy="2492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55760" tIns="27880" rIns="55760" bIns="2788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337027" y="3157260"/>
            <a:ext cx="2696210" cy="2991088"/>
          </a:xfrm>
          <a:prstGeom prst="rect">
            <a:avLst/>
          </a:prstGeom>
        </p:spPr>
        <p:txBody>
          <a:bodyPr vert="horz" lIns="55760" tIns="27880" rIns="55760" bIns="2788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1909036" y="6313366"/>
            <a:ext cx="1460447" cy="332343"/>
          </a:xfrm>
          <a:prstGeom prst="rect">
            <a:avLst/>
          </a:prstGeom>
        </p:spPr>
        <p:txBody>
          <a:bodyPr vert="horz" lIns="55760" tIns="27880" rIns="55760" bIns="2788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700">
                <a:latin typeface="+mn-lt"/>
                <a:ea typeface="+mn-ea"/>
              </a:defRPr>
            </a:lvl1pPr>
          </a:lstStyle>
          <a:p>
            <a:pPr>
              <a:defRPr/>
            </a:pPr>
            <a:fld id="{A4552A9C-E268-49AC-B5FE-5EEA2487517F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C32BC4B-E92E-4819-BA46-A9B0CF36DCB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055" descr="色条 拷贝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500188"/>
            <a:ext cx="12192000" cy="3700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1916833"/>
            <a:ext cx="10363200" cy="2016223"/>
          </a:xfrm>
          <a:prstGeom prst="rect">
            <a:avLst/>
          </a:prstGeom>
        </p:spPr>
        <p:txBody>
          <a:bodyPr>
            <a:normAutofit/>
          </a:bodyPr>
          <a:lstStyle>
            <a:lvl1pPr algn="ctr">
              <a:defRPr sz="3600" b="1" baseline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828800" y="4221088"/>
            <a:ext cx="8534400" cy="93610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单击以编辑母版副标题样式</a:t>
            </a:r>
            <a:endParaRPr lang="zh-CN" altLang="en-US" dirty="0"/>
          </a:p>
        </p:txBody>
      </p:sp>
      <p:pic>
        <p:nvPicPr>
          <p:cNvPr id="7" name="图片 6"/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5400" y="304800"/>
            <a:ext cx="1460842" cy="98643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文本占位符 13"/>
          <p:cNvSpPr>
            <a:spLocks noGrp="1"/>
          </p:cNvSpPr>
          <p:nvPr>
            <p:ph idx="1" hasCustomPrompt="1"/>
          </p:nvPr>
        </p:nvSpPr>
        <p:spPr>
          <a:xfrm>
            <a:off x="609600" y="1214422"/>
            <a:ext cx="10972800" cy="171052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</p:txBody>
      </p:sp>
      <p:pic>
        <p:nvPicPr>
          <p:cNvPr id="6" name="图片 5"/>
          <p:cNvPicPr/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48528" y="50800"/>
            <a:ext cx="1200059" cy="81034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 userDrawn="1"/>
        </p:nvCxnSpPr>
        <p:spPr bwMode="auto">
          <a:xfrm>
            <a:off x="0" y="955675"/>
            <a:ext cx="12192000" cy="0"/>
          </a:xfrm>
          <a:prstGeom prst="line">
            <a:avLst/>
          </a:prstGeom>
          <a:ln w="19050">
            <a:solidFill>
              <a:srgbClr val="FF0000"/>
            </a:solidFill>
            <a:headEnd type="none" w="med" len="med"/>
            <a:tailEnd type="none" w="med" len="med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标题 1"/>
          <p:cNvSpPr>
            <a:spLocks noGrp="1"/>
          </p:cNvSpPr>
          <p:nvPr>
            <p:ph type="title" hasCustomPrompt="1"/>
          </p:nvPr>
        </p:nvSpPr>
        <p:spPr>
          <a:xfrm>
            <a:off x="609600" y="142852"/>
            <a:ext cx="9296427" cy="714380"/>
          </a:xfrm>
        </p:spPr>
        <p:txBody>
          <a:bodyPr/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9"/>
          <p:cNvSpPr>
            <a:spLocks noGrp="1"/>
          </p:cNvSpPr>
          <p:nvPr>
            <p:ph type="title"/>
          </p:nvPr>
        </p:nvSpPr>
        <p:spPr>
          <a:xfrm>
            <a:off x="262595" y="289103"/>
            <a:ext cx="9648836" cy="544288"/>
          </a:xfrm>
          <a:prstGeom prst="rect">
            <a:avLst/>
          </a:prstGeom>
        </p:spPr>
        <p:txBody>
          <a:bodyPr anchor="ctr"/>
          <a:lstStyle>
            <a:lvl1pPr algn="l">
              <a:defRPr sz="2400" b="1">
                <a:effectLst/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0"/>
          </p:nvPr>
        </p:nvSpPr>
        <p:spPr>
          <a:xfrm>
            <a:off x="11674475" y="6526071"/>
            <a:ext cx="479427" cy="260349"/>
          </a:xfrm>
        </p:spPr>
        <p:txBody>
          <a:bodyPr/>
          <a:lstStyle/>
          <a:p>
            <a:fld id="{9211C36C-E770-45B7-9C2F-F05045CAF84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72000" tIns="36000" rIns="73152" bIns="36576" numCol="1" anchor="t" anchorCtr="0" compatLnSpc="1">
            <a:noAutofit/>
          </a:bodyPr>
          <a:lstStyle>
            <a:lvl1pPr>
              <a:defRPr/>
            </a:lvl1pPr>
          </a:lstStyle>
          <a:p>
            <a:pPr lvl="0"/>
            <a:r>
              <a:rPr lang="en-US" dirty="0"/>
              <a:t>Slide title, Ericsson Hilda Light 40pt, Ericsson Black, max 2-lines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 dirty="0"/>
              <a:t>For heading, use Ericsson Hilda in bold. For copy and bullets, use Ericsson Hilda.</a:t>
            </a:r>
            <a:endParaRPr lang="en-US"/>
          </a:p>
          <a:p>
            <a:pPr lvl="0"/>
            <a:r>
              <a:rPr lang="en-US" dirty="0"/>
              <a:t>First level</a:t>
            </a:r>
            <a:endParaRPr lang="en-US"/>
          </a:p>
          <a:p>
            <a:pPr lvl="1"/>
            <a:r>
              <a:rPr lang="en-US" dirty="0"/>
              <a:t>Second level</a:t>
            </a:r>
            <a:endParaRPr lang="en-US"/>
          </a:p>
          <a:p>
            <a:pPr lvl="2"/>
            <a:r>
              <a:rPr lang="en-US" dirty="0"/>
              <a:t>Third level</a:t>
            </a:r>
            <a:endParaRPr lang="en-US"/>
          </a:p>
          <a:p>
            <a:pPr lvl="3"/>
            <a:r>
              <a:rPr lang="en-US" dirty="0"/>
              <a:t>Fourth level</a:t>
            </a:r>
            <a:endParaRPr lang="en-US"/>
          </a:p>
        </p:txBody>
      </p:sp>
      <p:sp>
        <p:nvSpPr>
          <p:cNvPr id="11" name="FirstDividerHider"/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noAutofit/>
          </a:bodyPr>
          <a:lstStyle/>
          <a:p>
            <a:pPr marL="357505" marR="0" indent="-357505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标题占位符 12"/>
          <p:cNvSpPr>
            <a:spLocks noGrp="1"/>
          </p:cNvSpPr>
          <p:nvPr>
            <p:ph type="title"/>
          </p:nvPr>
        </p:nvSpPr>
        <p:spPr>
          <a:xfrm>
            <a:off x="609600" y="142852"/>
            <a:ext cx="9296427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标题（黑体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28</a:t>
            </a:r>
            <a:r>
              <a:rPr lang="zh-CN" altLang="en-US" dirty="0"/>
              <a:t>磅）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idx="1"/>
          </p:nvPr>
        </p:nvSpPr>
        <p:spPr>
          <a:xfrm>
            <a:off x="609600" y="1214422"/>
            <a:ext cx="10972800" cy="507209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一级标题（微软雅黑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16</a:t>
            </a:r>
            <a:r>
              <a:rPr lang="zh-CN" altLang="en-US" dirty="0"/>
              <a:t>磅）</a:t>
            </a:r>
          </a:p>
          <a:p>
            <a:pPr lvl="1"/>
            <a:r>
              <a:rPr lang="zh-CN" altLang="en-US" dirty="0"/>
              <a:t>第二级（微软雅黑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14</a:t>
            </a:r>
            <a:r>
              <a:rPr lang="zh-CN" altLang="en-US" dirty="0"/>
              <a:t>磅）</a:t>
            </a:r>
          </a:p>
          <a:p>
            <a:pPr lvl="2"/>
            <a:r>
              <a:rPr lang="zh-CN" altLang="en-US" dirty="0"/>
              <a:t>第三级（微软雅黑</a:t>
            </a:r>
            <a:r>
              <a:rPr lang="en-US" altLang="zh-CN" dirty="0"/>
              <a:t>/Arial</a:t>
            </a:r>
            <a:r>
              <a:rPr lang="zh-CN" altLang="en-US" dirty="0"/>
              <a:t>，</a:t>
            </a:r>
            <a:r>
              <a:rPr lang="en-US" altLang="zh-CN" dirty="0"/>
              <a:t>12</a:t>
            </a:r>
            <a:r>
              <a:rPr lang="zh-CN" altLang="en-US" dirty="0"/>
              <a:t>磅）</a:t>
            </a:r>
          </a:p>
        </p:txBody>
      </p:sp>
      <p:sp>
        <p:nvSpPr>
          <p:cNvPr id="8" name="灯片编号占位符 5"/>
          <p:cNvSpPr txBox="1"/>
          <p:nvPr userDrawn="1"/>
        </p:nvSpPr>
        <p:spPr>
          <a:xfrm>
            <a:off x="10992544" y="6418834"/>
            <a:ext cx="558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000" b="1">
                <a:latin typeface="+mn-lt"/>
                <a:cs typeface="Tahoma" panose="020B060403050404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26F3683-639F-495B-B6D2-7385E8028149}" type="slidenum">
              <a:rPr kumimoji="0" lang="zh-CN" altLang="en-US" sz="10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宋体" panose="02010600030101010101" pitchFamily="2" charset="-122"/>
                <a:cs typeface="Tahoma" panose="020B0604030504040204" pitchFamily="34" charset="0"/>
              </a:rPr>
              <a:t>‹#›</a:t>
            </a:fld>
            <a:endParaRPr kumimoji="0" lang="en-US" altLang="zh-CN" sz="1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Tahoma" panose="020B060403050404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hdr="0" ftr="0" dt="0"/>
  <p:txStyles>
    <p:titleStyle>
      <a:lvl1pPr marL="0" marR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2800" kern="1200" baseline="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</a:defRPr>
      </a:lvl9pPr>
    </p:titleStyle>
    <p:bodyStyle>
      <a:lvl1pPr marL="342900" indent="-34290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p"/>
        <a:defRPr sz="16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742950" indent="-285750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Wingdings" panose="05000000000000000000" pitchFamily="2" charset="2"/>
        <a:buChar char="l"/>
        <a:defRPr sz="14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075055" indent="-160655" algn="l" rtl="0" eaLnBrk="1" fontAlgn="base" hangingPunct="1">
        <a:lnSpc>
          <a:spcPct val="150000"/>
        </a:lnSpc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1200" kern="1200" baseline="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348880"/>
            <a:ext cx="10363200" cy="194421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  <a:spcBef>
                <a:spcPts val="2400"/>
              </a:spcBef>
            </a:pPr>
            <a:r>
              <a:rPr lang="en-US" altLang="zh-CN" sz="5400" dirty="0"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Consideration on the Scope of Further Enhancement for NR QoE in Rel-19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025770" y="5373216"/>
            <a:ext cx="414046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400" b="1" dirty="0"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Source: China </a:t>
            </a:r>
            <a:r>
              <a:rPr lang="en-US" altLang="zh-CN" sz="2400" b="1" dirty="0" smtClean="0">
                <a:latin typeface="Calibri" panose="020F0502020204030204" pitchFamily="34" charset="0"/>
                <a:ea typeface="汉仪旗黑-55简" panose="00020600040101010101" pitchFamily="18" charset="-122"/>
                <a:cs typeface="Calibri" panose="020F0502020204030204" pitchFamily="34" charset="0"/>
                <a:sym typeface="Arial" panose="020B0604020202020204" pitchFamily="34" charset="0"/>
              </a:rPr>
              <a:t>Unicom</a:t>
            </a:r>
            <a:endParaRPr lang="zh-CN" altLang="en-US" sz="2400" b="1" dirty="0">
              <a:latin typeface="Calibri" panose="020F0502020204030204" pitchFamily="34" charset="0"/>
              <a:ea typeface="汉仪旗黑-55简" panose="00020600040101010101" pitchFamily="18" charset="-122"/>
              <a:cs typeface="Calibri" panose="020F0502020204030204" pitchFamily="34" charset="0"/>
              <a:sym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46685" y="111760"/>
            <a:ext cx="119354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b="1" dirty="0">
                <a:sym typeface="+mn-ea"/>
              </a:rPr>
              <a:t>3GPP TSG-RAN Meeting #</a:t>
            </a:r>
            <a:r>
              <a:rPr b="1" dirty="0" smtClean="0">
                <a:sym typeface="+mn-ea"/>
              </a:rPr>
              <a:t>10</a:t>
            </a:r>
            <a:r>
              <a:rPr lang="en-US" b="1" dirty="0" smtClean="0">
                <a:sym typeface="+mn-ea"/>
              </a:rPr>
              <a:t>4</a:t>
            </a:r>
            <a:r>
              <a:rPr b="1" dirty="0">
                <a:sym typeface="+mn-ea"/>
              </a:rPr>
              <a:t>	</a:t>
            </a:r>
            <a:r>
              <a:rPr lang="en-US" b="1" dirty="0">
                <a:sym typeface="+mn-ea"/>
              </a:rPr>
              <a:t>                                                                              </a:t>
            </a:r>
            <a:r>
              <a:rPr lang="en-GB" b="1" dirty="0" smtClean="0">
                <a:sym typeface="+mn-ea"/>
              </a:rPr>
              <a:t>RP-241320</a:t>
            </a:r>
          </a:p>
          <a:p>
            <a:r>
              <a:rPr lang="en-US" b="1" dirty="0" smtClean="0">
                <a:sym typeface="+mn-ea"/>
              </a:rPr>
              <a:t>S</a:t>
            </a:r>
            <a:r>
              <a:rPr lang="en-US" altLang="zh-CN" b="1" dirty="0" smtClean="0">
                <a:sym typeface="+mn-ea"/>
              </a:rPr>
              <a:t>hanghai</a:t>
            </a:r>
            <a:r>
              <a:rPr b="1" dirty="0" smtClean="0">
                <a:sym typeface="+mn-ea"/>
              </a:rPr>
              <a:t>,</a:t>
            </a:r>
            <a:r>
              <a:rPr lang="en-US" b="1" dirty="0" smtClean="0">
                <a:sym typeface="+mn-ea"/>
              </a:rPr>
              <a:t> C</a:t>
            </a:r>
            <a:r>
              <a:rPr lang="en-US" altLang="zh-CN" b="1" dirty="0" smtClean="0">
                <a:sym typeface="+mn-ea"/>
              </a:rPr>
              <a:t>hina</a:t>
            </a:r>
            <a:r>
              <a:rPr b="1" dirty="0" smtClean="0">
                <a:sym typeface="+mn-ea"/>
              </a:rPr>
              <a:t> </a:t>
            </a:r>
            <a:r>
              <a:rPr lang="en-US" b="1" dirty="0" smtClean="0">
                <a:sym typeface="+mn-ea"/>
              </a:rPr>
              <a:t>J</a:t>
            </a:r>
            <a:r>
              <a:rPr lang="en-US" altLang="zh-CN" b="1" dirty="0" smtClean="0">
                <a:sym typeface="+mn-ea"/>
              </a:rPr>
              <a:t>un</a:t>
            </a:r>
            <a:r>
              <a:rPr b="1" dirty="0" smtClean="0">
                <a:sym typeface="+mn-ea"/>
              </a:rPr>
              <a:t> 1</a:t>
            </a:r>
            <a:r>
              <a:rPr lang="en-US" b="1" dirty="0" smtClean="0">
                <a:sym typeface="+mn-ea"/>
              </a:rPr>
              <a:t>7</a:t>
            </a:r>
            <a:r>
              <a:rPr b="1" dirty="0" smtClean="0">
                <a:sym typeface="+mn-ea"/>
              </a:rPr>
              <a:t>-</a:t>
            </a:r>
            <a:r>
              <a:rPr lang="en-US" b="1" dirty="0" smtClean="0">
                <a:sym typeface="+mn-ea"/>
              </a:rPr>
              <a:t>20</a:t>
            </a:r>
            <a:r>
              <a:rPr b="1" dirty="0" smtClean="0">
                <a:sym typeface="+mn-ea"/>
              </a:rPr>
              <a:t>, 202</a:t>
            </a:r>
            <a:r>
              <a:rPr lang="en-US" b="1" dirty="0" smtClean="0">
                <a:sym typeface="+mn-ea"/>
              </a:rPr>
              <a:t>4</a:t>
            </a:r>
          </a:p>
          <a:p>
            <a:r>
              <a:rPr lang="en-US" altLang="zh-CN" b="1" dirty="0" smtClean="0">
                <a:sym typeface="+mn-ea"/>
              </a:rPr>
              <a:t>Agenda </a:t>
            </a:r>
            <a:r>
              <a:rPr lang="en-US" altLang="zh-CN" b="1" dirty="0">
                <a:sym typeface="+mn-ea"/>
              </a:rPr>
              <a:t>Item: </a:t>
            </a:r>
            <a:r>
              <a:rPr lang="en-US" altLang="zh-CN" b="1" dirty="0" smtClean="0">
                <a:sym typeface="+mn-ea"/>
              </a:rPr>
              <a:t>9.11</a:t>
            </a:r>
          </a:p>
          <a:p>
            <a:r>
              <a:rPr lang="en-US" altLang="zh-CN" b="1" dirty="0" smtClean="0">
                <a:sym typeface="+mn-ea"/>
              </a:rPr>
              <a:t>Document </a:t>
            </a:r>
            <a:r>
              <a:rPr lang="en-US" altLang="zh-CN" b="1" dirty="0">
                <a:sym typeface="+mn-ea"/>
              </a:rPr>
              <a:t>for: Discussion</a:t>
            </a:r>
          </a:p>
          <a:p>
            <a:endParaRPr b="1" dirty="0"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Potential objective of Further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Enhancement on </a:t>
            </a:r>
            <a:r>
              <a:rPr lang="en-US" altLang="zh-CN" dirty="0" err="1">
                <a:solidFill>
                  <a:schemeClr val="tx1"/>
                </a:solidFill>
              </a:rPr>
              <a:t>QoE</a:t>
            </a:r>
            <a:r>
              <a:rPr lang="en-US" altLang="zh-CN" dirty="0">
                <a:solidFill>
                  <a:schemeClr val="tx1"/>
                </a:solidFill>
              </a:rPr>
              <a:t> (1)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280" y="1196975"/>
            <a:ext cx="11552555" cy="4074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Char char="p"/>
            </a:pPr>
            <a:r>
              <a:rPr lang="en-US" b="1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Motivation 1</a:t>
            </a: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5G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system 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is designed for providing various types of new services, 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while 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5G QoE management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aims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to specify the unified mechanism to collect and optimize the experience parameters for the </a:t>
            </a:r>
            <a:r>
              <a:rPr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eMBB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service,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some other 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new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emerging 5G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services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, such as XR (i.e., AR and MR),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IIOT</a:t>
            </a:r>
            <a:r>
              <a:rPr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.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</a:t>
            </a: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IIoT scenarios and many XR scenarios (such as gaming or factory automation) are inherently real-time, implying that dynamic RAN optimization is of high interest. Hence, it seems beneficial to specify RVQoE measurements for the XR and IIoT service types in Rel-19. </a:t>
            </a: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QoE/RVQoE collection mechanism may rely on the progress of other WGs, e.g. SA4. </a:t>
            </a:r>
            <a:endParaRPr lang="en-US" sz="1600" dirty="0">
              <a:sym typeface="+mn-ea"/>
            </a:endParaRPr>
          </a:p>
          <a:p>
            <a:pPr marL="0" lvl="0" indent="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None/>
            </a:pPr>
            <a:endParaRPr lang="en-US" sz="1600" b="1" dirty="0">
              <a:sym typeface="+mn-ea"/>
            </a:endParaRPr>
          </a:p>
          <a:p>
            <a:pPr marL="0" lvl="0" indent="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None/>
            </a:pPr>
            <a:r>
              <a:rPr lang="en-US" sz="1600" b="1" dirty="0">
                <a:sym typeface="+mn-ea"/>
              </a:rPr>
              <a:t>Proposal 1: </a:t>
            </a:r>
            <a:r>
              <a:rPr lang="en-US" altLang="zh-CN" sz="1600" b="1" dirty="0">
                <a:sym typeface="+mn-ea"/>
              </a:rPr>
              <a:t>Agree to</a:t>
            </a:r>
            <a:r>
              <a:rPr lang="zh-CN" altLang="en-US" sz="1600" b="1" dirty="0">
                <a:sym typeface="+mn-ea"/>
              </a:rPr>
              <a:t> </a:t>
            </a:r>
            <a:r>
              <a:rPr lang="en-US" altLang="zh-CN" sz="1600" b="1" dirty="0">
                <a:sym typeface="+mn-ea"/>
              </a:rPr>
              <a:t>s</a:t>
            </a:r>
            <a:r>
              <a:rPr lang="en-US" sz="1600" b="1" dirty="0">
                <a:sym typeface="+mn-ea"/>
              </a:rPr>
              <a:t>upport for new services (XR, IIoT) (in coordination with SA4).</a:t>
            </a:r>
            <a:r>
              <a: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en-US" altLang="zh-CN" sz="1200" dirty="0">
              <a:solidFill>
                <a:schemeClr val="tx1"/>
              </a:solidFill>
              <a:latin typeface="+mn-lt"/>
              <a:ea typeface="微软雅黑" panose="020B0503020204020204" pitchFamily="34" charset="-122"/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Potential objective of Further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Enhancement on </a:t>
            </a:r>
            <a:r>
              <a:rPr lang="en-US" altLang="zh-CN" dirty="0" err="1">
                <a:solidFill>
                  <a:schemeClr val="tx1"/>
                </a:solidFill>
              </a:rPr>
              <a:t>QoE</a:t>
            </a:r>
            <a:r>
              <a:rPr lang="en-US" altLang="zh-CN" dirty="0">
                <a:solidFill>
                  <a:schemeClr val="tx1"/>
                </a:solidFill>
              </a:rPr>
              <a:t> (2)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280" y="1196975"/>
            <a:ext cx="11660505" cy="4820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Char char="p"/>
            </a:pPr>
            <a:r>
              <a:rPr lang="en-US" b="1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Motivation 2</a:t>
            </a: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enhancement can be further enhanced to support new functions/features, such as NTN, NPN, etc. </a:t>
            </a: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NTN scenario as one of the important scenarios, 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it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can coexist with the TN network, and the QoE collection to improve network performance for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NTN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network. It is necessary to discuss how to support in Rel-19. </a:t>
            </a:r>
          </a:p>
          <a:p>
            <a:pPr marL="742950" lvl="2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Wingdings" panose="05000000000000000000" pitchFamily="2" charset="2"/>
              <a:buChar char="ü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e.g. mobility scenario, </a:t>
            </a:r>
            <a:r>
              <a:rPr lang="en-US" altLang="zh-CN" sz="1600" dirty="0" smtClean="0">
                <a:cs typeface="+mn-ea"/>
                <a:sym typeface="+mn-ea"/>
              </a:rPr>
              <a:t>ensuring </a:t>
            </a:r>
            <a:r>
              <a:rPr lang="en-US" altLang="zh-CN" sz="1600" dirty="0" err="1">
                <a:sym typeface="+mn-ea"/>
              </a:rPr>
              <a:t>QoE</a:t>
            </a:r>
            <a:r>
              <a:rPr lang="en-US" altLang="zh-CN" sz="1600" dirty="0">
                <a:sym typeface="+mn-ea"/>
              </a:rPr>
              <a:t> reporting continuity during TN and NTN network need to be studied.</a:t>
            </a:r>
            <a:endParaRPr lang="en-US" sz="1600" dirty="0">
              <a:latin typeface="+mn-lt"/>
              <a:ea typeface="微软雅黑" panose="020B0503020204020204" pitchFamily="34" charset="-122"/>
              <a:cs typeface="+mn-lt"/>
              <a:sym typeface="+mn-ea"/>
            </a:endParaRP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For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NPN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scenario, as there are commercial deployments in 5G network, there is also a need to discuss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supporting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SNPN and PNI-NPN, e.g. how to enable the QoE measurement in NPN scenarios.</a:t>
            </a:r>
          </a:p>
          <a:p>
            <a:pPr marL="285750" lvl="1" indent="-28575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For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Sidelink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and, MBS, there are still ongoing discussions on the motivation for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collection, whether to support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sidelink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and MBS rely on the discussion.</a:t>
            </a:r>
          </a:p>
          <a:p>
            <a:pPr marL="0" lvl="1" indent="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None/>
            </a:pPr>
            <a:r>
              <a:rPr lang="en-US" sz="1600" b="1" dirty="0">
                <a:sym typeface="+mn-ea"/>
              </a:rPr>
              <a:t>Proposal 2: Agree with </a:t>
            </a:r>
            <a:r>
              <a:rPr lang="en-US" sz="1600" b="1" dirty="0" err="1">
                <a:sym typeface="+mn-ea"/>
              </a:rPr>
              <a:t>QoE</a:t>
            </a:r>
            <a:r>
              <a:rPr lang="en-US" sz="1600" b="1" dirty="0">
                <a:sym typeface="+mn-ea"/>
              </a:rPr>
              <a:t> support for NPN, NTN align with the existing metrics, and supporting for the enhancement, e.g. support assistance information from</a:t>
            </a:r>
            <a:r>
              <a:rPr lang="en-US" sz="1600" b="1" dirty="0">
                <a:cs typeface="+mn-ea"/>
                <a:sym typeface="+mn-ea"/>
              </a:rPr>
              <a:t> OAM to support the </a:t>
            </a:r>
            <a:r>
              <a:rPr lang="en-US" sz="1600" b="1" dirty="0" err="1">
                <a:cs typeface="+mn-ea"/>
                <a:sym typeface="+mn-ea"/>
              </a:rPr>
              <a:t>QoE</a:t>
            </a:r>
            <a:r>
              <a:rPr lang="en-US" sz="1600" b="1" dirty="0">
                <a:cs typeface="+mn-ea"/>
                <a:sym typeface="+mn-ea"/>
              </a:rPr>
              <a:t> collection</a:t>
            </a:r>
            <a:r>
              <a:rPr lang="en-US" altLang="zh-CN" sz="1600" b="1" dirty="0">
                <a:latin typeface="+mn-lt"/>
                <a:cs typeface="+mn-ea"/>
                <a:sym typeface="+mn-ea"/>
              </a:rPr>
              <a:t>,</a:t>
            </a:r>
            <a:r>
              <a:rPr lang="en-US" altLang="zh-CN" sz="1600" b="1" dirty="0">
                <a:sym typeface="+mn-ea"/>
              </a:rPr>
              <a:t>  support </a:t>
            </a:r>
            <a:r>
              <a:rPr lang="en-US" altLang="zh-CN" sz="1600" b="1" dirty="0" err="1">
                <a:sym typeface="+mn-ea"/>
              </a:rPr>
              <a:t>QoE</a:t>
            </a:r>
            <a:r>
              <a:rPr lang="en-US" altLang="zh-CN" sz="1600" b="1" dirty="0">
                <a:sym typeface="+mn-ea"/>
              </a:rPr>
              <a:t> reporting continuity for mobility between TN and NTN.</a:t>
            </a:r>
            <a:endParaRPr lang="en-US" altLang="zh-CN" sz="1600" b="1" dirty="0">
              <a:solidFill>
                <a:schemeClr val="tx1"/>
              </a:solidFill>
              <a:latin typeface="+mn-lt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Potential objective of Further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Enhancement on </a:t>
            </a:r>
            <a:r>
              <a:rPr lang="en-US" altLang="zh-CN" dirty="0" err="1">
                <a:solidFill>
                  <a:schemeClr val="tx1"/>
                </a:solidFill>
              </a:rPr>
              <a:t>QoE</a:t>
            </a:r>
            <a:r>
              <a:rPr lang="en-US" altLang="zh-CN" dirty="0">
                <a:solidFill>
                  <a:schemeClr val="tx1"/>
                </a:solidFill>
              </a:rPr>
              <a:t> (3)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280" y="981710"/>
            <a:ext cx="11668125" cy="55620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Wingdings" panose="05000000000000000000" charset="0"/>
              <a:buChar char="p"/>
            </a:pPr>
            <a:r>
              <a:rPr lang="en-US" b="1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Motivation 3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As the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MBS multicast service is not supportive in R18, the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collection of 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MBS multicast service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in RRC_INACTIVE state has not been discussed. If the 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MBS multicast service is confirmed to be supportive in R19,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how to support the corresponding QoE collection mechanism can be discussed to include in the R19 scope.</a:t>
            </a:r>
            <a:endParaRPr lang="en-US" sz="1600" dirty="0">
              <a:latin typeface="+mn-lt"/>
              <a:ea typeface="微软雅黑" panose="020B0503020204020204" pitchFamily="34" charset="-122"/>
              <a:cs typeface="+mn-lt"/>
            </a:endParaRPr>
          </a:p>
          <a:p>
            <a:pPr marL="0" lvl="1" indent="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None/>
            </a:pPr>
            <a:r>
              <a:rPr lang="en-US" sz="1600" b="1" dirty="0">
                <a:sym typeface="+mn-ea"/>
              </a:rPr>
              <a:t>Proposal 3: It is proposed to support QoE measurement for MBS multicast service in RRC INACTIVE state, if MBS multicast service is confirmed to be supportive in R19.</a:t>
            </a:r>
            <a:r>
              <a: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</a:p>
          <a:p>
            <a:pPr marL="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Char char="p"/>
            </a:pPr>
            <a:r>
              <a:rPr lang="en-US" b="1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Motivation 4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measurements are already supported for both RRC_IDLE and RRC_INACTIVE states, but the alignment of QoE measurements with radio-related measurements in RRC_IDLE and RRC_INACTIVE states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has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not been discussed.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The alignment of </a:t>
            </a:r>
            <a:r>
              <a:rPr lang="en-US" altLang="zh-CN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QoE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measurements with radio-related measurements in RRC_CONNECTED state had been specified in R18.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Therefore, this part can be considered as part of the objective of Rel-19 NR QoE enhancement. This functionality can be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extended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to supporting NR-DC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scenarios,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e.g. the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impacts on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MN and SN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need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to be further studied.</a:t>
            </a:r>
            <a:endParaRPr lang="en-US" sz="1600" dirty="0">
              <a:latin typeface="+mn-lt"/>
              <a:ea typeface="微软雅黑" panose="020B0503020204020204" pitchFamily="34" charset="-122"/>
              <a:cs typeface="+mn-lt"/>
            </a:endParaRPr>
          </a:p>
          <a:p>
            <a:pPr marL="0" lvl="1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</a:pPr>
            <a:r>
              <a:rPr lang="en-US" sz="1600" b="1" dirty="0">
                <a:sym typeface="+mn-ea"/>
              </a:rPr>
              <a:t>Proposal 4: Agree with the enhancement on the alignment of QoE measurements with radio-related measurements (e.g. RRC_IDLE / INACTIVE, NR-DC</a:t>
            </a:r>
            <a:r>
              <a:rPr lang="en-US" sz="1600" b="1" dirty="0" smtClean="0">
                <a:sym typeface="+mn-ea"/>
              </a:rPr>
              <a:t>).</a:t>
            </a:r>
            <a:endParaRPr lang="en-US" altLang="zh-CN" sz="1600" b="1" dirty="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Potential objective of Further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Enhancement on </a:t>
            </a:r>
            <a:r>
              <a:rPr lang="en-US" altLang="zh-CN" dirty="0" err="1">
                <a:solidFill>
                  <a:schemeClr val="tx1"/>
                </a:solidFill>
              </a:rPr>
              <a:t>QoE</a:t>
            </a:r>
            <a:r>
              <a:rPr lang="en-US" altLang="zh-CN" dirty="0">
                <a:solidFill>
                  <a:schemeClr val="tx1"/>
                </a:solidFill>
              </a:rPr>
              <a:t> (4)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280" y="981710"/>
            <a:ext cx="11588115" cy="5238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Char char="p"/>
            </a:pPr>
            <a:r>
              <a:rPr lang="en-US" b="1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Motivation 5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For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RVQoE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topic, there are initial discussions in R18, and </a:t>
            </a:r>
            <a:r>
              <a:rPr lang="en-US" altLang="zh-CN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RVQoE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can be applied for the purpose of network resource optimization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. There are also some discussions on trigger event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RVQoE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. The trigger events for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RVQoE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reporting can be utilized to 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optimize user experience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, e.g. handover, RAN overload, or NR-DC configuration. 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In R18, the RVQoE reports 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can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be transferred to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gNB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-DU for data analysis and optimization. It could be further studied whether additional configuration information could be sent to </a:t>
            </a:r>
            <a:r>
              <a:rPr lang="en-US" altLang="zh-CN" sz="1600" dirty="0" err="1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gNB</a:t>
            </a:r>
            <a:r>
              <a:rPr lang="en-US" altLang="zh-CN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-DU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. 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</a:rPr>
              <a:t>Another motivation of specifying the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</a:rPr>
              <a:t>RVQoE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</a:rPr>
              <a:t> is used for near-real-time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</a:rPr>
              <a:t>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</a:rPr>
              <a:t> collection at RAN side. There will be </a:t>
            </a:r>
            <a:r>
              <a:rPr lang="en-US" sz="1600" dirty="0" smtClean="0">
                <a:latin typeface="+mn-lt"/>
                <a:ea typeface="微软雅黑" panose="020B0503020204020204" pitchFamily="34" charset="-122"/>
                <a:cs typeface="+mn-lt"/>
              </a:rPr>
              <a:t>conflicts in 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</a:rPr>
              <a:t>transferring the RVQoE reporting and uplink data when the traffic load is high, which will lead to an increase in the </a:t>
            </a:r>
            <a:r>
              <a:rPr lang="en-US" sz="1600" dirty="0" err="1">
                <a:latin typeface="+mn-lt"/>
                <a:ea typeface="微软雅黑" panose="020B0503020204020204" pitchFamily="34" charset="-122"/>
                <a:cs typeface="+mn-lt"/>
              </a:rPr>
              <a:t>RVQoE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</a:rPr>
              <a:t> reporting delay. Therefore,</a:t>
            </a: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 there is a need to study how to reduce the RVQoE reporting latency in R19.</a:t>
            </a:r>
            <a:endParaRPr lang="en-US" sz="1600" dirty="0">
              <a:latin typeface="+mn-lt"/>
              <a:ea typeface="微软雅黑" panose="020B0503020204020204" pitchFamily="34" charset="-122"/>
              <a:cs typeface="+mn-lt"/>
            </a:endParaRPr>
          </a:p>
          <a:p>
            <a:pPr marL="0" lvl="1" indent="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None/>
            </a:pPr>
            <a:r>
              <a:rPr lang="en-US" sz="1600" b="1" dirty="0">
                <a:sym typeface="+mn-ea"/>
              </a:rPr>
              <a:t>Proposal 5: </a:t>
            </a:r>
            <a:r>
              <a:rPr lang="en-US" sz="1600" b="1" dirty="0" err="1">
                <a:sym typeface="+mn-ea"/>
              </a:rPr>
              <a:t>RVQoE</a:t>
            </a:r>
            <a:r>
              <a:rPr lang="en-US" sz="1600" b="1" dirty="0">
                <a:sym typeface="+mn-ea"/>
              </a:rPr>
              <a:t> enhancements need to be further decided in the following objectives.</a:t>
            </a:r>
            <a:endParaRPr lang="en-US" altLang="zh-CN" sz="1600" b="1" dirty="0"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cs typeface="+mn-ea"/>
                <a:sym typeface="+mn-ea"/>
              </a:rPr>
              <a:t>Support event triggers for </a:t>
            </a:r>
            <a:r>
              <a:rPr lang="en-US" altLang="zh-CN" sz="1600" b="1" dirty="0" err="1">
                <a:cs typeface="+mn-ea"/>
                <a:sym typeface="+mn-ea"/>
              </a:rPr>
              <a:t>RVQoE</a:t>
            </a:r>
            <a:r>
              <a:rPr lang="en-US" altLang="zh-CN" sz="1600" b="1" dirty="0">
                <a:cs typeface="+mn-ea"/>
                <a:sym typeface="+mn-ea"/>
              </a:rPr>
              <a:t> reporting, e.g. handover, RAN overload, etc.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cs typeface="+mn-ea"/>
                <a:sym typeface="+mn-ea"/>
              </a:rPr>
              <a:t>Support the DU generation </a:t>
            </a:r>
            <a:r>
              <a:rPr lang="en-US" altLang="zh-CN" sz="1600" b="1" dirty="0" err="1">
                <a:cs typeface="+mn-ea"/>
                <a:sym typeface="+mn-ea"/>
              </a:rPr>
              <a:t>RVQoE</a:t>
            </a:r>
            <a:r>
              <a:rPr lang="en-US" altLang="zh-CN" sz="1600" b="1" dirty="0">
                <a:cs typeface="+mn-ea"/>
                <a:sym typeface="+mn-ea"/>
              </a:rPr>
              <a:t> configurations over F1 interface.</a:t>
            </a:r>
            <a:endParaRPr lang="en-US" altLang="zh-CN" sz="1600" b="1" dirty="0">
              <a:cs typeface="+mn-ea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b="1" dirty="0">
                <a:cs typeface="+mn-ea"/>
                <a:sym typeface="+mn-ea"/>
              </a:rPr>
              <a:t>Reduce </a:t>
            </a:r>
            <a:r>
              <a:rPr lang="en-US" altLang="zh-CN" sz="1600" b="1" dirty="0" err="1">
                <a:cs typeface="+mn-ea"/>
                <a:sym typeface="+mn-ea"/>
              </a:rPr>
              <a:t>RVQoE</a:t>
            </a:r>
            <a:r>
              <a:rPr lang="en-US" altLang="zh-CN" sz="1600" b="1" dirty="0">
                <a:cs typeface="+mn-ea"/>
                <a:sym typeface="+mn-ea"/>
              </a:rPr>
              <a:t> reporting latency, e.g. </a:t>
            </a:r>
            <a:r>
              <a:rPr lang="en-US" altLang="zh-CN" sz="1600" b="1" dirty="0" err="1">
                <a:cs typeface="+mn-ea"/>
                <a:sym typeface="+mn-ea"/>
              </a:rPr>
              <a:t>RVQoE</a:t>
            </a:r>
            <a:r>
              <a:rPr lang="en-US" altLang="zh-CN" sz="1600" b="1" dirty="0">
                <a:cs typeface="+mn-ea"/>
                <a:sym typeface="+mn-ea"/>
              </a:rPr>
              <a:t> reporting via lower layer signaling.</a:t>
            </a:r>
            <a:r>
              <a:rPr lang="en-US" sz="1600" b="1" dirty="0">
                <a:cs typeface="+mn-ea"/>
                <a:sym typeface="+mn-ea"/>
              </a:rPr>
              <a:t> </a:t>
            </a:r>
            <a:endParaRPr lang="en-US" altLang="zh-CN" sz="1600" b="1" dirty="0"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R19 Further </a:t>
            </a:r>
            <a:r>
              <a:rPr lang="en-US" altLang="zh-CN" dirty="0">
                <a:solidFill>
                  <a:schemeClr val="tx1"/>
                </a:solidFill>
                <a:sym typeface="+mn-ea"/>
              </a:rPr>
              <a:t>Enhancement on </a:t>
            </a:r>
            <a:r>
              <a:rPr lang="en-US" altLang="zh-CN" dirty="0">
                <a:solidFill>
                  <a:schemeClr val="tx1"/>
                </a:solidFill>
              </a:rPr>
              <a:t>QoE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3" name="矩形 2"/>
          <p:cNvSpPr/>
          <p:nvPr/>
        </p:nvSpPr>
        <p:spPr>
          <a:xfrm>
            <a:off x="335280" y="981710"/>
            <a:ext cx="1188140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charset="0"/>
              <a:buChar char="p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The potential objective as summarized as following.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b="1" dirty="0">
                <a:sym typeface="+mn-ea"/>
              </a:rPr>
              <a:t>Objective 1: Support for new services (XR, IIoT, AR/MR) (in coordination with SA4).</a:t>
            </a:r>
            <a:r>
              <a: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b="1" dirty="0">
                <a:sym typeface="+mn-ea"/>
              </a:rPr>
              <a:t>Objective 2: </a:t>
            </a:r>
            <a:r>
              <a:rPr lang="en-US" sz="1600" b="1" dirty="0" err="1">
                <a:sym typeface="+mn-ea"/>
              </a:rPr>
              <a:t>QoE</a:t>
            </a:r>
            <a:r>
              <a:rPr lang="en-US" sz="1600" b="1" dirty="0">
                <a:sym typeface="+mn-ea"/>
              </a:rPr>
              <a:t> support for NPN and NTN, </a:t>
            </a:r>
            <a:r>
              <a:rPr lang="en-US" altLang="zh-CN" sz="1600" b="1" dirty="0">
                <a:sym typeface="+mn-ea"/>
              </a:rPr>
              <a:t>aligning with the existing metrics, and supporting the enhancement, e.g. defining specific assistance information.</a:t>
            </a:r>
            <a:endParaRPr lang="en-US" sz="1600" b="1" dirty="0">
              <a:latin typeface="+mn-lt"/>
              <a:ea typeface="微软雅黑" panose="020B0503020204020204" pitchFamily="34" charset="-122"/>
              <a:cs typeface="+mn-lt"/>
            </a:endParaRP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sz="1600" b="1" dirty="0">
                <a:sym typeface="+mn-ea"/>
              </a:rPr>
              <a:t>Objective 3: Support QoE measurement for MBS multicast service in RRC INACTIVE state, if </a:t>
            </a:r>
            <a:r>
              <a:rPr lang="en-US" altLang="zh-CN" sz="1600" b="1" dirty="0">
                <a:sym typeface="+mn-ea"/>
              </a:rPr>
              <a:t>MBS multicast service is supported</a:t>
            </a:r>
            <a:r>
              <a:rPr lang="en-US" sz="1600" b="1" dirty="0">
                <a:sym typeface="+mn-ea"/>
              </a:rPr>
              <a:t>. 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1600" b="1" dirty="0">
                <a:sym typeface="+mn-ea"/>
              </a:rPr>
              <a:t>Objective 4: </a:t>
            </a:r>
            <a:r>
              <a:rPr lang="en-US" sz="1600" b="1" dirty="0">
                <a:sym typeface="+mn-ea"/>
              </a:rPr>
              <a:t>Further enhancement for the alignment of QoE measurements with radio-related measurements (e.g. RRC_IDLE / INACTIVE, NR-DC).</a:t>
            </a:r>
            <a:endParaRPr lang="en-US" sz="1600" b="1" dirty="0">
              <a:solidFill>
                <a:schemeClr val="tx1"/>
              </a:solidFill>
              <a:sym typeface="+mn-ea"/>
            </a:endParaRP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Wingdings" panose="05000000000000000000" pitchFamily="2" charset="2"/>
              <a:buChar char="l"/>
            </a:pPr>
            <a:r>
              <a:rPr lang="en-US" altLang="zh-CN" sz="1600" b="1" dirty="0">
                <a:sym typeface="+mn-ea"/>
              </a:rPr>
              <a:t>Objective 5: </a:t>
            </a:r>
            <a:r>
              <a:rPr lang="en-US" sz="1600" b="1" dirty="0" err="1">
                <a:sym typeface="+mn-ea"/>
              </a:rPr>
              <a:t>RVQoE</a:t>
            </a:r>
            <a:r>
              <a:rPr lang="en-US" sz="1600" b="1" dirty="0">
                <a:sym typeface="+mn-ea"/>
              </a:rPr>
              <a:t> enhancements, which need to be further discussed.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cs typeface="+mn-ea"/>
                <a:sym typeface="+mn-ea"/>
              </a:rPr>
              <a:t>Support event triggers for </a:t>
            </a:r>
            <a:r>
              <a:rPr lang="en-US" sz="1600" b="1" dirty="0" err="1">
                <a:cs typeface="+mn-ea"/>
                <a:sym typeface="+mn-ea"/>
              </a:rPr>
              <a:t>RVQoE</a:t>
            </a:r>
            <a:r>
              <a:rPr lang="en-US" sz="1600" b="1" dirty="0">
                <a:cs typeface="+mn-ea"/>
                <a:sym typeface="+mn-ea"/>
              </a:rPr>
              <a:t> reporting, e.g. handover, RAN overload, etc.</a:t>
            </a: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cs typeface="+mn-ea"/>
                <a:sym typeface="+mn-ea"/>
              </a:rPr>
              <a:t>Support the DU generation </a:t>
            </a:r>
            <a:r>
              <a:rPr lang="en-US" altLang="zh-CN" sz="1600" b="1" dirty="0" err="1">
                <a:cs typeface="+mn-ea"/>
                <a:sym typeface="+mn-ea"/>
              </a:rPr>
              <a:t>RVQoE</a:t>
            </a:r>
            <a:r>
              <a:rPr lang="en-US" altLang="zh-CN" sz="1600" b="1" dirty="0">
                <a:cs typeface="+mn-ea"/>
                <a:sym typeface="+mn-ea"/>
              </a:rPr>
              <a:t> configurations </a:t>
            </a:r>
            <a:r>
              <a:rPr lang="en-US" sz="1600" b="1" dirty="0">
                <a:cs typeface="+mn-ea"/>
                <a:sym typeface="+mn-ea"/>
              </a:rPr>
              <a:t>over F1 interface.</a:t>
            </a:r>
            <a:endParaRPr lang="en-US" sz="1600" b="1" dirty="0">
              <a:cs typeface="+mn-ea"/>
            </a:endParaRPr>
          </a:p>
          <a:p>
            <a:pPr marL="742950" lvl="1" indent="-285750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cs typeface="+mn-ea"/>
                <a:sym typeface="+mn-ea"/>
              </a:rPr>
              <a:t>Reduce RVQoE reporting latency, e.g. RVQoE reporting via lower layer signaling.</a:t>
            </a: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</a:pPr>
            <a:endParaRPr lang="en-US" altLang="zh-CN" sz="1600" b="1" dirty="0">
              <a:sym typeface="+mn-ea"/>
            </a:endParaRPr>
          </a:p>
          <a:p>
            <a:pPr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</a:pPr>
            <a:r>
              <a:rPr lang="en-US" altLang="zh-CN" sz="1600" b="1" dirty="0">
                <a:sym typeface="+mn-ea"/>
              </a:rPr>
              <a:t>Proposal 6: It is proposed to agree on the above objectives of further enhancements on NR </a:t>
            </a:r>
            <a:r>
              <a:rPr lang="en-US" altLang="zh-CN" sz="1600" b="1" dirty="0" err="1">
                <a:sym typeface="+mn-ea"/>
              </a:rPr>
              <a:t>QoE</a:t>
            </a:r>
            <a:r>
              <a:rPr lang="en-US" altLang="zh-CN" sz="1600" b="1" dirty="0">
                <a:sym typeface="+mn-ea"/>
              </a:rPr>
              <a:t> for further discussion.</a:t>
            </a:r>
            <a:r>
              <a:rPr lang="en-US" altLang="zh-CN" sz="1600" b="1" dirty="0"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en-US" sz="1600" b="1" dirty="0">
              <a:solidFill>
                <a:schemeClr val="tx1"/>
              </a:solidFill>
              <a:cs typeface="+mn-ea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7"/>
          <p:cNvSpPr txBox="1">
            <a:spLocks noChangeArrowheads="1"/>
          </p:cNvSpPr>
          <p:nvPr/>
        </p:nvSpPr>
        <p:spPr bwMode="auto">
          <a:xfrm>
            <a:off x="2309786" y="2786059"/>
            <a:ext cx="7602638" cy="823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a typeface="汉仪旗黑-55简" panose="00020600040101010101" pitchFamily="18" charset="-122"/>
                <a:sym typeface="Arial" panose="020B0604020202020204" pitchFamily="34" charset="0"/>
              </a:rPr>
              <a:t>Thanks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142854"/>
            <a:ext cx="11316236" cy="714380"/>
          </a:xfrm>
        </p:spPr>
        <p:txBody>
          <a:bodyPr>
            <a:normAutofit/>
          </a:bodyPr>
          <a:lstStyle/>
          <a:p>
            <a:r>
              <a:rPr lang="en-US" altLang="zh-CN" dirty="0">
                <a:solidFill>
                  <a:schemeClr val="tx1"/>
                </a:solidFill>
              </a:rPr>
              <a:t>Reference</a:t>
            </a:r>
            <a:endParaRPr lang="en-US" altLang="zh-CN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35280" y="981710"/>
            <a:ext cx="11588115" cy="2968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RP-231579	QoE enhancements in Rel-19	Nokia, Nokia Shanghai Bell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RP-232035	Scople of QoE Enhancements in Rel-19	Samsung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RP-232126	QoE enhancements in Rel-19	Huawei, HiSilicon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RP-232144	RAN Visible QoE in Rel-19	Xiaomi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RP-232167	Views on NR QoE in Rel-19	ZTE, Sanechips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RP-232422	QoE and RVQoE Measurement and Reporting Enhancements in Rel-19	Ericsson</a:t>
            </a:r>
          </a:p>
          <a:p>
            <a:pPr marL="0" lvl="1" indent="-342900" algn="l" fontAlgn="base">
              <a:lnSpc>
                <a:spcPct val="150000"/>
              </a:lnSpc>
              <a:spcBef>
                <a:spcPct val="20000"/>
              </a:spcBef>
              <a:buClr>
                <a:srgbClr val="C00000"/>
              </a:buClr>
              <a:buSzTx/>
              <a:buFont typeface="+mj-ea"/>
              <a:buAutoNum type="circleNumDbPlain"/>
            </a:pPr>
            <a:r>
              <a:rPr lang="en-US" sz="1600" dirty="0">
                <a:latin typeface="+mn-lt"/>
                <a:ea typeface="微软雅黑" panose="020B0503020204020204" pitchFamily="34" charset="-122"/>
                <a:cs typeface="+mn-lt"/>
                <a:sym typeface="+mn-ea"/>
              </a:rPr>
              <a:t>RP-232628	Moderator's summary for REL-19 RAN3 additional topics	Ericsson (moderator)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2606c986-0e7a-4c75-ba57-bb5933dd2488"/>
  <p:tag name="COMMONDATA" val="eyJoZGlkIjoiY2ZhYWQ2MDBjZTcwMzkwNzk5ZjZjNGUxMzQyODQ2MzgifQ=="/>
</p:tagLst>
</file>

<file path=ppt/theme/theme1.xml><?xml version="1.0" encoding="utf-8"?>
<a:theme xmlns:a="http://schemas.openxmlformats.org/drawingml/2006/main" name="汇报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字体_wenbo">
      <a:majorFont>
        <a:latin typeface="Arial"/>
        <a:ea typeface="黑体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1110</Words>
  <Application>Microsoft Office PowerPoint</Application>
  <PresentationFormat>宽屏</PresentationFormat>
  <Paragraphs>64</Paragraphs>
  <Slides>8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Ericsson Hilda</vt:lpstr>
      <vt:lpstr>汉仪旗黑-55简</vt:lpstr>
      <vt:lpstr>黑体</vt:lpstr>
      <vt:lpstr>华文细黑</vt:lpstr>
      <vt:lpstr>宋体</vt:lpstr>
      <vt:lpstr>微软雅黑</vt:lpstr>
      <vt:lpstr>Arial</vt:lpstr>
      <vt:lpstr>Calibri</vt:lpstr>
      <vt:lpstr>Tahoma</vt:lpstr>
      <vt:lpstr>Wingdings</vt:lpstr>
      <vt:lpstr>汇报模板</vt:lpstr>
      <vt:lpstr>Consideration on the Scope of Further Enhancement for NR QoE in Rel-19</vt:lpstr>
      <vt:lpstr>Potential objective of Further Enhancement on QoE (1)</vt:lpstr>
      <vt:lpstr>Potential objective of Further Enhancement on QoE (2)</vt:lpstr>
      <vt:lpstr>Potential objective of Further Enhancement on QoE (3)</vt:lpstr>
      <vt:lpstr>Potential objective of Further Enhancement on QoE (4)</vt:lpstr>
      <vt:lpstr>R19 Further Enhancement on QoE </vt:lpstr>
      <vt:lpstr>PowerPoint 演示文稿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项目制实施思路研讨</dc:title>
  <dc:creator/>
  <cp:lastModifiedBy/>
  <cp:revision>482</cp:revision>
  <dcterms:created xsi:type="dcterms:W3CDTF">2020-12-10T04:07:00Z</dcterms:created>
  <dcterms:modified xsi:type="dcterms:W3CDTF">2024-06-07T07:48:51Z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2052-11.8.2.12085</vt:lpwstr>
  </property>
  <property fmtid="{D5CDD505-2E9C-101B-9397-08002B2CF9AE}" pid="3" name="ICV">
    <vt:lpwstr>14EBEA52F57D4D64A8159909ECA04241</vt:lpwstr>
  </property>
</Properties>
</file>