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4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2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4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8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2680A-4E71-4FC8-922A-0D83D7733BF0}" type="datetimeFigureOut">
              <a:rPr lang="en-US" smtClean="0"/>
              <a:t>6/10/2024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9233" y="1509989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Discussion on </a:t>
            </a:r>
            <a:r>
              <a:rPr lang="en-US" sz="4800" dirty="0" err="1"/>
              <a:t>Rel</a:t>
            </a:r>
            <a:r>
              <a:rPr lang="en-US" sz="4800" dirty="0"/>
              <a:t>-19 NR NTN progress and scope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2540" y="4242118"/>
            <a:ext cx="9738360" cy="451802"/>
          </a:xfrm>
        </p:spPr>
        <p:txBody>
          <a:bodyPr>
            <a:normAutofit/>
          </a:bodyPr>
          <a:lstStyle/>
          <a:p>
            <a:r>
              <a:rPr lang="en-US" dirty="0"/>
              <a:t>Huawei, HiSilicon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227380"/>
            <a:ext cx="7696200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#104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Shanghai, China, June 17-20, 2024</a:t>
            </a:r>
          </a:p>
          <a:p>
            <a:endParaRPr lang="en-GB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en-GB" altLang="zh-CN" dirty="0">
                <a:latin typeface="Arial" panose="020B0604020202020204" pitchFamily="34" charset="0"/>
              </a:rPr>
              <a:t>Agenda Item: 9.3.2.2</a:t>
            </a:r>
          </a:p>
          <a:p>
            <a:r>
              <a:rPr lang="en-GB" altLang="zh-CN" dirty="0">
                <a:latin typeface="Arial" panose="020B0604020202020204" pitchFamily="34" charset="0"/>
              </a:rPr>
              <a:t>Document for: Discussion/Decision</a:t>
            </a:r>
            <a:endParaRPr lang="zh-CN" altLang="en-US" dirty="0">
              <a:latin typeface="Arial" panose="020B0604020202020204" pitchFamily="34" charset="0"/>
            </a:endParaRPr>
          </a:p>
          <a:p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13389" y="181214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RP-241289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3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" y="121285"/>
            <a:ext cx="11780520" cy="594995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DL Coverage Enhancements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" y="850264"/>
            <a:ext cx="11475720" cy="485711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altLang="zh-CN" sz="2400" dirty="0"/>
              <a:t>Background</a:t>
            </a:r>
            <a:endParaRPr lang="en-US" sz="2400" dirty="0"/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/>
              <a:t>According to </a:t>
            </a:r>
            <a:r>
              <a:rPr lang="en-US" sz="2200" dirty="0" err="1"/>
              <a:t>RAN#102</a:t>
            </a:r>
            <a:r>
              <a:rPr lang="en-US" sz="2200" dirty="0"/>
              <a:t> discussions, the constraint for no </a:t>
            </a:r>
            <a:r>
              <a:rPr lang="en-US" sz="2200" dirty="0" err="1"/>
              <a:t>SSB</a:t>
            </a:r>
            <a:r>
              <a:rPr lang="en-US" sz="2200" dirty="0"/>
              <a:t> channel enhancements comes ONLY </a:t>
            </a:r>
            <a:r>
              <a:rPr lang="en-US" altLang="zh-CN" sz="2200" dirty="0"/>
              <a:t>from</a:t>
            </a:r>
            <a:r>
              <a:rPr lang="en-US" sz="2200" dirty="0"/>
              <a:t> link-level improvement: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sz="1800" dirty="0"/>
              <a:t>Multi-company contribution to </a:t>
            </a:r>
            <a:r>
              <a:rPr lang="en-US" sz="1800" dirty="0" err="1"/>
              <a:t>RAN#102</a:t>
            </a:r>
            <a:r>
              <a:rPr lang="en-US" sz="1800" dirty="0"/>
              <a:t> (RP-232860) provides sentence below, which was captured in moderator summary (RP-233107):</a:t>
            </a:r>
          </a:p>
          <a:p>
            <a:pPr lvl="3">
              <a:lnSpc>
                <a:spcPct val="110000"/>
              </a:lnSpc>
              <a:spcBef>
                <a:spcPts val="600"/>
              </a:spcBef>
            </a:pPr>
            <a:r>
              <a:rPr lang="en-US" sz="1300" i="1" dirty="0"/>
              <a:t>A link margin improvement for physical channels (e.g. </a:t>
            </a:r>
            <a:r>
              <a:rPr lang="en-US" sz="1300" i="1" dirty="0" err="1"/>
              <a:t>PDSCH</a:t>
            </a:r>
            <a:r>
              <a:rPr lang="en-US" sz="1300" i="1" dirty="0"/>
              <a:t> and </a:t>
            </a:r>
            <a:r>
              <a:rPr lang="en-US" sz="1300" i="1" dirty="0" err="1"/>
              <a:t>PDCCH</a:t>
            </a:r>
            <a:r>
              <a:rPr lang="en-US" sz="1300" i="1" dirty="0"/>
              <a:t>) should be considered without impact on </a:t>
            </a:r>
            <a:r>
              <a:rPr lang="en-US" sz="1300" i="1" dirty="0" err="1"/>
              <a:t>SSB</a:t>
            </a:r>
            <a:r>
              <a:rPr lang="en-US" sz="1300" i="1" dirty="0"/>
              <a:t> design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altLang="zh-CN" sz="1800" dirty="0"/>
              <a:t>Then justification in the agreed </a:t>
            </a:r>
            <a:r>
              <a:rPr lang="en-US" altLang="zh-CN" sz="1800" dirty="0" err="1"/>
              <a:t>WID</a:t>
            </a:r>
            <a:r>
              <a:rPr lang="en-US" altLang="zh-CN" sz="1800" dirty="0"/>
              <a:t> (</a:t>
            </a:r>
            <a:r>
              <a:rPr lang="en-US" sz="1800" dirty="0"/>
              <a:t>RP-234078) includes:</a:t>
            </a:r>
            <a:endParaRPr lang="en-US" altLang="zh-CN" sz="1800" dirty="0"/>
          </a:p>
          <a:p>
            <a:pPr lvl="3">
              <a:lnSpc>
                <a:spcPct val="110000"/>
              </a:lnSpc>
              <a:spcBef>
                <a:spcPts val="600"/>
              </a:spcBef>
            </a:pPr>
            <a:r>
              <a:rPr lang="en-GB" sz="1300" i="1" dirty="0"/>
              <a:t>A link margin improvement for physical channels (e.g. </a:t>
            </a:r>
            <a:r>
              <a:rPr lang="en-GB" sz="1300" i="1" dirty="0" err="1"/>
              <a:t>PDSCH</a:t>
            </a:r>
            <a:r>
              <a:rPr lang="en-GB" sz="1300" i="1" dirty="0"/>
              <a:t> and </a:t>
            </a:r>
            <a:r>
              <a:rPr lang="en-GB" sz="1300" i="1" dirty="0" err="1"/>
              <a:t>PDCCH</a:t>
            </a:r>
            <a:r>
              <a:rPr lang="en-GB" sz="1300" i="1" dirty="0"/>
              <a:t>) may be considered without impact on </a:t>
            </a:r>
            <a:r>
              <a:rPr lang="en-GB" sz="1300" i="1" dirty="0" err="1"/>
              <a:t>SSB</a:t>
            </a:r>
            <a:r>
              <a:rPr lang="en-GB" sz="1300" i="1" dirty="0"/>
              <a:t> design. 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/>
              <a:t>In </a:t>
            </a:r>
            <a:r>
              <a:rPr lang="en-US" sz="2200" dirty="0" err="1"/>
              <a:t>RAN1#117</a:t>
            </a:r>
            <a:r>
              <a:rPr lang="en-US" sz="2200" dirty="0"/>
              <a:t>, clarification </a:t>
            </a:r>
            <a:r>
              <a:rPr lang="en-US" altLang="zh-CN" sz="2200" dirty="0"/>
              <a:t>were raised on whether</a:t>
            </a:r>
            <a:r>
              <a:rPr lang="en-US" sz="2200" dirty="0"/>
              <a:t> “</a:t>
            </a:r>
            <a:r>
              <a:rPr lang="en-US" sz="2000" i="1" dirty="0" err="1"/>
              <a:t>SSB</a:t>
            </a:r>
            <a:r>
              <a:rPr lang="en-US" sz="2000" i="1" dirty="0"/>
              <a:t> channel enhancement is not considered</a:t>
            </a:r>
            <a:r>
              <a:rPr lang="en-US" sz="2200" dirty="0"/>
              <a:t>” applies for link-level enhancement only or for system-level enhancement as well, and it was noted that: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sz="1800" i="1" dirty="0"/>
              <a:t>Any needed clarification “</a:t>
            </a:r>
            <a:r>
              <a:rPr lang="en-US" sz="1800" i="1" dirty="0" err="1"/>
              <a:t>SSB</a:t>
            </a:r>
            <a:r>
              <a:rPr lang="en-US" sz="1800" i="1" dirty="0"/>
              <a:t> channel enhancement is not considered” in the </a:t>
            </a:r>
            <a:r>
              <a:rPr lang="en-US" sz="1800" i="1" dirty="0" err="1"/>
              <a:t>WID</a:t>
            </a:r>
            <a:r>
              <a:rPr lang="en-US" sz="1800" i="1" dirty="0"/>
              <a:t> is up to RAN plenary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endParaRPr lang="en-US" sz="1600" i="1" dirty="0"/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2400" dirty="0"/>
              <a:t>Proposal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/>
              <a:t>to </a:t>
            </a:r>
            <a:r>
              <a:rPr lang="en-US" altLang="zh-CN" sz="2200" dirty="0"/>
              <a:t>r</a:t>
            </a:r>
            <a:r>
              <a:rPr lang="en-US" sz="2200" dirty="0"/>
              <a:t>evise </a:t>
            </a:r>
            <a:r>
              <a:rPr lang="en-US" sz="2200" dirty="0" err="1"/>
              <a:t>Rel</a:t>
            </a:r>
            <a:r>
              <a:rPr lang="en-US" sz="2200" dirty="0"/>
              <a:t>-19 NR NTN </a:t>
            </a:r>
            <a:r>
              <a:rPr lang="en-US" sz="2200" dirty="0" err="1"/>
              <a:t>WID</a:t>
            </a:r>
            <a:r>
              <a:rPr lang="en-US" sz="2200" dirty="0"/>
              <a:t> to align the objective part to the corresponding justification part:</a:t>
            </a:r>
          </a:p>
          <a:p>
            <a:pPr lvl="2">
              <a:lnSpc>
                <a:spcPct val="110000"/>
              </a:lnSpc>
              <a:spcBef>
                <a:spcPts val="600"/>
              </a:spcBef>
            </a:pPr>
            <a:r>
              <a:rPr lang="en-US" sz="1800" dirty="0" err="1"/>
              <a:t>SSB</a:t>
            </a:r>
            <a:r>
              <a:rPr lang="en-US" sz="1800" dirty="0"/>
              <a:t> channel enhancement </a:t>
            </a:r>
            <a:r>
              <a:rPr lang="en-GB" sz="1800" dirty="0">
                <a:solidFill>
                  <a:srgbClr val="FF0000"/>
                </a:solidFill>
              </a:rPr>
              <a:t>for improved link level performance </a:t>
            </a:r>
            <a:r>
              <a:rPr lang="en-US" sz="1800" dirty="0"/>
              <a:t>is not considered in this scope.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" y="212725"/>
            <a:ext cx="11483340" cy="526415"/>
          </a:xfrm>
        </p:spPr>
        <p:txBody>
          <a:bodyPr>
            <a:normAutofit fontScale="90000"/>
          </a:bodyPr>
          <a:lstStyle/>
          <a:p>
            <a:r>
              <a:rPr lang="en-US" altLang="zh-CN" sz="3200" dirty="0"/>
              <a:t>Uplink Capacity/Throughput Enhancements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790" y="918844"/>
            <a:ext cx="11738610" cy="5542915"/>
          </a:xfrm>
        </p:spPr>
        <p:txBody>
          <a:bodyPr>
            <a:normAutofit/>
          </a:bodyPr>
          <a:lstStyle/>
          <a:p>
            <a:r>
              <a:rPr lang="en-US" sz="2200" dirty="0"/>
              <a:t>Background</a:t>
            </a:r>
          </a:p>
          <a:p>
            <a:pPr lvl="1"/>
            <a:r>
              <a:rPr lang="en-US" altLang="zh-CN" sz="1800" dirty="0"/>
              <a:t>As per </a:t>
            </a:r>
            <a:r>
              <a:rPr lang="en-US" altLang="zh-CN" sz="1800" dirty="0" err="1"/>
              <a:t>WID</a:t>
            </a:r>
            <a:r>
              <a:rPr lang="en-US" altLang="zh-CN" sz="1800" dirty="0"/>
              <a:t>, RAN target to study OCC for </a:t>
            </a:r>
            <a:r>
              <a:rPr lang="en-US" sz="1800" dirty="0" err="1"/>
              <a:t>DFT</a:t>
            </a:r>
            <a:r>
              <a:rPr lang="en-US" sz="1800" dirty="0"/>
              <a:t>-s-</a:t>
            </a:r>
            <a:r>
              <a:rPr lang="en-US" sz="1800" dirty="0" err="1"/>
              <a:t>OFDM</a:t>
            </a:r>
            <a:r>
              <a:rPr lang="en-US" sz="1800" dirty="0"/>
              <a:t> </a:t>
            </a:r>
            <a:r>
              <a:rPr lang="en-US" sz="1800" dirty="0" err="1"/>
              <a:t>PUSCH</a:t>
            </a:r>
            <a:r>
              <a:rPr lang="en-US" sz="1800" dirty="0"/>
              <a:t> by </a:t>
            </a:r>
            <a:r>
              <a:rPr lang="en-US" sz="1800" dirty="0" err="1"/>
              <a:t>RAN#104</a:t>
            </a:r>
            <a:endParaRPr lang="en-US" sz="1800" dirty="0"/>
          </a:p>
          <a:p>
            <a:pPr lvl="2"/>
            <a:r>
              <a:rPr lang="en-US" sz="1400" i="1" dirty="0"/>
              <a:t>Study then specify, if beneficial, </a:t>
            </a:r>
            <a:r>
              <a:rPr lang="en-US" sz="1400" i="1" dirty="0" err="1"/>
              <a:t>DFT</a:t>
            </a:r>
            <a:r>
              <a:rPr lang="en-US" sz="1400" i="1" dirty="0"/>
              <a:t>-s-</a:t>
            </a:r>
            <a:r>
              <a:rPr lang="en-US" sz="1400" i="1" dirty="0" err="1"/>
              <a:t>OFDM</a:t>
            </a:r>
            <a:r>
              <a:rPr lang="en-US" sz="1400" i="1" dirty="0"/>
              <a:t> </a:t>
            </a:r>
            <a:r>
              <a:rPr lang="en-US" sz="1400" i="1" dirty="0" err="1"/>
              <a:t>PUSCH</a:t>
            </a:r>
            <a:r>
              <a:rPr lang="en-US" sz="1400" i="1" dirty="0"/>
              <a:t> enhancements via Orthogonal Cover Codes (OCC)</a:t>
            </a:r>
          </a:p>
          <a:p>
            <a:pPr lvl="2"/>
            <a:r>
              <a:rPr lang="en-US" sz="1400" i="1" dirty="0"/>
              <a:t>Note: the study phase is targeted to be completed by </a:t>
            </a:r>
            <a:r>
              <a:rPr lang="en-US" sz="1400" i="1" dirty="0" err="1"/>
              <a:t>RAN#104</a:t>
            </a:r>
            <a:endParaRPr lang="en-US" sz="1400" i="1" dirty="0"/>
          </a:p>
          <a:p>
            <a:pPr lvl="1"/>
            <a:endParaRPr lang="en-US" sz="1800" i="1" dirty="0"/>
          </a:p>
          <a:p>
            <a:r>
              <a:rPr lang="en-US" sz="2200" dirty="0" err="1"/>
              <a:t>RAN1</a:t>
            </a:r>
            <a:r>
              <a:rPr lang="en-US" sz="2200" dirty="0"/>
              <a:t> </a:t>
            </a:r>
            <a:r>
              <a:rPr lang="en-US" altLang="zh-CN" sz="2200" dirty="0"/>
              <a:t>Progress till </a:t>
            </a:r>
            <a:r>
              <a:rPr lang="en-US" altLang="zh-CN" sz="2200" dirty="0" err="1"/>
              <a:t>RAN1#117</a:t>
            </a:r>
            <a:endParaRPr lang="en-US" altLang="zh-CN" sz="2200" dirty="0"/>
          </a:p>
          <a:p>
            <a:pPr lvl="1"/>
            <a:r>
              <a:rPr lang="en-US" sz="1800" dirty="0"/>
              <a:t>Conclusion: </a:t>
            </a:r>
            <a:r>
              <a:rPr lang="en-GB" sz="1800" i="1" dirty="0"/>
              <a:t>OCC with </a:t>
            </a:r>
            <a:r>
              <a:rPr lang="en-GB" sz="1800" i="1" dirty="0" err="1"/>
              <a:t>PUSCH</a:t>
            </a:r>
            <a:r>
              <a:rPr lang="en-GB" sz="1800" i="1" dirty="0"/>
              <a:t> can support at least multiplexing of 2 or 4 </a:t>
            </a:r>
            <a:r>
              <a:rPr lang="en-GB" sz="1800" i="1" dirty="0" err="1"/>
              <a:t>UEs</a:t>
            </a:r>
            <a:r>
              <a:rPr lang="en-GB" sz="1800" i="1" dirty="0"/>
              <a:t> and achieve up to 2 or 4 times capacity gains respectively, when repetitions are used.</a:t>
            </a:r>
          </a:p>
          <a:p>
            <a:pPr lvl="2"/>
            <a:r>
              <a:rPr lang="en-GB" sz="1800" i="1" dirty="0"/>
              <a:t>Note: the actual gain may be less due to e.g. intra/inter cell interference.</a:t>
            </a:r>
            <a:endParaRPr lang="en-US" sz="1800" i="1" dirty="0"/>
          </a:p>
          <a:p>
            <a:pPr lvl="1" hangingPunct="0"/>
            <a:r>
              <a:rPr lang="en-US" altLang="zh-CN" sz="1800" dirty="0"/>
              <a:t>Potential techniques: Three </a:t>
            </a:r>
            <a:r>
              <a:rPr lang="en-GB" sz="1800" dirty="0"/>
              <a:t>OCC techniques were identified:</a:t>
            </a:r>
          </a:p>
          <a:p>
            <a:pPr lvl="2" hangingPunct="0"/>
            <a:r>
              <a:rPr lang="en-GB" sz="1400" i="1" dirty="0"/>
              <a:t>Inter-slot time-domain OCC with </a:t>
            </a:r>
            <a:r>
              <a:rPr lang="en-GB" sz="1400" i="1" dirty="0" err="1"/>
              <a:t>PUSCH</a:t>
            </a:r>
            <a:r>
              <a:rPr lang="en-GB" sz="1400" i="1" dirty="0"/>
              <a:t> repetition Type A with OCC length 2 or 4</a:t>
            </a:r>
            <a:endParaRPr lang="en-US" sz="1400" i="1" dirty="0"/>
          </a:p>
          <a:p>
            <a:pPr lvl="2" hangingPunct="0"/>
            <a:r>
              <a:rPr lang="en-GB" sz="1400" i="1" dirty="0"/>
              <a:t>Inter-symbol(s) time domain OCC with OCC length 2 or 4</a:t>
            </a:r>
            <a:endParaRPr lang="en-US" sz="1400" i="1" dirty="0"/>
          </a:p>
          <a:p>
            <a:pPr lvl="2" hangingPunct="0"/>
            <a:r>
              <a:rPr lang="en-GB" sz="1400" i="1" dirty="0"/>
              <a:t>Intra-symbol pre-</a:t>
            </a:r>
            <a:r>
              <a:rPr lang="en-GB" sz="1400" i="1" dirty="0" err="1"/>
              <a:t>DFT</a:t>
            </a:r>
            <a:r>
              <a:rPr lang="en-GB" sz="1400" i="1" dirty="0"/>
              <a:t>-s OCC (comb-like structure as in </a:t>
            </a:r>
            <a:r>
              <a:rPr lang="en-GB" sz="1400" i="1" dirty="0" err="1"/>
              <a:t>PUCCH</a:t>
            </a:r>
            <a:r>
              <a:rPr lang="en-GB" sz="1400" i="1" dirty="0"/>
              <a:t> format 4) with OCC length 2 or 4</a:t>
            </a:r>
            <a:endParaRPr lang="en-US" sz="1400" i="1" dirty="0"/>
          </a:p>
          <a:p>
            <a:endParaRPr lang="en-US" sz="2200" dirty="0"/>
          </a:p>
          <a:p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Considering the observed performance gain and specification impact of different OCC techniques,</a:t>
            </a:r>
            <a:r>
              <a:rPr lang="zh-CN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400" dirty="0">
                <a:latin typeface="Calibri" panose="020F0502020204030204" pitchFamily="34" charset="0"/>
                <a:cs typeface="Calibri" panose="020F0502020204030204" pitchFamily="34" charset="0"/>
              </a:rPr>
              <a:t>we p</a:t>
            </a:r>
            <a:r>
              <a:rPr lang="en-US" sz="2200" dirty="0"/>
              <a:t>ropose to: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Specify 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Inter-slot time-domain OCC with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PUSCH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repetition Type A with OCC length 2 or 4 [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RAN1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654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27368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HD-FDD </a:t>
            </a:r>
            <a:r>
              <a:rPr lang="en-GB" sz="3600" dirty="0" err="1"/>
              <a:t>RedCap</a:t>
            </a:r>
            <a:r>
              <a:rPr lang="en-GB" sz="3600" dirty="0"/>
              <a:t>/</a:t>
            </a:r>
            <a:r>
              <a:rPr lang="en-GB" sz="3600"/>
              <a:t>eRedCap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1480" y="1139824"/>
            <a:ext cx="11262360" cy="513905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400"/>
              </a:spcBef>
            </a:pPr>
            <a:r>
              <a:rPr lang="en-GB" sz="2200" dirty="0"/>
              <a:t>Progress: </a:t>
            </a:r>
          </a:p>
          <a:p>
            <a:pPr lvl="1">
              <a:lnSpc>
                <a:spcPct val="120000"/>
              </a:lnSpc>
              <a:spcBef>
                <a:spcPts val="400"/>
              </a:spcBef>
            </a:pPr>
            <a:r>
              <a:rPr lang="en-GB" sz="1600" dirty="0"/>
              <a:t>It was observed in </a:t>
            </a:r>
            <a:r>
              <a:rPr lang="en-GB" sz="1600" dirty="0" err="1"/>
              <a:t>RAN1#116bis</a:t>
            </a:r>
            <a:r>
              <a:rPr lang="en-GB" sz="1600" dirty="0"/>
              <a:t> that </a:t>
            </a:r>
            <a:r>
              <a:rPr lang="en-US" altLang="zh-CN" sz="1600" dirty="0"/>
              <a:t>when there is TA mismatch between </a:t>
            </a:r>
            <a:r>
              <a:rPr lang="en-US" altLang="zh-CN" sz="1600" dirty="0" err="1"/>
              <a:t>UE</a:t>
            </a:r>
            <a:r>
              <a:rPr lang="en-US" altLang="zh-CN" sz="1600" dirty="0"/>
              <a:t> and </a:t>
            </a:r>
            <a:r>
              <a:rPr lang="en-US" altLang="zh-CN" sz="1600" dirty="0" err="1"/>
              <a:t>gNB</a:t>
            </a:r>
            <a:r>
              <a:rPr lang="en-GB" sz="1600" dirty="0"/>
              <a:t>:</a:t>
            </a:r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GB" altLang="zh-CN" sz="1400" dirty="0"/>
              <a:t>There are less resources available for a scheduled HD-FDD </a:t>
            </a:r>
            <a:r>
              <a:rPr lang="en-GB" altLang="zh-CN" sz="1400" dirty="0" err="1"/>
              <a:t>RedCap</a:t>
            </a:r>
            <a:r>
              <a:rPr lang="en-GB" altLang="zh-CN" sz="1400" dirty="0"/>
              <a:t>/</a:t>
            </a:r>
            <a:r>
              <a:rPr lang="en-GB" altLang="zh-CN" sz="1400" dirty="0" err="1"/>
              <a:t>eRedCap</a:t>
            </a:r>
            <a:r>
              <a:rPr lang="en-GB" altLang="zh-CN" sz="1400" dirty="0"/>
              <a:t> </a:t>
            </a:r>
            <a:r>
              <a:rPr lang="en-GB" altLang="zh-CN" sz="1400" dirty="0" err="1"/>
              <a:t>UE</a:t>
            </a:r>
            <a:r>
              <a:rPr lang="en-GB" altLang="zh-CN" sz="1400" dirty="0"/>
              <a:t> in NTN compared to TN for collision case 3 and 4</a:t>
            </a:r>
            <a:r>
              <a:rPr lang="en-US" altLang="zh-CN" sz="1400" dirty="0"/>
              <a:t>;</a:t>
            </a:r>
            <a:endParaRPr lang="en-GB" altLang="zh-CN" sz="1400" dirty="0"/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GB" sz="1400" dirty="0"/>
              <a:t>There might be less resources available for the scheduled HD-FDD </a:t>
            </a:r>
            <a:r>
              <a:rPr lang="en-GB" sz="1400" dirty="0" err="1"/>
              <a:t>RedCap</a:t>
            </a:r>
            <a:r>
              <a:rPr lang="en-GB" sz="1400" dirty="0"/>
              <a:t>/</a:t>
            </a:r>
            <a:r>
              <a:rPr lang="en-GB" sz="1400" dirty="0" err="1"/>
              <a:t>eRedCap</a:t>
            </a:r>
            <a:r>
              <a:rPr lang="en-GB" sz="1400" dirty="0"/>
              <a:t> </a:t>
            </a:r>
            <a:r>
              <a:rPr lang="en-GB" sz="1400" dirty="0" err="1"/>
              <a:t>UE</a:t>
            </a:r>
            <a:r>
              <a:rPr lang="en-GB" sz="1400" dirty="0"/>
              <a:t> in NTN compared to TN  for collision case 1,2,5 and 6;</a:t>
            </a:r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GB" sz="1400" dirty="0"/>
              <a:t>There may be a </a:t>
            </a:r>
            <a:r>
              <a:rPr lang="en-GB" altLang="zh-CN" sz="1400" dirty="0" err="1"/>
              <a:t>BLER</a:t>
            </a:r>
            <a:r>
              <a:rPr lang="en-GB" altLang="zh-CN" sz="1400" dirty="0"/>
              <a:t> performance degradation when UL coverage enhancement features(e.g. available slot counting, </a:t>
            </a:r>
            <a:r>
              <a:rPr lang="en-GB" altLang="zh-CN" sz="1400" dirty="0" err="1"/>
              <a:t>DMRS</a:t>
            </a:r>
            <a:r>
              <a:rPr lang="en-GB" altLang="zh-CN" sz="1400" dirty="0"/>
              <a:t> bundling for </a:t>
            </a:r>
            <a:r>
              <a:rPr lang="en-GB" altLang="zh-CN" sz="1400" dirty="0" err="1"/>
              <a:t>PUSCH</a:t>
            </a:r>
            <a:r>
              <a:rPr lang="en-GB" altLang="zh-CN" sz="1400" dirty="0"/>
              <a:t> and </a:t>
            </a:r>
            <a:r>
              <a:rPr lang="en-GB" altLang="zh-CN" sz="1400" dirty="0" err="1"/>
              <a:t>PUCCH</a:t>
            </a:r>
            <a:r>
              <a:rPr lang="en-GB" altLang="zh-CN" sz="1400" dirty="0"/>
              <a:t>) are used by HD-FDD (e)</a:t>
            </a:r>
            <a:r>
              <a:rPr lang="en-GB" altLang="zh-CN" sz="1400" dirty="0" err="1"/>
              <a:t>RedCap</a:t>
            </a:r>
            <a:r>
              <a:rPr lang="en-GB" altLang="zh-CN" sz="1400" dirty="0"/>
              <a:t> </a:t>
            </a:r>
            <a:r>
              <a:rPr lang="en-GB" altLang="zh-CN" sz="1400" dirty="0" err="1"/>
              <a:t>UEs</a:t>
            </a:r>
            <a:r>
              <a:rPr lang="en-GB" altLang="zh-CN" sz="1400" dirty="0"/>
              <a:t> in NTN scenario, </a:t>
            </a:r>
            <a:r>
              <a:rPr lang="en-GB" sz="1400" dirty="0"/>
              <a:t>if </a:t>
            </a:r>
            <a:r>
              <a:rPr lang="en-GB" sz="1400" dirty="0" err="1"/>
              <a:t>gNB</a:t>
            </a:r>
            <a:r>
              <a:rPr lang="en-GB" sz="1400" dirty="0"/>
              <a:t> does not attempt to avoid the collision.</a:t>
            </a:r>
          </a:p>
          <a:p>
            <a:pPr lvl="1">
              <a:lnSpc>
                <a:spcPct val="120000"/>
              </a:lnSpc>
              <a:spcBef>
                <a:spcPts val="400"/>
              </a:spcBef>
            </a:pPr>
            <a:r>
              <a:rPr lang="en-GB" sz="1600" dirty="0"/>
              <a:t>It was </a:t>
            </a:r>
            <a:r>
              <a:rPr lang="en-US" altLang="zh-CN" sz="1600" dirty="0"/>
              <a:t>further </a:t>
            </a:r>
            <a:r>
              <a:rPr lang="en-GB" sz="1600" dirty="0"/>
              <a:t>concluded in </a:t>
            </a:r>
            <a:r>
              <a:rPr lang="en-GB" sz="1600" dirty="0" err="1"/>
              <a:t>RAN1#117</a:t>
            </a:r>
            <a:r>
              <a:rPr lang="en-GB" sz="1600" dirty="0"/>
              <a:t> that:</a:t>
            </a:r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GB" sz="1400" i="1" dirty="0"/>
              <a:t>For </a:t>
            </a:r>
            <a:r>
              <a:rPr lang="en-GB" sz="1400" i="1" dirty="0" err="1"/>
              <a:t>Rel</a:t>
            </a:r>
            <a:r>
              <a:rPr lang="en-GB" sz="1400" i="1" dirty="0"/>
              <a:t>-19 HD-FDD </a:t>
            </a:r>
            <a:r>
              <a:rPr lang="en-GB" sz="1400" i="1" dirty="0" err="1"/>
              <a:t>RedCap</a:t>
            </a:r>
            <a:r>
              <a:rPr lang="en-GB" sz="1400" i="1" dirty="0"/>
              <a:t>/</a:t>
            </a:r>
            <a:r>
              <a:rPr lang="en-GB" sz="1400" i="1" dirty="0" err="1"/>
              <a:t>eRedCap</a:t>
            </a:r>
            <a:r>
              <a:rPr lang="en-GB" sz="1400" i="1" dirty="0"/>
              <a:t> </a:t>
            </a:r>
            <a:r>
              <a:rPr lang="en-GB" sz="1400" i="1" dirty="0" err="1"/>
              <a:t>UE</a:t>
            </a:r>
            <a:r>
              <a:rPr lang="en-GB" sz="1400" i="1" dirty="0"/>
              <a:t> in NTN, the issues caused by TA mismatch between actual TA used by the </a:t>
            </a:r>
            <a:r>
              <a:rPr lang="en-GB" sz="1400" i="1" dirty="0" err="1"/>
              <a:t>UE</a:t>
            </a:r>
            <a:r>
              <a:rPr lang="en-GB" sz="1400" i="1" dirty="0"/>
              <a:t> and assumed TA for the </a:t>
            </a:r>
            <a:r>
              <a:rPr lang="en-GB" sz="1400" i="1" dirty="0" err="1"/>
              <a:t>UE</a:t>
            </a:r>
            <a:r>
              <a:rPr lang="en-GB" sz="1400" i="1" dirty="0"/>
              <a:t> at the </a:t>
            </a:r>
            <a:r>
              <a:rPr lang="en-GB" sz="1400" i="1" dirty="0" err="1"/>
              <a:t>gNB</a:t>
            </a:r>
            <a:r>
              <a:rPr lang="en-GB" sz="1400" i="1" dirty="0"/>
              <a:t> should be mitigated for collision cases 3 and 4.</a:t>
            </a:r>
            <a:endParaRPr lang="en-US" sz="1400" i="1" dirty="0"/>
          </a:p>
          <a:p>
            <a:pPr lvl="3" hangingPunct="0">
              <a:lnSpc>
                <a:spcPct val="120000"/>
              </a:lnSpc>
              <a:spcBef>
                <a:spcPts val="400"/>
              </a:spcBef>
            </a:pPr>
            <a:r>
              <a:rPr lang="en-GB" sz="1400" i="1" dirty="0"/>
              <a:t>Note: further discussion on other cases is not precluded.</a:t>
            </a:r>
            <a:endParaRPr lang="en-GB" sz="1400" dirty="0"/>
          </a:p>
          <a:p>
            <a:pPr lvl="1" hangingPunct="0">
              <a:lnSpc>
                <a:spcPct val="120000"/>
              </a:lnSpc>
              <a:spcBef>
                <a:spcPts val="400"/>
              </a:spcBef>
            </a:pPr>
            <a:r>
              <a:rPr lang="en-GB" altLang="zh-CN" sz="1600" dirty="0"/>
              <a:t>A number of enhancement schemes were discussed, including defining new priority rules, clarifying the TA assumption at </a:t>
            </a:r>
            <a:r>
              <a:rPr lang="en-GB" altLang="zh-CN" sz="1600" dirty="0" err="1"/>
              <a:t>gNB</a:t>
            </a:r>
            <a:r>
              <a:rPr lang="en-GB" altLang="zh-CN" sz="1600" dirty="0"/>
              <a:t> when determining DL/UL collision and enhancing existing TA report.</a:t>
            </a:r>
            <a:endParaRPr lang="en-GB" sz="1600" dirty="0"/>
          </a:p>
          <a:p>
            <a:pPr hangingPunct="0">
              <a:lnSpc>
                <a:spcPct val="120000"/>
              </a:lnSpc>
              <a:spcBef>
                <a:spcPts val="400"/>
              </a:spcBef>
            </a:pPr>
            <a:r>
              <a:rPr lang="en-US" sz="2200" dirty="0"/>
              <a:t>Proposal:</a:t>
            </a:r>
          </a:p>
          <a:p>
            <a:pPr lvl="1" hangingPunct="0">
              <a:lnSpc>
                <a:spcPct val="120000"/>
              </a:lnSpc>
              <a:spcBef>
                <a:spcPts val="400"/>
              </a:spcBef>
            </a:pPr>
            <a:r>
              <a:rPr lang="en-GB" altLang="zh-CN" sz="1700" dirty="0">
                <a:solidFill>
                  <a:srgbClr val="FF0000"/>
                </a:solidFill>
              </a:rPr>
              <a:t>Specify enhancements to mitigate </a:t>
            </a:r>
            <a:r>
              <a:rPr lang="en-GB" sz="1700" dirty="0">
                <a:solidFill>
                  <a:srgbClr val="FF0000"/>
                </a:solidFill>
              </a:rPr>
              <a:t>issues caused by TA mismatch between actual TA used by the </a:t>
            </a:r>
            <a:r>
              <a:rPr lang="en-GB" sz="1700" dirty="0" err="1">
                <a:solidFill>
                  <a:srgbClr val="FF0000"/>
                </a:solidFill>
              </a:rPr>
              <a:t>UE</a:t>
            </a:r>
            <a:r>
              <a:rPr lang="en-GB" sz="1700" dirty="0">
                <a:solidFill>
                  <a:srgbClr val="FF0000"/>
                </a:solidFill>
              </a:rPr>
              <a:t> and assumed TA for the </a:t>
            </a:r>
            <a:r>
              <a:rPr lang="en-GB" sz="1700" dirty="0" err="1">
                <a:solidFill>
                  <a:srgbClr val="FF0000"/>
                </a:solidFill>
              </a:rPr>
              <a:t>UE</a:t>
            </a:r>
            <a:r>
              <a:rPr lang="en-GB" sz="1700" dirty="0">
                <a:solidFill>
                  <a:srgbClr val="FF0000"/>
                </a:solidFill>
              </a:rPr>
              <a:t> at the </a:t>
            </a:r>
            <a:r>
              <a:rPr lang="en-GB" sz="1700" dirty="0" err="1">
                <a:solidFill>
                  <a:srgbClr val="FF0000"/>
                </a:solidFill>
              </a:rPr>
              <a:t>gNB</a:t>
            </a:r>
            <a:r>
              <a:rPr lang="en-GB" sz="1700" dirty="0">
                <a:solidFill>
                  <a:srgbClr val="FF0000"/>
                </a:solidFill>
              </a:rPr>
              <a:t>, at least for collision cases 3 and 4 below [</a:t>
            </a:r>
            <a:r>
              <a:rPr lang="en-GB" sz="1700" dirty="0" err="1">
                <a:solidFill>
                  <a:srgbClr val="FF0000"/>
                </a:solidFill>
              </a:rPr>
              <a:t>RAN1</a:t>
            </a:r>
            <a:r>
              <a:rPr lang="en-GB" sz="1700" dirty="0">
                <a:solidFill>
                  <a:srgbClr val="FF0000"/>
                </a:solidFill>
              </a:rPr>
              <a:t>]:</a:t>
            </a:r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US" altLang="zh-CN" sz="1500" dirty="0">
                <a:solidFill>
                  <a:srgbClr val="FF0000"/>
                </a:solidFill>
              </a:rPr>
              <a:t>Semi-statically configured DL reception collides with semi-statically configured UL transmission </a:t>
            </a:r>
            <a:endParaRPr lang="zh-CN" altLang="zh-CN" sz="1900" dirty="0">
              <a:solidFill>
                <a:srgbClr val="FF0000"/>
              </a:solidFill>
            </a:endParaRPr>
          </a:p>
          <a:p>
            <a:pPr lvl="2">
              <a:lnSpc>
                <a:spcPct val="120000"/>
              </a:lnSpc>
              <a:spcBef>
                <a:spcPts val="400"/>
              </a:spcBef>
            </a:pPr>
            <a:r>
              <a:rPr lang="en-US" altLang="zh-CN" sz="1500" dirty="0">
                <a:solidFill>
                  <a:srgbClr val="FF0000"/>
                </a:solidFill>
              </a:rPr>
              <a:t>Dynamically scheduled DL reception collides with dynamic scheduled UL transmission</a:t>
            </a:r>
            <a:endParaRPr lang="en-US" sz="1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736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</TotalTime>
  <Words>713</Words>
  <Application>Microsoft Office PowerPoint</Application>
  <PresentationFormat>宽屏</PresentationFormat>
  <Paragraphs>51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MS Mincho</vt:lpstr>
      <vt:lpstr>宋体</vt:lpstr>
      <vt:lpstr>Arial</vt:lpstr>
      <vt:lpstr>Calibri</vt:lpstr>
      <vt:lpstr>Calibri Light</vt:lpstr>
      <vt:lpstr>Times New Roman</vt:lpstr>
      <vt:lpstr>Office Theme</vt:lpstr>
      <vt:lpstr>Discussion on Rel-19 NR NTN progress and scope</vt:lpstr>
      <vt:lpstr>DL Coverage Enhancements</vt:lpstr>
      <vt:lpstr>Uplink Capacity/Throughput Enhancements</vt:lpstr>
      <vt:lpstr>HD-FDD RedCap/eRedCap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SSB for NR NTN</dc:title>
  <dc:creator>Jiansong</dc:creator>
  <cp:lastModifiedBy>Ganjiansong (Jiansong)</cp:lastModifiedBy>
  <cp:revision>48</cp:revision>
  <dcterms:created xsi:type="dcterms:W3CDTF">2024-05-09T13:39:29Z</dcterms:created>
  <dcterms:modified xsi:type="dcterms:W3CDTF">2024-06-09T23:17:17Z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(3)Zgzw3A8954pqTklgMYC290IgUVHRitcQ5GoXcptmdTpUStELuFaAFGF6NRXIGxLpEOMicJOK
oB+z/l/NiOFRjTXqhk4eigA1SQpWxqriHFa4DmR6ns0Dq2ZLsf6yZ6n5436fXNXD+X0nJ3Ay
PPhH4d6y+ON4Z6A2L6G7JVUl3RWOFTRzYdHatSby4GvX28ZLyc4huOhrgi/XOZxaAe/nLedL
CitrTNqv9s+ZUpHXUX</vt:lpwstr>
  </property>
  <property fmtid="{D5CDD505-2E9C-101B-9397-08002B2CF9AE}" pid="3" name="_2015_ms_pID_7253431">
    <vt:lpwstr>zWuD+EBkpneze2UtboRCfk9wQ5+U8AgkyJucuGwJO2+lOQEBr/BWds
DFFtavBcQlYmt7ihoxmyb49nsywcGjjUqZRTAfBqOvGa1hc/I8BP4cZRX86VMF2L7ptk0Z1x
NQrlJNxQ+KCzEkxSCxOEvzNlBYIi97EjlWQSdX/Qql+t/YTq5VwSftpUICrjb6624/6Vbd2t
CO+9CP5etJsRp75nsZc2s4lb9M/b3Nw++LoI</vt:lpwstr>
  </property>
  <property fmtid="{D5CDD505-2E9C-101B-9397-08002B2CF9AE}" pid="4" name="_2015_ms_pID_7253432">
    <vt:lpwstr>tg==</vt:lpwstr>
  </property>
</Properties>
</file>