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60" r:id="rId5"/>
    <p:sldId id="379" r:id="rId6"/>
    <p:sldId id="380" r:id="rId7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D301D5E1-C97C-474F-945C-6041472D31A2}">
          <p14:sldIdLst>
            <p14:sldId id="360"/>
            <p14:sldId id="379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93D81CF-94F2-401A-BA57-92F5A7B2D0C5}" styleName="中度样式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05" autoAdjust="0"/>
    <p:restoredTop sz="94714" autoAdjust="0"/>
  </p:normalViewPr>
  <p:slideViewPr>
    <p:cSldViewPr snapToGrid="0">
      <p:cViewPr varScale="1">
        <p:scale>
          <a:sx n="153" d="100"/>
          <a:sy n="153" d="100"/>
        </p:scale>
        <p:origin x="1152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1291" y="8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2024/6/7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2024/6/7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127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81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2" y="254511"/>
            <a:ext cx="5067703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 TSG RAN</a:t>
            </a:r>
            <a:r>
              <a:rPr kumimoji="1" lang="en-US" altLang="zh-CN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#104</a:t>
            </a:r>
          </a:p>
          <a:p>
            <a:pPr marL="0" marR="0" lvl="0" indent="0" algn="l" defTabSz="554389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lang="en-US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+mn-cs"/>
              </a:rPr>
              <a:t>Shanghai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China, June 17-20, 2024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165FE2C-5F1E-40C7-A167-8A0935D619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186416" y="150878"/>
            <a:ext cx="1763672" cy="425467"/>
          </a:xfrm>
          <a:prstGeom prst="rect">
            <a:avLst/>
          </a:prstGeom>
        </p:spPr>
        <p:txBody>
          <a:bodyPr/>
          <a:lstStyle>
            <a:lvl1pPr>
              <a:defRPr lang="en-US" altLang="ja-JP" sz="18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+mn-cs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2">
            <a:extLst>
              <a:ext uri="{FF2B5EF4-FFF2-40B4-BE49-F238E27FC236}">
                <a16:creationId xmlns:a16="http://schemas.microsoft.com/office/drawing/2014/main" id="{6E208AE8-AAF0-7D4C-AD9E-2048F5D0FD46}"/>
              </a:ext>
            </a:extLst>
          </p:cNvPr>
          <p:cNvSpPr/>
          <p:nvPr userDrawn="1"/>
        </p:nvSpPr>
        <p:spPr>
          <a:xfrm>
            <a:off x="0" y="0"/>
            <a:ext cx="12192000" cy="68551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819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bg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7" name="Freeform 1">
            <a:extLst>
              <a:ext uri="{FF2B5EF4-FFF2-40B4-BE49-F238E27FC236}">
                <a16:creationId xmlns:a16="http://schemas.microsoft.com/office/drawing/2014/main" id="{332368DA-58EA-124C-9772-A8E9C9FEA6C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1362" y="343108"/>
            <a:ext cx="1387738" cy="212518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638669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69">
            <a:extLst>
              <a:ext uri="{FF2B5EF4-FFF2-40B4-BE49-F238E27FC236}">
                <a16:creationId xmlns:a16="http://schemas.microsoft.com/office/drawing/2014/main" id="{B0B227FA-54C4-8F4D-8C95-28327CD09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31" r:id="rId2"/>
    <p:sldLayoutId id="2147483666" r:id="rId3"/>
    <p:sldLayoutId id="2147483667" r:id="rId4"/>
    <p:sldLayoutId id="2147483709" r:id="rId5"/>
    <p:sldLayoutId id="2147483670" r:id="rId6"/>
    <p:sldLayoutId id="2147483673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6" r:id="rId13"/>
    <p:sldLayoutId id="2147483718" r:id="rId14"/>
    <p:sldLayoutId id="2147483720" r:id="rId15"/>
    <p:sldLayoutId id="2147483721" r:id="rId16"/>
    <p:sldLayoutId id="2147483723" r:id="rId17"/>
    <p:sldLayoutId id="2147483724" r:id="rId18"/>
    <p:sldLayoutId id="2147483726" r:id="rId19"/>
    <p:sldLayoutId id="2147483727" r:id="rId20"/>
    <p:sldLayoutId id="2147483728" r:id="rId21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0" y="1920806"/>
            <a:ext cx="10825705" cy="2195512"/>
          </a:xfrm>
        </p:spPr>
        <p:txBody>
          <a:bodyPr/>
          <a:lstStyle/>
          <a:p>
            <a:r>
              <a:rPr lang="en-US" sz="4800" dirty="0">
                <a:latin typeface="+mj-lt"/>
              </a:rPr>
              <a:t>Views on b/n28 full-band duplex for PC3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22251" y="5403981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9.1.5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  <a:r>
              <a:rPr kumimoji="1" lang="en-US" altLang="ja-JP" sz="1500" kern="0">
                <a:latin typeface="SamsungOne 700" panose="020B0803030303020204" pitchFamily="34" charset="0"/>
                <a:ea typeface="SamsungOne 700" panose="020B0803030303020204" pitchFamily="34" charset="0"/>
              </a:rPr>
              <a:t>, KDDI</a:t>
            </a:r>
            <a:endParaRPr kumimoji="1" lang="en-US" altLang="ja-JP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amsungOne 700" panose="020B0803030303020204" pitchFamily="34" charset="0"/>
              <a:ea typeface="SamsungOne 700" panose="020B0803030303020204" pitchFamily="34" charset="0"/>
              <a:cs typeface="+mn-cs"/>
            </a:endParaRP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358C8A1A-D744-46D4-8098-6F92FBF6B903}"/>
              </a:ext>
            </a:extLst>
          </p:cNvPr>
          <p:cNvSpPr txBox="1">
            <a:spLocks/>
          </p:cNvSpPr>
          <p:nvPr/>
        </p:nvSpPr>
        <p:spPr>
          <a:xfrm>
            <a:off x="10564939" y="224786"/>
            <a:ext cx="1451964" cy="595346"/>
          </a:xfrm>
          <a:prstGeom prst="rect">
            <a:avLst/>
          </a:prstGeom>
        </p:spPr>
        <p:txBody>
          <a:bodyPr/>
          <a:lstStyle>
            <a:lvl1pPr marL="0">
              <a:defRPr sz="6400">
                <a:solidFill>
                  <a:schemeClr val="tx1"/>
                </a:solidFill>
                <a:latin typeface="Samsung Sharp Sans Bold" pitchFamily="2" charset="0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en-US" altLang="zh-CN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</a:t>
            </a:r>
            <a:r>
              <a:rPr lang="en-US" altLang="zh-CN" sz="1400" b="0" i="0" dirty="0">
                <a:effectLst/>
                <a:latin typeface="arial" panose="020B0604020202020204" pitchFamily="34" charset="0"/>
              </a:rPr>
              <a:t>RP-241275</a:t>
            </a:r>
            <a:r>
              <a:rPr lang="en-US" altLang="zh-CN" sz="1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5</a:t>
            </a:r>
            <a:endParaRPr lang="en-US" sz="4000" kern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pPr algn="just"/>
            <a:r>
              <a:rPr lang="en-US" dirty="0"/>
              <a:t>Background</a:t>
            </a:r>
            <a:endParaRPr lang="en-US" altLang="ko-K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0250997" cy="4098326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In RAN4#110-bis meeting, the WF [1] on the recommendation of a Rel-19 new spectrum WI for b/n28 full-band duplexer with PC3/PC2 was discussed but not approved.</a:t>
            </a:r>
          </a:p>
          <a:p>
            <a:pPr marL="285750" lvl="1" indent="-285750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GB" altLang="zh-CN" sz="1400" dirty="0">
                <a:solidFill>
                  <a:schemeClr val="tx1"/>
                </a:solidFill>
              </a:rPr>
              <a:t>In RAN4#111 meeting, the discussion continued and the agreements were captured in [2] as following.</a:t>
            </a:r>
            <a:endParaRPr kumimoji="1" lang="zh-CN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2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500" dirty="0">
                <a:solidFill>
                  <a:schemeClr val="tx1"/>
                </a:solidFill>
              </a:rPr>
              <a:t>There is no agreement or recommendation in RAN4 on how to proceed PC3 work for b/n28 full-band duplex implementation.</a:t>
            </a: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500" dirty="0">
                <a:solidFill>
                  <a:schemeClr val="tx1"/>
                </a:solidFill>
              </a:rPr>
              <a:t>It is expected that discussion on the specification work for b/n28 full band duplex with PC3/PC2 would be continued in RAN#104.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CA7364-60E1-4783-89AE-A5ACD08A2FB9}"/>
              </a:ext>
            </a:extLst>
          </p:cNvPr>
          <p:cNvSpPr txBox="1"/>
          <p:nvPr/>
        </p:nvSpPr>
        <p:spPr>
          <a:xfrm>
            <a:off x="69307" y="6530601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2/4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181AE77-5C16-4F67-95D7-79AB1324FFBF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590" y="2111076"/>
            <a:ext cx="4157040" cy="168431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9630934-981A-4D12-ADFA-781F606A4B71}"/>
              </a:ext>
            </a:extLst>
          </p:cNvPr>
          <p:cNvSpPr txBox="1"/>
          <p:nvPr/>
        </p:nvSpPr>
        <p:spPr>
          <a:xfrm>
            <a:off x="795403" y="6209872"/>
            <a:ext cx="4341253" cy="4284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[1] R4-2406708, WF on band n28 full band duplexer, Apple, R4#110-bis</a:t>
            </a:r>
          </a:p>
          <a:p>
            <a:r>
              <a:rPr lang="en-US" altLang="zh-CN" sz="1100" dirty="0">
                <a:solidFill>
                  <a:schemeClr val="bg2">
                    <a:lumMod val="75000"/>
                  </a:schemeClr>
                </a:solidFill>
              </a:rPr>
              <a:t>[2] R4-2410558, WF on A-MPR for n28, Apple, RAN4#111</a:t>
            </a:r>
            <a:endParaRPr lang="zh-CN" altLang="en-US" sz="11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400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kumimoji="1" lang="en-US" altLang="zh-CN" sz="3600" dirty="0">
                <a:solidFill>
                  <a:schemeClr val="tx1"/>
                </a:solidFill>
              </a:rPr>
              <a:t>Way forward</a:t>
            </a:r>
            <a:endParaRPr lang="en-US" altLang="ja-JP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C2C6F1-FC8E-3D4D-8C8A-3B1DAB9D52F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42898" y="1423113"/>
            <a:ext cx="11437770" cy="373949"/>
          </a:xfrm>
        </p:spPr>
        <p:txBody>
          <a:bodyPr/>
          <a:lstStyle/>
          <a:p>
            <a:pPr algn="ctr" latinLnBrk="1"/>
            <a:r>
              <a:rPr lang="en-US" altLang="ko-KR" dirty="0"/>
              <a:t>Observation and Proposals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5CDF83B-20BD-48A4-9027-C9A79294C529}"/>
              </a:ext>
            </a:extLst>
          </p:cNvPr>
          <p:cNvSpPr txBox="1"/>
          <p:nvPr/>
        </p:nvSpPr>
        <p:spPr>
          <a:xfrm>
            <a:off x="88763" y="6469377"/>
            <a:ext cx="6096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7262" lvl="2">
              <a:spcAft>
                <a:spcPts val="600"/>
              </a:spcAft>
            </a:pPr>
            <a:r>
              <a:rPr kumimoji="1" lang="en-US" altLang="zh-CN" sz="800" b="1" dirty="0">
                <a:solidFill>
                  <a:schemeClr val="tx1"/>
                </a:solidFill>
              </a:rPr>
              <a:t>4/4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EF01E2-5F45-4652-8E39-DCE48596A503}"/>
              </a:ext>
            </a:extLst>
          </p:cNvPr>
          <p:cNvSpPr txBox="1">
            <a:spLocks/>
          </p:cNvSpPr>
          <p:nvPr/>
        </p:nvSpPr>
        <p:spPr>
          <a:xfrm>
            <a:off x="342898" y="1881366"/>
            <a:ext cx="11437770" cy="339197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0" lvl="1">
              <a:spcAft>
                <a:spcPts val="600"/>
              </a:spcAft>
            </a:pPr>
            <a:r>
              <a:rPr kumimoji="1" lang="en-US" altLang="zh-CN" sz="1400" dirty="0"/>
              <a:t>Observation 1: From real UE implementation perspective, there are already commercial UEs implemented full-band b/n28 duplex in Japan several years ago, while with PC3 regulatory requirements compliant (i.e., A-MPR=0) for DTV protection (NS_17) in Japan. </a:t>
            </a:r>
          </a:p>
          <a:p>
            <a:pPr marL="0" lvl="1">
              <a:spcAft>
                <a:spcPts val="600"/>
              </a:spcAft>
            </a:pPr>
            <a:endParaRPr kumimoji="1" lang="en-US" altLang="zh-CN" sz="1400" dirty="0"/>
          </a:p>
          <a:p>
            <a:pPr marL="0" lvl="1">
              <a:spcAft>
                <a:spcPts val="600"/>
              </a:spcAft>
            </a:pPr>
            <a:r>
              <a:rPr kumimoji="1" lang="en-US" altLang="zh-CN" sz="1400" dirty="0"/>
              <a:t>Observation 2: From NW implementation perspective, introducing a new set of PC3 A-MPR requirements (i.e., A-MPR≠0) for b/n28 full-band duplex bring NBC issue to legacy NW.</a:t>
            </a:r>
          </a:p>
          <a:p>
            <a:pPr marL="0" lvl="1">
              <a:spcAft>
                <a:spcPts val="600"/>
              </a:spcAft>
            </a:pPr>
            <a:endParaRPr kumimoji="1" lang="en-US" altLang="zh-CN" sz="1400" b="1" dirty="0"/>
          </a:p>
          <a:p>
            <a:pPr marL="0" lvl="1">
              <a:spcAft>
                <a:spcPts val="600"/>
              </a:spcAft>
            </a:pPr>
            <a:r>
              <a:rPr kumimoji="1" lang="en-US" altLang="zh-CN" sz="1400" dirty="0"/>
              <a:t>Observation 3: It has adverse impact to popularize full-band b/n28 duplex if A-MPR relaxation (i.e., A-MPR≠0) is introduced for PC3 for full-band b/n28 duplex.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400" dirty="0"/>
          </a:p>
          <a:p>
            <a:pPr defTabSz="914400">
              <a:lnSpc>
                <a:spcPct val="120000"/>
              </a:lnSpc>
              <a:defRPr/>
            </a:pPr>
            <a:r>
              <a:rPr lang="en-US" altLang="en-US" sz="1400" b="1" dirty="0"/>
              <a:t>Proposal</a:t>
            </a:r>
            <a:r>
              <a:rPr lang="zh-CN" altLang="en-US" sz="1400" b="1" dirty="0"/>
              <a:t>：</a:t>
            </a:r>
            <a:r>
              <a:rPr lang="en-US" altLang="zh-CN" sz="1400" b="1" dirty="0"/>
              <a:t>Existing PC3 A-MPR requirements (i.e., A-MPR=0) on band 28/n28 shall be maintained regardless of UE implementation on duplex design.</a:t>
            </a:r>
            <a:r>
              <a:rPr lang="en-US" altLang="en-US" sz="1200" b="1" dirty="0"/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200" dirty="0"/>
          </a:p>
        </p:txBody>
      </p:sp>
    </p:spTree>
    <p:extLst>
      <p:ext uri="{BB962C8B-B14F-4D97-AF65-F5344CB8AC3E}">
        <p14:creationId xmlns:p14="http://schemas.microsoft.com/office/powerpoint/2010/main" val="546958140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4C05A0-4031-458C-93F9-657B34B48EEA}">
  <ds:schemaRefs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sharepoint/v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23048</TotalTime>
  <Words>327</Words>
  <Application>Microsoft Office PowerPoint</Application>
  <PresentationFormat>宽屏</PresentationFormat>
  <Paragraphs>32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Samsung Sharp Sans</vt:lpstr>
      <vt:lpstr>Samsung Sharp Sans Bold</vt:lpstr>
      <vt:lpstr>SamsungOne 400</vt:lpstr>
      <vt:lpstr>SamsungOne 700</vt:lpstr>
      <vt:lpstr>Arial</vt:lpstr>
      <vt:lpstr>Arial</vt:lpstr>
      <vt:lpstr>Calibri</vt:lpstr>
      <vt:lpstr>Times New Roman</vt:lpstr>
      <vt:lpstr>Wingdings</vt:lpstr>
      <vt:lpstr>Samsung Master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Yuanyuan Zhang/Advanced Solution Research Lab /SRC-Beijing/Staff Engineer/Samsung Electronics</cp:lastModifiedBy>
  <cp:revision>657</cp:revision>
  <cp:lastPrinted>2017-12-18T22:10:10Z</cp:lastPrinted>
  <dcterms:created xsi:type="dcterms:W3CDTF">2017-12-10T01:01:38Z</dcterms:created>
  <dcterms:modified xsi:type="dcterms:W3CDTF">2024-06-07T08:54:22Z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