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360" r:id="rId5"/>
    <p:sldId id="379" r:id="rId6"/>
    <p:sldId id="381" r:id="rId7"/>
    <p:sldId id="383" r:id="rId8"/>
    <p:sldId id="380" r:id="rId9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301D5E1-C97C-474F-945C-6041472D31A2}">
          <p14:sldIdLst>
            <p14:sldId id="360"/>
            <p14:sldId id="379"/>
            <p14:sldId id="381"/>
            <p14:sldId id="383"/>
            <p14:sldId id="3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05" autoAdjust="0"/>
    <p:restoredTop sz="94714" autoAdjust="0"/>
  </p:normalViewPr>
  <p:slideViewPr>
    <p:cSldViewPr snapToGrid="0">
      <p:cViewPr varScale="1">
        <p:scale>
          <a:sx n="110" d="100"/>
          <a:sy n="110" d="100"/>
        </p:scale>
        <p:origin x="102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1291" y="8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2024/6/7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2024/6/7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9127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7986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17724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7281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5929312" cy="2195512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DEFF562B-1184-DA44-A362-B28543F65D6B}"/>
              </a:ext>
            </a:extLst>
          </p:cNvPr>
          <p:cNvSpPr/>
          <p:nvPr userDrawn="1"/>
        </p:nvSpPr>
        <p:spPr>
          <a:xfrm>
            <a:off x="241912" y="254511"/>
            <a:ext cx="506770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3GPP</a:t>
            </a:r>
            <a:r>
              <a:rPr kumimoji="1" lang="en-US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 TSG </a:t>
            </a:r>
            <a:r>
              <a:rPr kumimoji="1" lang="en-US" altLang="ja-JP" sz="1500" baseline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RAN</a:t>
            </a:r>
            <a:r>
              <a:rPr kumimoji="1" lang="en-US" altLang="zh-CN" sz="1500" baseline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#104</a:t>
            </a:r>
            <a:endParaRPr kumimoji="1" lang="en-US" altLang="zh-CN" sz="1500" baseline="0" dirty="0">
              <a:latin typeface="SamsungOne 700" panose="020B0803030303020204" pitchFamily="34" charset="0"/>
              <a:ea typeface="SamsungOne 700" panose="020B0803030303020204" pitchFamily="34" charset="0"/>
            </a:endParaRPr>
          </a:p>
          <a:p>
            <a:pPr marL="0" marR="0" lvl="0" indent="0" algn="l" defTabSz="55438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lang="en-US" sz="18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+mn-cs"/>
              </a:rPr>
              <a:t>Shanghai</a:t>
            </a:r>
            <a:r>
              <a:rPr lang="en-GB" sz="18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China, June 17-20, 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2024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Text Placeholder 3">
            <a:extLst>
              <a:ext uri="{FF2B5EF4-FFF2-40B4-BE49-F238E27FC236}">
                <a16:creationId xmlns="" xmlns:a16="http://schemas.microsoft.com/office/drawing/2014/main" id="{7165FE2C-5F1E-40C7-A167-8A0935D619C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186416" y="150878"/>
            <a:ext cx="1763672" cy="425467"/>
          </a:xfrm>
          <a:prstGeom prst="rect">
            <a:avLst/>
          </a:prstGeom>
        </p:spPr>
        <p:txBody>
          <a:bodyPr/>
          <a:lstStyle>
            <a:lvl1pPr>
              <a:defRPr lang="en-US" altLang="ja-JP" sz="18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+mn-cs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=""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5276529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=""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601232"/>
            <a:ext cx="5276624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=""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528363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=""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530043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=""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530043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=""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5307477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5260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=""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4229445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=""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29444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=""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22309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=""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=""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4882"/>
            <a:ext cx="3321050" cy="3045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 </a:t>
            </a:r>
            <a:endParaRPr kumimoji="1" lang="en-US" altLang="ko-KR" dirty="0"/>
          </a:p>
        </p:txBody>
      </p:sp>
      <p:sp>
        <p:nvSpPr>
          <p:cNvPr id="10" name="Text Placeholder 61">
            <a:extLst>
              <a:ext uri="{FF2B5EF4-FFF2-40B4-BE49-F238E27FC236}">
                <a16:creationId xmlns=""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6BA6BFC6-9C2C-0641-9837-970AE17D053D}"/>
              </a:ext>
            </a:extLst>
          </p:cNvPr>
          <p:cNvCxnSpPr>
            <a:cxnSpLocks/>
          </p:cNvCxnSpPr>
          <p:nvPr userDrawn="1"/>
        </p:nvCxnSpPr>
        <p:spPr>
          <a:xfrm>
            <a:off x="810748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1">
            <a:extLst>
              <a:ext uri="{FF2B5EF4-FFF2-40B4-BE49-F238E27FC236}">
                <a16:creationId xmlns="" xmlns:a16="http://schemas.microsoft.com/office/drawing/2014/main" id="{00627CF0-58DB-B94A-ADD8-4DC60887437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107479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7" name="Text Placeholder 61">
            <a:extLst>
              <a:ext uri="{FF2B5EF4-FFF2-40B4-BE49-F238E27FC236}">
                <a16:creationId xmlns="" xmlns:a16="http://schemas.microsoft.com/office/drawing/2014/main" id="{31338143-7ADB-AF42-8626-6E5D25C3C5C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101129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293335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=""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=""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=""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49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 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=""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8" y="1948611"/>
            <a:ext cx="5270758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=""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170128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=""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70127" y="1948611"/>
            <a:ext cx="5273075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8864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=""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=""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=""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3321051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=""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9" y="1948611"/>
            <a:ext cx="3321052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=""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35311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=""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235310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="" xmlns:a16="http://schemas.microsoft.com/office/drawing/2014/main" id="{DA70B534-548B-D94C-8B94-113DCB262D8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776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="" xmlns:a16="http://schemas.microsoft.com/office/drawing/2014/main" id="{D76023C9-64E1-BA4B-8049-CE567C2F4E1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775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28958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=""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57301"/>
            <a:ext cx="12192000" cy="49688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=""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=""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206794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=""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900"/>
            <a:ext cx="5684838" cy="58832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=""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=""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=""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=""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5861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2 image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=""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899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=""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=""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=""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=""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=""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2" y="3355975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2318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2 image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=""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6075" y="3162300"/>
            <a:ext cx="5683250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=""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=""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=""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=""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=""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3" y="3162300"/>
            <a:ext cx="5684838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=""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64263" y="2739737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935316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=""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=""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=""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=""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=""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=""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=""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=""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=""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755026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=""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=""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3" name="Table Placeholder 2">
            <a:extLst>
              <a:ext uri="{FF2B5EF4-FFF2-40B4-BE49-F238E27FC236}">
                <a16:creationId xmlns="" xmlns:a16="http://schemas.microsoft.com/office/drawing/2014/main" id="{0534D857-2784-A448-999D-D20E1C0E21B7}"/>
              </a:ext>
            </a:extLst>
          </p:cNvPr>
          <p:cNvSpPr>
            <a:spLocks noGrp="1"/>
          </p:cNvSpPr>
          <p:nvPr>
            <p:ph type="tbl" sz="quarter" idx="48"/>
          </p:nvPr>
        </p:nvSpPr>
        <p:spPr>
          <a:xfrm>
            <a:off x="339725" y="2085975"/>
            <a:ext cx="11509375" cy="3308350"/>
          </a:xfrm>
          <a:prstGeom prst="rect">
            <a:avLst/>
          </a:prstGeo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88105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2">
            <a:extLst>
              <a:ext uri="{FF2B5EF4-FFF2-40B4-BE49-F238E27FC236}">
                <a16:creationId xmlns="" xmlns:a16="http://schemas.microsoft.com/office/drawing/2014/main" id="{6E208AE8-AAF0-7D4C-AD9E-2048F5D0FD46}"/>
              </a:ext>
            </a:extLst>
          </p:cNvPr>
          <p:cNvSpPr/>
          <p:nvPr userDrawn="1"/>
        </p:nvSpPr>
        <p:spPr>
          <a:xfrm>
            <a:off x="0" y="0"/>
            <a:ext cx="12192000" cy="68551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9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5929312" cy="2195512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chemeClr val="bg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7" name="Freeform 1">
            <a:extLst>
              <a:ext uri="{FF2B5EF4-FFF2-40B4-BE49-F238E27FC236}">
                <a16:creationId xmlns="" xmlns:a16="http://schemas.microsoft.com/office/drawing/2014/main" id="{332368DA-58EA-124C-9772-A8E9C9FEA6C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461362" y="343108"/>
            <a:ext cx="1387738" cy="212518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638669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F4AACF09-3938-D949-91CB-4C7D0A1171BC}"/>
              </a:ext>
            </a:extLst>
          </p:cNvPr>
          <p:cNvSpPr/>
          <p:nvPr userDrawn="1"/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Holder 3">
            <a:extLst>
              <a:ext uri="{FF2B5EF4-FFF2-40B4-BE49-F238E27FC236}">
                <a16:creationId xmlns=""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=""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=""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=""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2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="" xmlns:a16="http://schemas.microsoft.com/office/drawing/2014/main" id="{B0883976-5CDB-D244-B407-B6CFE5B82969}"/>
              </a:ext>
            </a:extLst>
          </p:cNvPr>
          <p:cNvSpPr>
            <a:spLocks noGrp="1"/>
          </p:cNvSpPr>
          <p:nvPr>
            <p:ph type="chart" sz="quarter" idx="43"/>
          </p:nvPr>
        </p:nvSpPr>
        <p:spPr>
          <a:xfrm>
            <a:off x="6160992" y="1390650"/>
            <a:ext cx="6031008" cy="46990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10" name="Freeform 1">
            <a:extLst>
              <a:ext uri="{FF2B5EF4-FFF2-40B4-BE49-F238E27FC236}">
                <a16:creationId xmlns="" xmlns:a16="http://schemas.microsoft.com/office/drawing/2014/main" id="{869308BA-C5D5-8844-AF35-A983252B7EBD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397187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–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=""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=""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=""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4321811"/>
            <a:ext cx="37369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en-US" altLang="ko-KR" dirty="0"/>
          </a:p>
          <a:p>
            <a:pPr lvl="0" indent="0">
              <a:buFontTx/>
              <a:buNone/>
            </a:pP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=""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5" y="1352263"/>
            <a:ext cx="374010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=""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36072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="" xmlns:a16="http://schemas.microsoft.com/office/drawing/2014/main" id="{77CDE2FE-58E9-B142-A49B-82B8AD38971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236071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="" xmlns:a16="http://schemas.microsoft.com/office/drawing/2014/main" id="{FBD171F1-1CC6-4847-A25F-A88A1C89A66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108157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="" xmlns:a16="http://schemas.microsoft.com/office/drawing/2014/main" id="{788F7E7E-6428-AE43-BD90-F0D5373E8BC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108156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5" name="Chart Placeholder 2">
            <a:extLst>
              <a:ext uri="{FF2B5EF4-FFF2-40B4-BE49-F238E27FC236}">
                <a16:creationId xmlns="" xmlns:a16="http://schemas.microsoft.com/office/drawing/2014/main" id="{40D224AE-656F-244C-A676-54F47DDD9F42}"/>
              </a:ext>
            </a:extLst>
          </p:cNvPr>
          <p:cNvSpPr>
            <a:spLocks noGrp="1"/>
          </p:cNvSpPr>
          <p:nvPr>
            <p:ph type="chart" sz="quarter" idx="49"/>
          </p:nvPr>
        </p:nvSpPr>
        <p:spPr>
          <a:xfrm>
            <a:off x="8107363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6" name="Chart Placeholder 2">
            <a:extLst>
              <a:ext uri="{FF2B5EF4-FFF2-40B4-BE49-F238E27FC236}">
                <a16:creationId xmlns="" xmlns:a16="http://schemas.microsoft.com/office/drawing/2014/main" id="{7DFD8CF4-017F-004D-8F74-EF9777BE5F0B}"/>
              </a:ext>
            </a:extLst>
          </p:cNvPr>
          <p:cNvSpPr>
            <a:spLocks noGrp="1"/>
          </p:cNvSpPr>
          <p:nvPr>
            <p:ph type="chart" sz="quarter" idx="50"/>
          </p:nvPr>
        </p:nvSpPr>
        <p:spPr>
          <a:xfrm>
            <a:off x="346075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7" name="Chart Placeholder 2">
            <a:extLst>
              <a:ext uri="{FF2B5EF4-FFF2-40B4-BE49-F238E27FC236}">
                <a16:creationId xmlns="" xmlns:a16="http://schemas.microsoft.com/office/drawing/2014/main" id="{7B55E54A-5614-EA43-B386-41C27C8C4221}"/>
              </a:ext>
            </a:extLst>
          </p:cNvPr>
          <p:cNvSpPr>
            <a:spLocks noGrp="1"/>
          </p:cNvSpPr>
          <p:nvPr>
            <p:ph type="chart" sz="quarter" idx="51"/>
          </p:nvPr>
        </p:nvSpPr>
        <p:spPr>
          <a:xfrm>
            <a:off x="4226546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5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18" name="Footer Placeholder 69">
            <a:extLst>
              <a:ext uri="{FF2B5EF4-FFF2-40B4-BE49-F238E27FC236}">
                <a16:creationId xmlns="" xmlns:a16="http://schemas.microsoft.com/office/drawing/2014/main" id="{22849EF5-656B-F443-8441-C7EC0E72DB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9" name="Freeform 1">
            <a:extLst>
              <a:ext uri="{FF2B5EF4-FFF2-40B4-BE49-F238E27FC236}">
                <a16:creationId xmlns=""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#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=""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72914"/>
            <a:ext cx="5753101" cy="1828800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69">
            <a:extLst>
              <a:ext uri="{FF2B5EF4-FFF2-40B4-BE49-F238E27FC236}">
                <a16:creationId xmlns="" xmlns:a16="http://schemas.microsoft.com/office/drawing/2014/main" id="{82CC7452-CF6B-EC46-B381-530869CE67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=""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7024" y="1942143"/>
            <a:ext cx="9853614" cy="3856185"/>
          </a:xfrm>
          <a:prstGeom prst="rect">
            <a:avLst/>
          </a:prstGeom>
        </p:spPr>
        <p:txBody>
          <a:bodyPr/>
          <a:lstStyle>
            <a:lvl1pPr>
              <a:defRPr kumimoji="1" sz="975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=""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=""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Freeform 1">
            <a:extLst>
              <a:ext uri="{FF2B5EF4-FFF2-40B4-BE49-F238E27FC236}">
                <a16:creationId xmlns="" xmlns:a16="http://schemas.microsoft.com/office/drawing/2014/main" id="{A1B2C2FF-6E80-364D-8472-83337EBC717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009313" y="6458800"/>
            <a:ext cx="839787" cy="128605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1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95263"/>
            <a:ext cx="5519058" cy="3848428"/>
          </a:xfrm>
          <a:prstGeom prst="rect">
            <a:avLst/>
          </a:prstGeom>
        </p:spPr>
        <p:txBody>
          <a:bodyPr wrap="square"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=""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471646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=""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518682"/>
            <a:ext cx="4716463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=""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4722813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96596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=""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346558" y="1949450"/>
            <a:ext cx="1053416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=""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=""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2034474"/>
            <a:ext cx="10540480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Footer Placeholder 69">
            <a:extLst>
              <a:ext uri="{FF2B5EF4-FFF2-40B4-BE49-F238E27FC236}">
                <a16:creationId xmlns="" xmlns:a16="http://schemas.microsoft.com/office/drawing/2014/main" id="{B0B227FA-54C4-8F4D-8C95-28327CD09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79" name="Freeform 1">
            <a:extLst>
              <a:ext uri="{FF2B5EF4-FFF2-40B4-BE49-F238E27FC236}">
                <a16:creationId xmlns=""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731" r:id="rId2"/>
    <p:sldLayoutId id="2147483666" r:id="rId3"/>
    <p:sldLayoutId id="2147483667" r:id="rId4"/>
    <p:sldLayoutId id="2147483709" r:id="rId5"/>
    <p:sldLayoutId id="2147483670" r:id="rId6"/>
    <p:sldLayoutId id="2147483673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  <p:sldLayoutId id="2147483718" r:id="rId14"/>
    <p:sldLayoutId id="2147483720" r:id="rId15"/>
    <p:sldLayoutId id="2147483721" r:id="rId16"/>
    <p:sldLayoutId id="2147483723" r:id="rId17"/>
    <p:sldLayoutId id="2147483724" r:id="rId18"/>
    <p:sldLayoutId id="2147483726" r:id="rId19"/>
    <p:sldLayoutId id="2147483727" r:id="rId20"/>
    <p:sldLayoutId id="2147483728" r:id="rId21"/>
  </p:sldLayoutIdLst>
  <p:hf sldNum="0" hdr="0" dt="0"/>
  <p:txStyles>
    <p:titleStyle>
      <a:lvl1pPr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3AA708F0-85A4-DA4C-85E5-408F86CE18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7579332" cy="2195512"/>
          </a:xfrm>
        </p:spPr>
        <p:txBody>
          <a:bodyPr/>
          <a:lstStyle/>
          <a:p>
            <a:r>
              <a:rPr lang="en-US" sz="4800" dirty="0" smtClean="0">
                <a:latin typeface="+mj-lt"/>
              </a:rPr>
              <a:t>Views on the scope of Rel-19 </a:t>
            </a:r>
            <a:r>
              <a:rPr lang="en-US" altLang="zh-CN" sz="4800" dirty="0" smtClean="0">
                <a:latin typeface="+mj-lt"/>
              </a:rPr>
              <a:t>OTA TRP TRS</a:t>
            </a:r>
            <a:endParaRPr lang="en-US" sz="48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2449461B-1828-1F46-978E-A17A950A0C44}"/>
              </a:ext>
            </a:extLst>
          </p:cNvPr>
          <p:cNvSpPr txBox="1"/>
          <p:nvPr/>
        </p:nvSpPr>
        <p:spPr>
          <a:xfrm>
            <a:off x="222251" y="5403981"/>
            <a:ext cx="53686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Agenda: 	</a:t>
            </a:r>
            <a:r>
              <a:rPr kumimoji="1" lang="en-US" altLang="ja-JP" sz="15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9.3.4.8</a:t>
            </a:r>
            <a:endParaRPr kumimoji="1" lang="en-US" altLang="ja-JP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amsungOne 700" panose="020B0803030303020204" pitchFamily="34" charset="0"/>
              <a:ea typeface="SamsungOne 700" panose="020B0803030303020204" pitchFamily="34" charset="0"/>
              <a:cs typeface="+mn-cs"/>
            </a:endParaRP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Source:		Samsung</a:t>
            </a: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Document for : 	Discussion and decision</a:t>
            </a:r>
            <a:endParaRPr kumimoji="1" lang="ja-JP" altLang="en-US" sz="1500" dirty="0">
              <a:solidFill>
                <a:schemeClr val="tx1"/>
              </a:solidFill>
              <a:latin typeface="SamsungOne 700" panose="020B0803030303020204" pitchFamily="34" charset="0"/>
              <a:ea typeface="+mn-ea"/>
            </a:endParaRPr>
          </a:p>
        </p:txBody>
      </p:sp>
      <p:sp>
        <p:nvSpPr>
          <p:cNvPr id="4" name="Text Placeholder 1">
            <a:extLst>
              <a:ext uri="{FF2B5EF4-FFF2-40B4-BE49-F238E27FC236}">
                <a16:creationId xmlns="" xmlns:a16="http://schemas.microsoft.com/office/drawing/2014/main" id="{358C8A1A-D744-46D4-8098-6F92FBF6B903}"/>
              </a:ext>
            </a:extLst>
          </p:cNvPr>
          <p:cNvSpPr txBox="1">
            <a:spLocks/>
          </p:cNvSpPr>
          <p:nvPr/>
        </p:nvSpPr>
        <p:spPr>
          <a:xfrm>
            <a:off x="10564939" y="224786"/>
            <a:ext cx="1451964" cy="360134"/>
          </a:xfrm>
          <a:prstGeom prst="rect">
            <a:avLst/>
          </a:prstGeom>
        </p:spPr>
        <p:txBody>
          <a:bodyPr/>
          <a:lstStyle>
            <a:lvl1pPr marL="0">
              <a:defRPr sz="6400">
                <a:solidFill>
                  <a:schemeClr val="tx1"/>
                </a:solidFill>
                <a:latin typeface="Samsung Sharp Sans Bold" pitchFamily="2" charset="0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sz="1800" kern="0" dirty="0" smtClean="0">
                <a:latin typeface="+mj-lt"/>
              </a:rPr>
              <a:t>RP-241271</a:t>
            </a:r>
            <a:endParaRPr lang="en-US" sz="1800" kern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6947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pPr algn="just"/>
            <a:r>
              <a:rPr lang="en-US" dirty="0" smtClean="0"/>
              <a:t>Background</a:t>
            </a:r>
            <a:endParaRPr lang="en-US" altLang="ko-KR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1E2312E-F6D5-5244-BCFC-D7B00A2ACFC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339182" y="1246031"/>
            <a:ext cx="10250997" cy="4098326"/>
          </a:xfr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sz="1400" dirty="0" smtClean="0">
                <a:solidFill>
                  <a:schemeClr val="tx1"/>
                </a:solidFill>
              </a:rPr>
              <a:t>GCF sent RAN4 LS </a:t>
            </a:r>
            <a:r>
              <a:rPr kumimoji="1" lang="en-US" altLang="zh-CN" sz="1400" dirty="0">
                <a:solidFill>
                  <a:schemeClr val="tx1"/>
                </a:solidFill>
              </a:rPr>
              <a:t>(</a:t>
            </a:r>
            <a:r>
              <a:rPr kumimoji="1" lang="en-US" altLang="zh-CN" sz="1400" dirty="0" smtClean="0">
                <a:solidFill>
                  <a:schemeClr val="tx1"/>
                </a:solidFill>
              </a:rPr>
              <a:t>R4-2407017/CAG-24-217r3</a:t>
            </a:r>
            <a:r>
              <a:rPr kumimoji="1" lang="en-US" altLang="zh-CN" sz="1400" dirty="0">
                <a:solidFill>
                  <a:schemeClr val="tx1"/>
                </a:solidFill>
              </a:rPr>
              <a:t>) </a:t>
            </a:r>
            <a:r>
              <a:rPr kumimoji="1" lang="en-US" altLang="zh-CN" sz="1400" dirty="0" smtClean="0">
                <a:solidFill>
                  <a:schemeClr val="tx1"/>
                </a:solidFill>
              </a:rPr>
              <a:t>to ask RAN4 to</a:t>
            </a:r>
            <a:endParaRPr kumimoji="1" lang="en-US" altLang="zh-CN" sz="1400" u="sng" dirty="0">
              <a:solidFill>
                <a:schemeClr val="tx2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200" dirty="0" smtClean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200" dirty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200" dirty="0" smtClean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200" dirty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200" dirty="0" smtClean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200" dirty="0" smtClean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 smtClean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sz="1400" dirty="0" smtClean="0">
                <a:solidFill>
                  <a:schemeClr val="tx1"/>
                </a:solidFill>
              </a:rPr>
              <a:t>RAN4 initially discussed in RAN4#111 meeting but no recommendation on the two highlighted bullets.</a:t>
            </a: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sz="1400" dirty="0" smtClean="0">
                <a:solidFill>
                  <a:schemeClr val="tx1"/>
                </a:solidFill>
              </a:rPr>
              <a:t>RAN decision is needed about the up-scoping.</a:t>
            </a:r>
            <a:endParaRPr kumimoji="1" lang="en-US" altLang="zh-CN" sz="1400" dirty="0">
              <a:solidFill>
                <a:schemeClr val="tx1"/>
              </a:solidFill>
            </a:endParaRPr>
          </a:p>
          <a:p>
            <a:pPr marL="0" lvl="1">
              <a:spcAft>
                <a:spcPts val="600"/>
              </a:spcAft>
            </a:pPr>
            <a:endParaRPr kumimoji="1" lang="en-US" altLang="zh-CN" sz="1500" dirty="0">
              <a:solidFill>
                <a:schemeClr val="tx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41CA7364-60E1-4783-89AE-A5ACD08A2FB9}"/>
              </a:ext>
            </a:extLst>
          </p:cNvPr>
          <p:cNvSpPr txBox="1"/>
          <p:nvPr/>
        </p:nvSpPr>
        <p:spPr>
          <a:xfrm>
            <a:off x="69307" y="6530601"/>
            <a:ext cx="6096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7262" lvl="2">
              <a:spcAft>
                <a:spcPts val="600"/>
              </a:spcAft>
            </a:pPr>
            <a:r>
              <a:rPr kumimoji="1" lang="en-US" altLang="zh-CN" sz="800" b="1" dirty="0">
                <a:solidFill>
                  <a:schemeClr val="tx1"/>
                </a:solidFill>
              </a:rPr>
              <a:t>2/4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1515" y="1823912"/>
            <a:ext cx="6121783" cy="122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40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kumimoji="1" lang="en-US" altLang="zh-CN" sz="3600" dirty="0" smtClean="0">
                <a:solidFill>
                  <a:schemeClr val="tx1"/>
                </a:solidFill>
              </a:rPr>
              <a:t>RAN4 burde</a:t>
            </a:r>
            <a:r>
              <a:rPr lang="en-US" altLang="zh-CN" sz="3600" dirty="0" smtClean="0"/>
              <a:t>n consideration</a:t>
            </a:r>
            <a:endParaRPr lang="en-US" altLang="ja-JP" dirty="0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5CDF83B-20BD-48A4-9027-C9A79294C529}"/>
              </a:ext>
            </a:extLst>
          </p:cNvPr>
          <p:cNvSpPr txBox="1"/>
          <p:nvPr/>
        </p:nvSpPr>
        <p:spPr>
          <a:xfrm>
            <a:off x="88763" y="6469377"/>
            <a:ext cx="6096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7262" lvl="2">
              <a:spcAft>
                <a:spcPts val="600"/>
              </a:spcAft>
            </a:pPr>
            <a:r>
              <a:rPr kumimoji="1" lang="en-US" altLang="zh-CN" sz="800" b="1" dirty="0" smtClean="0">
                <a:solidFill>
                  <a:schemeClr val="tx1"/>
                </a:solidFill>
              </a:rPr>
              <a:t>3/4</a:t>
            </a:r>
            <a:endParaRPr kumimoji="1" lang="en-US" altLang="zh-CN" sz="800" b="1" dirty="0">
              <a:solidFill>
                <a:schemeClr val="tx1"/>
              </a:solidFill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01E2312E-F6D5-5244-BCFC-D7B00A2ACFC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339182" y="1246031"/>
            <a:ext cx="11326076" cy="5083748"/>
          </a:xfr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sz="1400" dirty="0" smtClean="0">
                <a:solidFill>
                  <a:schemeClr val="tx1"/>
                </a:solidFill>
              </a:rPr>
              <a:t>TRP TRS performance requirements scope per release</a:t>
            </a:r>
            <a:endParaRPr kumimoji="1" lang="en-US" altLang="zh-CN" sz="1400" u="sng" dirty="0">
              <a:solidFill>
                <a:schemeClr val="tx2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200" dirty="0" smtClean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200" dirty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200" dirty="0" smtClean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200" dirty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200" dirty="0" smtClean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200" dirty="0" smtClean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 smtClean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 smtClean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 smtClean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 smtClean="0">
              <a:solidFill>
                <a:schemeClr val="tx1"/>
              </a:solidFill>
            </a:endParaRPr>
          </a:p>
          <a:p>
            <a:pPr marL="0" lvl="1">
              <a:spcAft>
                <a:spcPts val="600"/>
              </a:spcAft>
            </a:pPr>
            <a:r>
              <a:rPr kumimoji="1" lang="en-US" altLang="zh-CN" sz="1500" b="1" dirty="0" smtClean="0">
                <a:solidFill>
                  <a:schemeClr val="tx1"/>
                </a:solidFill>
              </a:rPr>
              <a:t>Observation 1: while Rel-18 TRP TRS work load is already high, Rel-19 scope is dramatically increased further</a:t>
            </a:r>
          </a:p>
          <a:p>
            <a:pPr marL="0" lvl="1">
              <a:spcAft>
                <a:spcPts val="600"/>
              </a:spcAft>
            </a:pPr>
            <a:endParaRPr kumimoji="1" lang="en-US" altLang="zh-CN" sz="1500" b="1" dirty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sz="1400" dirty="0">
                <a:solidFill>
                  <a:schemeClr val="tx1"/>
                </a:solidFill>
              </a:rPr>
              <a:t>On top of existing WID, </a:t>
            </a:r>
            <a:r>
              <a:rPr kumimoji="1" lang="en-US" altLang="zh-CN" sz="1400" dirty="0" smtClean="0">
                <a:solidFill>
                  <a:schemeClr val="tx1"/>
                </a:solidFill>
              </a:rPr>
              <a:t>even more </a:t>
            </a:r>
            <a:r>
              <a:rPr kumimoji="1" lang="en-US" altLang="zh-CN" sz="1400" dirty="0">
                <a:solidFill>
                  <a:schemeClr val="tx1"/>
                </a:solidFill>
              </a:rPr>
              <a:t>work expected if following GCF LS</a:t>
            </a: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sz="1200" dirty="0">
                <a:solidFill>
                  <a:schemeClr val="tx1"/>
                </a:solidFill>
              </a:rPr>
              <a:t>Two more bands n20/n38 </a:t>
            </a:r>
            <a:r>
              <a:rPr kumimoji="1" lang="en-US" altLang="zh-CN" sz="1200" dirty="0">
                <a:solidFill>
                  <a:schemeClr val="tx1"/>
                </a:solidFill>
                <a:sym typeface="Wingdings" panose="05000000000000000000" pitchFamily="2" charset="2"/>
              </a:rPr>
              <a:t> at least 8 test cases</a:t>
            </a:r>
            <a:endParaRPr kumimoji="1" lang="en-US" altLang="zh-CN" sz="1200" dirty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sz="1200" dirty="0">
                <a:solidFill>
                  <a:schemeClr val="tx1"/>
                </a:solidFill>
              </a:rPr>
              <a:t>Size2 UE (narrow UE) would be added</a:t>
            </a:r>
          </a:p>
          <a:p>
            <a:pPr marL="0" lvl="1">
              <a:spcAft>
                <a:spcPts val="600"/>
              </a:spcAft>
            </a:pPr>
            <a:endParaRPr kumimoji="1" lang="en-US" altLang="zh-CN" sz="1500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527461"/>
              </p:ext>
            </p:extLst>
          </p:nvPr>
        </p:nvGraphicFramePr>
        <p:xfrm>
          <a:off x="974552" y="1758568"/>
          <a:ext cx="10300089" cy="28659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1196"/>
                <a:gridCol w="5900606"/>
                <a:gridCol w="2888287"/>
              </a:tblGrid>
              <a:tr h="592387"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Release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Scope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Number</a:t>
                      </a:r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</a:rPr>
                        <a:t> of test cases</a:t>
                      </a:r>
                    </a:p>
                    <a:p>
                      <a:r>
                        <a:rPr lang="en-US" altLang="zh-CN" sz="1100" b="0" baseline="0" dirty="0" smtClean="0">
                          <a:solidFill>
                            <a:schemeClr val="tx1"/>
                          </a:solidFill>
                        </a:rPr>
                        <a:t>(either 1 TRP or 1 TRS is 1 test case)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92387"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Rel-17 TRP</a:t>
                      </a:r>
                      <a:r>
                        <a:rPr lang="en-US" altLang="zh-CN" sz="1400" baseline="0" dirty="0" smtClean="0">
                          <a:solidFill>
                            <a:schemeClr val="tx1"/>
                          </a:solidFill>
                        </a:rPr>
                        <a:t> TRS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n41&amp;n78, browsing mode, Size1, 1Tx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81975"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Rel-18 TRP</a:t>
                      </a:r>
                      <a:r>
                        <a:rPr lang="en-US" altLang="zh-CN" sz="1400" baseline="0" dirty="0" smtClean="0">
                          <a:solidFill>
                            <a:schemeClr val="tx1"/>
                          </a:solidFill>
                        </a:rPr>
                        <a:t> TRS</a:t>
                      </a:r>
                      <a:endParaRPr lang="zh-CN" altLang="en-US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n41&amp;n78, talk mode, Size1, 1Tx</a:t>
                      </a:r>
                    </a:p>
                    <a:p>
                      <a:pPr marL="285750" marR="0" lvl="0" indent="-28575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n1&amp;n28, browsing </a:t>
                      </a:r>
                      <a:r>
                        <a:rPr lang="en-US" altLang="zh-CN" sz="1400" baseline="0" dirty="0" smtClean="0">
                          <a:solidFill>
                            <a:schemeClr val="tx1"/>
                          </a:solidFill>
                        </a:rPr>
                        <a:t>&amp; talk, Size1, 1Tx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zh-CN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2387"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Rel-19 TRP</a:t>
                      </a:r>
                      <a:r>
                        <a:rPr lang="en-US" altLang="zh-CN" sz="1400" baseline="0" dirty="0" smtClean="0">
                          <a:solidFill>
                            <a:schemeClr val="tx1"/>
                          </a:solidFill>
                        </a:rPr>
                        <a:t> TRS</a:t>
                      </a:r>
                      <a:endParaRPr lang="en-US" altLang="zh-CN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(WID RP-240841)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t-BR" altLang="zh-CN" sz="14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n3/n5/n7/n8/n77/n79 (1st priority),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 browsing </a:t>
                      </a:r>
                      <a:r>
                        <a:rPr lang="en-US" altLang="zh-CN" sz="1400" baseline="0" dirty="0" smtClean="0">
                          <a:solidFill>
                            <a:schemeClr val="tx1"/>
                          </a:solidFill>
                        </a:rPr>
                        <a:t>&amp; talk,1Tx</a:t>
                      </a:r>
                    </a:p>
                    <a:p>
                      <a:pPr marL="285750" marR="0" lvl="0" indent="-28575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n41/n78 (1</a:t>
                      </a:r>
                      <a:r>
                        <a:rPr lang="en-US" altLang="zh-CN" sz="14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</a:t>
                      </a:r>
                      <a:r>
                        <a:rPr lang="en-US" altLang="zh-CN" sz="14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priority), browsing &amp; talk,2Tx</a:t>
                      </a:r>
                      <a:endParaRPr lang="zh-CN" altLang="en-US" sz="14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n77/n79 (2</a:t>
                      </a:r>
                      <a:r>
                        <a:rPr lang="en-US" altLang="zh-CN" sz="14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nd</a:t>
                      </a:r>
                      <a:r>
                        <a:rPr lang="en-US" altLang="zh-CN" sz="14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priority), browsing &amp; talk,2Tx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Note: 2TX depends on measurement availability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solidFill>
                            <a:schemeClr val="tx1"/>
                          </a:solidFill>
                        </a:rPr>
                        <a:t>24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 (1Tx)</a:t>
                      </a:r>
                    </a:p>
                    <a:p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+</a:t>
                      </a:r>
                      <a:r>
                        <a:rPr lang="en-US" altLang="zh-CN" sz="1400" baseline="0" dirty="0" smtClean="0">
                          <a:solidFill>
                            <a:schemeClr val="tx1"/>
                          </a:solidFill>
                        </a:rPr>
                        <a:t> 16 (potential 2Tx)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643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ja-JP" sz="3600" dirty="0"/>
              <a:t>OTA WI TU consideration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5CDF83B-20BD-48A4-9027-C9A79294C529}"/>
              </a:ext>
            </a:extLst>
          </p:cNvPr>
          <p:cNvSpPr txBox="1"/>
          <p:nvPr/>
        </p:nvSpPr>
        <p:spPr>
          <a:xfrm>
            <a:off x="88763" y="6469377"/>
            <a:ext cx="6096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7262" lvl="2">
              <a:spcAft>
                <a:spcPts val="600"/>
              </a:spcAft>
            </a:pPr>
            <a:r>
              <a:rPr kumimoji="1" lang="en-US" altLang="zh-CN" sz="800" b="1" dirty="0" smtClean="0">
                <a:solidFill>
                  <a:schemeClr val="tx1"/>
                </a:solidFill>
              </a:rPr>
              <a:t>3/4</a:t>
            </a:r>
            <a:endParaRPr kumimoji="1" lang="en-US" altLang="zh-CN" sz="800" b="1" dirty="0">
              <a:solidFill>
                <a:schemeClr val="tx1"/>
              </a:solidFill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01E2312E-F6D5-5244-BCFC-D7B00A2ACFC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339182" y="1246031"/>
            <a:ext cx="11326076" cy="4098326"/>
          </a:xfr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sz="1400" dirty="0" smtClean="0">
                <a:solidFill>
                  <a:schemeClr val="tx1"/>
                </a:solidFill>
              </a:rPr>
              <a:t>TU comparison for TRP TRS performance requirements per release</a:t>
            </a:r>
            <a:endParaRPr kumimoji="1" lang="en-US" altLang="zh-CN" sz="1400" u="sng" dirty="0">
              <a:solidFill>
                <a:schemeClr val="tx2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200" dirty="0" smtClean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200" dirty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200" dirty="0" smtClean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200" dirty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200" dirty="0" smtClean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200" dirty="0" smtClean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 smtClean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 smtClean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 smtClean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 smtClean="0">
              <a:solidFill>
                <a:schemeClr val="tx1"/>
              </a:solidFill>
            </a:endParaRPr>
          </a:p>
          <a:p>
            <a:pPr marL="0" lvl="1">
              <a:spcAft>
                <a:spcPts val="600"/>
              </a:spcAft>
            </a:pPr>
            <a:r>
              <a:rPr kumimoji="1" lang="en-US" altLang="zh-CN" sz="1400" b="1" dirty="0">
                <a:solidFill>
                  <a:schemeClr val="tx1"/>
                </a:solidFill>
              </a:rPr>
              <a:t>Observation </a:t>
            </a:r>
            <a:r>
              <a:rPr kumimoji="1" lang="en-US" altLang="zh-CN" sz="1400" b="1" dirty="0" smtClean="0">
                <a:solidFill>
                  <a:schemeClr val="tx1"/>
                </a:solidFill>
              </a:rPr>
              <a:t>2: total TU of Rel-19 OTA WI are shared by TRP TRS and MIMO OTA, yet only half of previous release TRP TRS alone</a:t>
            </a:r>
            <a:endParaRPr kumimoji="1" lang="en-US" altLang="zh-CN" sz="1400" b="1" dirty="0">
              <a:solidFill>
                <a:schemeClr val="tx1"/>
              </a:solidFill>
            </a:endParaRPr>
          </a:p>
          <a:p>
            <a:pPr marL="0" lvl="1">
              <a:spcAft>
                <a:spcPts val="600"/>
              </a:spcAft>
            </a:pPr>
            <a:endParaRPr kumimoji="1" lang="en-US" altLang="zh-CN" sz="1500" dirty="0">
              <a:solidFill>
                <a:schemeClr val="tx1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914026"/>
              </p:ext>
            </p:extLst>
          </p:nvPr>
        </p:nvGraphicFramePr>
        <p:xfrm>
          <a:off x="974552" y="1758568"/>
          <a:ext cx="10300089" cy="25591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1196"/>
                <a:gridCol w="6355225"/>
                <a:gridCol w="2433668"/>
              </a:tblGrid>
              <a:tr h="592387"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Release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TU for performance part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Note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92387"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Rel-17 TRP TRS</a:t>
                      </a:r>
                    </a:p>
                    <a:p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(WID RP-210807)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3TU (for TRP TRS only)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81975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Rel-18 TRP TRS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(WID RP-222669)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3.5TU (for TRP TRS only)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2387"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Rel-19 OTA</a:t>
                      </a:r>
                      <a:r>
                        <a:rPr lang="en-US" altLang="zh-CN" sz="1400" baseline="0" dirty="0" smtClean="0">
                          <a:solidFill>
                            <a:schemeClr val="tx1"/>
                          </a:solidFill>
                        </a:rPr>
                        <a:t> WI</a:t>
                      </a:r>
                      <a:endParaRPr lang="en-US" altLang="zh-CN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(WID RP-240841)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1.75TU</a:t>
                      </a:r>
                      <a:r>
                        <a:rPr lang="en-US" altLang="zh-CN" sz="14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(shared by both TRP TRS and MIMO OTA)</a:t>
                      </a:r>
                      <a:endParaRPr lang="en-US" altLang="zh-CN" sz="14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4 test cases for FR1</a:t>
                      </a:r>
                      <a:r>
                        <a:rPr lang="en-US" altLang="zh-CN" sz="1400" baseline="0" dirty="0" smtClean="0">
                          <a:solidFill>
                            <a:schemeClr val="tx1"/>
                          </a:solidFill>
                        </a:rPr>
                        <a:t> MIMO OTA; TBD for FR2.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942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kumimoji="1" lang="en-US" altLang="zh-CN" sz="3600" dirty="0" smtClean="0">
                <a:solidFill>
                  <a:schemeClr val="tx1"/>
                </a:solidFill>
              </a:rPr>
              <a:t>Way forward</a:t>
            </a:r>
            <a:endParaRPr lang="en-US" altLang="ja-JP" dirty="0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96C2C6F1-FC8E-3D4D-8C8A-3B1DAB9D52FA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342898" y="1423113"/>
            <a:ext cx="11437770" cy="373949"/>
          </a:xfrm>
        </p:spPr>
        <p:txBody>
          <a:bodyPr/>
          <a:lstStyle/>
          <a:p>
            <a:pPr algn="ctr" latinLnBrk="1"/>
            <a:r>
              <a:rPr lang="en-US" altLang="ko-KR" dirty="0"/>
              <a:t>Observation and Proposals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5CDF83B-20BD-48A4-9027-C9A79294C529}"/>
              </a:ext>
            </a:extLst>
          </p:cNvPr>
          <p:cNvSpPr txBox="1"/>
          <p:nvPr/>
        </p:nvSpPr>
        <p:spPr>
          <a:xfrm>
            <a:off x="88763" y="6469377"/>
            <a:ext cx="6096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7262" lvl="2">
              <a:spcAft>
                <a:spcPts val="600"/>
              </a:spcAft>
            </a:pPr>
            <a:r>
              <a:rPr kumimoji="1" lang="en-US" altLang="zh-CN" sz="800" b="1" dirty="0">
                <a:solidFill>
                  <a:schemeClr val="tx1"/>
                </a:solidFill>
              </a:rPr>
              <a:t>4/4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="" xmlns:a16="http://schemas.microsoft.com/office/drawing/2014/main" id="{81EF01E2-5F45-4652-8E39-DCE48596A503}"/>
              </a:ext>
            </a:extLst>
          </p:cNvPr>
          <p:cNvSpPr txBox="1">
            <a:spLocks/>
          </p:cNvSpPr>
          <p:nvPr/>
        </p:nvSpPr>
        <p:spPr>
          <a:xfrm>
            <a:off x="342898" y="1881366"/>
            <a:ext cx="11437770" cy="339197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>
            <a:lvl1pPr marL="0">
              <a:defRPr kumimoji="1" lang="ja-JP" altLang="en-US" sz="15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0" lvl="1">
              <a:spcAft>
                <a:spcPts val="600"/>
              </a:spcAft>
            </a:pPr>
            <a:r>
              <a:rPr kumimoji="1" lang="en-US" altLang="zh-CN" sz="1400" dirty="0"/>
              <a:t>Observation 1: while Rel-18 TRP TRS work load is already high, Rel-19 scope is dramatically increased </a:t>
            </a:r>
            <a:r>
              <a:rPr kumimoji="1" lang="en-US" altLang="zh-CN" sz="1400" dirty="0" smtClean="0"/>
              <a:t>further</a:t>
            </a:r>
          </a:p>
          <a:p>
            <a:pPr marL="0" lvl="1">
              <a:spcAft>
                <a:spcPts val="600"/>
              </a:spcAft>
            </a:pPr>
            <a:endParaRPr kumimoji="1" lang="en-US" altLang="zh-CN" sz="1400" dirty="0" smtClean="0"/>
          </a:p>
          <a:p>
            <a:pPr marL="0" lvl="1">
              <a:spcAft>
                <a:spcPts val="600"/>
              </a:spcAft>
            </a:pPr>
            <a:r>
              <a:rPr kumimoji="1" lang="en-US" altLang="zh-CN" sz="1400" dirty="0"/>
              <a:t>Observation 2: total TU of Rel-19 OTA WI are shared by TRP TRS and MIMO OTA, yet only half of previous release TRP TRS alone</a:t>
            </a:r>
          </a:p>
          <a:p>
            <a:pPr marL="0" lvl="1">
              <a:spcAft>
                <a:spcPts val="600"/>
              </a:spcAft>
            </a:pPr>
            <a:endParaRPr kumimoji="1" lang="en-US" altLang="zh-CN" sz="1500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en-US" sz="1400" dirty="0"/>
          </a:p>
          <a:p>
            <a:pPr defTabSz="914400">
              <a:lnSpc>
                <a:spcPct val="120000"/>
              </a:lnSpc>
              <a:defRPr/>
            </a:pPr>
            <a:r>
              <a:rPr lang="en-US" altLang="en-US" sz="1400" b="1" dirty="0" smtClean="0"/>
              <a:t>Proposal</a:t>
            </a:r>
            <a:r>
              <a:rPr lang="zh-CN" altLang="en-US" sz="1400" b="1" dirty="0" smtClean="0"/>
              <a:t>：</a:t>
            </a:r>
            <a:r>
              <a:rPr lang="en-US" altLang="zh-CN" sz="1400" b="1" dirty="0"/>
              <a:t>Control </a:t>
            </a:r>
            <a:r>
              <a:rPr lang="en-US" altLang="zh-CN" sz="1400" b="1" dirty="0" smtClean="0"/>
              <a:t>the </a:t>
            </a:r>
            <a:r>
              <a:rPr lang="en-US" altLang="zh-CN" sz="1400" b="1" dirty="0"/>
              <a:t>workload of Rel-19 TRP TRS Performance part with at most 8 test cases:</a:t>
            </a:r>
            <a:endParaRPr lang="en-US" altLang="zh-CN" sz="1400" b="1" dirty="0" smtClean="0"/>
          </a:p>
          <a:p>
            <a:pPr marL="1672060" lvl="5" indent="-285750" defTabSz="9144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1" lang="en-US" altLang="zh-CN" sz="1400" b="1" dirty="0" smtClean="0"/>
              <a:t>Alt </a:t>
            </a:r>
            <a:r>
              <a:rPr kumimoji="1" lang="en-US" altLang="zh-CN" sz="1400" b="1" dirty="0"/>
              <a:t>1: Task RAN4 to further prioritize at most 8 test cases (preferred option)</a:t>
            </a:r>
          </a:p>
          <a:p>
            <a:pPr marL="1672060" lvl="5" indent="-285750" defTabSz="9144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1" lang="en-US" altLang="zh-CN" sz="1400" b="1" dirty="0" smtClean="0"/>
              <a:t>Alt </a:t>
            </a:r>
            <a:r>
              <a:rPr kumimoji="1" lang="en-US" altLang="zh-CN" sz="1400" b="1" dirty="0"/>
              <a:t>2: Down-scope in RAN-P on test case list </a:t>
            </a:r>
            <a:endParaRPr lang="en-US" altLang="ja-JP" sz="1600" b="1" kern="0" dirty="0">
              <a:solidFill>
                <a:sysClr val="windowText" lastClr="000000"/>
              </a:solidFill>
            </a:endParaRPr>
          </a:p>
          <a:p>
            <a:r>
              <a:rPr lang="en-US" altLang="en-US" sz="1200" b="1" dirty="0"/>
              <a:t>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54695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1">
      <a:majorFont>
        <a:latin typeface="Samsung Sharp Sans"/>
        <a:ea typeface="SamsungOneKoreanOTF 700"/>
        <a:cs typeface=""/>
      </a:majorFont>
      <a:minorFont>
        <a:latin typeface="SamsungOne 400"/>
        <a:ea typeface="SamsungOneKoreanOTF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4C05A0-4031-458C-93F9-657B34B48EEA}">
  <ds:schemaRefs>
    <ds:schemaRef ds:uri="http://www.w3.org/XML/1998/namespace"/>
    <ds:schemaRef ds:uri="http://purl.org/dc/dcmitype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sharepoint/v3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23023</TotalTime>
  <Words>417</Words>
  <Application>Microsoft Office PowerPoint</Application>
  <PresentationFormat>宽屏</PresentationFormat>
  <Paragraphs>101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Samsung Sharp Sans</vt:lpstr>
      <vt:lpstr>Samsung Sharp Sans Bold</vt:lpstr>
      <vt:lpstr>SamsungOne 400</vt:lpstr>
      <vt:lpstr>SamsungOne 700</vt:lpstr>
      <vt:lpstr>SamsungOneKoreanOTF 400</vt:lpstr>
      <vt:lpstr>Yu Gothic</vt:lpstr>
      <vt:lpstr>Arial</vt:lpstr>
      <vt:lpstr>Calibri</vt:lpstr>
      <vt:lpstr>Times New Roman</vt:lpstr>
      <vt:lpstr>Wingdings</vt:lpstr>
      <vt:lpstr>Samsung Master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Confidential xx.xx.xx</dc:title>
  <dc:creator>garethw</dc:creator>
  <cp:lastModifiedBy>Samsung_Bozhi</cp:lastModifiedBy>
  <cp:revision>650</cp:revision>
  <cp:lastPrinted>2017-12-18T22:10:10Z</cp:lastPrinted>
  <dcterms:created xsi:type="dcterms:W3CDTF">2017-12-10T01:01:38Z</dcterms:created>
  <dcterms:modified xsi:type="dcterms:W3CDTF">2024-06-07T08:54:10Z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</Properties>
</file>