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7"/>
  </p:notesMasterIdLst>
  <p:handoutMasterIdLst>
    <p:handoutMasterId r:id="rId8"/>
  </p:handoutMasterIdLst>
  <p:sldIdLst>
    <p:sldId id="364" r:id="rId5"/>
    <p:sldId id="365" r:id="rId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000B"/>
    <a:srgbClr val="0000FF"/>
    <a:srgbClr val="E9002F"/>
    <a:srgbClr val="000000"/>
    <a:srgbClr val="575756"/>
    <a:srgbClr val="4B4C4B"/>
    <a:srgbClr val="353530"/>
    <a:srgbClr val="4D4D4C"/>
    <a:srgbClr val="DD465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52" autoAdjust="0"/>
    <p:restoredTop sz="96215" autoAdjust="0"/>
  </p:normalViewPr>
  <p:slideViewPr>
    <p:cSldViewPr snapToGrid="0" snapToObjects="1">
      <p:cViewPr varScale="1">
        <p:scale>
          <a:sx n="114" d="100"/>
          <a:sy n="114" d="100"/>
        </p:scale>
        <p:origin x="8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36" tIns="45719" rIns="91436" bIns="45719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6/7/2024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4213" y="1143000"/>
            <a:ext cx="5489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9" rIns="91436" bIns="4571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36" tIns="45719" rIns="91436" bIns="4571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36" tIns="45719" rIns="91436" bIns="45719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851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C6FADA1-64AC-754D-8189-CC7486A73AA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</p:txBody>
      </p:sp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D08BA7CF-6D0E-3345-90BD-85C5AFAE5B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352597" y="2376386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181685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0C28CF6-72CE-7444-957F-92103ED405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6BEE1CA6-ECDC-5D4C-AF96-D8818FE8831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4913952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894DB30-FB81-8C43-84D2-D602CEBBFC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5547E01-69EF-354E-A3D7-2F57B5B164C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25CFD13-9C9C-6F4D-9AC2-E2D74CD600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855" y="6237532"/>
            <a:ext cx="1483104" cy="279014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3BE97340-3746-2843-A081-908ECE911D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94275" y="900634"/>
            <a:ext cx="6586025" cy="81386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19245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59AE43-8096-BF49-A3DF-423FBC054CA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+mn-lt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+mn-lt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en-US" dirty="0"/>
              <a:t>Click to edit Master text style</a:t>
            </a:r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0599EA8-6349-3349-B5F3-BFB77398A86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38613-2341-9046-8E35-A1048C744AF2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4948CB-D146-5247-A1C4-675148CE077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076" y="5972665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E886C4A9-2C5E-EC44-8D62-420DF3BE0B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852" y="6325091"/>
            <a:ext cx="1270800" cy="27502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69" y="2625389"/>
            <a:ext cx="1963324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en-US" altLang="zh-CN" sz="800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ACD1975-F435-0C43-9931-DC58CEAFFC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350" y="5239240"/>
            <a:ext cx="1875600" cy="40591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144" y="1474840"/>
            <a:ext cx="3984232" cy="281608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A24FF637-3127-064E-84EE-A0C7EB5BEE96}"/>
              </a:ext>
            </a:extLst>
          </p:cNvPr>
          <p:cNvSpPr txBox="1">
            <a:spLocks/>
          </p:cNvSpPr>
          <p:nvPr userDrawn="1"/>
        </p:nvSpPr>
        <p:spPr>
          <a:xfrm>
            <a:off x="7979357" y="2343267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FBF16AD5-9EBA-8547-984B-E4E106BBD6C0}"/>
              </a:ext>
            </a:extLst>
          </p:cNvPr>
          <p:cNvSpPr txBox="1">
            <a:spLocks/>
          </p:cNvSpPr>
          <p:nvPr userDrawn="1"/>
        </p:nvSpPr>
        <p:spPr>
          <a:xfrm>
            <a:off x="7977672" y="1654431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7"/>
          <p:cNvSpPr>
            <a:spLocks noGrp="1"/>
          </p:cNvSpPr>
          <p:nvPr>
            <p:ph type="subTitle" idx="1"/>
          </p:nvPr>
        </p:nvSpPr>
        <p:spPr>
          <a:xfrm>
            <a:off x="894276" y="1562481"/>
            <a:ext cx="6840374" cy="813866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b="1" dirty="0">
                <a:solidFill>
                  <a:srgbClr val="C00000"/>
                </a:solidFill>
              </a:rPr>
              <a:t>Discussion on the scope of RAN4 study on Spatial Channel Modelling in Rel-19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F551C8-EB17-4495-A856-E0DA67225D29}"/>
              </a:ext>
            </a:extLst>
          </p:cNvPr>
          <p:cNvSpPr/>
          <p:nvPr/>
        </p:nvSpPr>
        <p:spPr>
          <a:xfrm>
            <a:off x="388767" y="217357"/>
            <a:ext cx="115808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3GPP TSG-RAN Meeting #104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             </a:t>
            </a:r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RP-241258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altLang="zh-CN" b="1" dirty="0"/>
              <a:t>Shanghai, China, June 17-20, 2024</a:t>
            </a:r>
          </a:p>
          <a:p>
            <a:r>
              <a:rPr lang="en-GB" altLang="zh-CN" b="1" dirty="0"/>
              <a:t>Agenda Item: 9.1.4</a:t>
            </a:r>
          </a:p>
          <a:p>
            <a:r>
              <a:rPr lang="en-GB" altLang="zh-CN" b="1" dirty="0"/>
              <a:t>Document for: Discussion/Decision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0" name="文本占位符 4">
            <a:extLst>
              <a:ext uri="{FF2B5EF4-FFF2-40B4-BE49-F238E27FC236}">
                <a16:creationId xmlns:a16="http://schemas.microsoft.com/office/drawing/2014/main" id="{073D7B95-0CE9-4663-B107-1896380AF1C3}"/>
              </a:ext>
            </a:extLst>
          </p:cNvPr>
          <p:cNvSpPr txBox="1">
            <a:spLocks/>
          </p:cNvSpPr>
          <p:nvPr/>
        </p:nvSpPr>
        <p:spPr>
          <a:xfrm>
            <a:off x="877015" y="3766875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/>
              <a:t>Huawei, HiSilicon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33636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432764E-C21D-435F-8A5B-663C1621B79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726019" y="1277983"/>
            <a:ext cx="10733557" cy="4376197"/>
          </a:xfrm>
        </p:spPr>
        <p:txBody>
          <a:bodyPr/>
          <a:lstStyle/>
          <a:p>
            <a:r>
              <a:rPr lang="en-US" altLang="zh-CN" dirty="0"/>
              <a:t>The limitations of the current channel models should be fully investigated and the additional baseband processing capabilities to be verified should be fully studied.</a:t>
            </a:r>
          </a:p>
          <a:p>
            <a:pPr lvl="1"/>
            <a:r>
              <a:rPr lang="en-US" altLang="zh-CN" dirty="0"/>
              <a:t>Select limited number of use cases including SU-MIMO and MU-MIMO and CSI reporting for investigation.</a:t>
            </a:r>
          </a:p>
          <a:p>
            <a:r>
              <a:rPr lang="en-US" altLang="zh-CN" dirty="0"/>
              <a:t>After the limitations are identified, the solutions for typical scenarios should be carefully investigated and selected.</a:t>
            </a:r>
          </a:p>
          <a:p>
            <a:pPr lvl="1"/>
            <a:r>
              <a:rPr lang="en-US" altLang="zh-CN" dirty="0"/>
              <a:t>The parameters for TDL-based and CDL-based channel modelling should be carefully studied</a:t>
            </a:r>
          </a:p>
          <a:p>
            <a:pPr marL="540000" lvl="2"/>
            <a:r>
              <a:rPr lang="en-US" altLang="zh-CN" sz="1400" dirty="0"/>
              <a:t>To ensure well-aligned simulation results among companies</a:t>
            </a:r>
          </a:p>
          <a:p>
            <a:pPr marL="540000" lvl="2"/>
            <a:r>
              <a:rPr lang="en-US" altLang="zh-CN" sz="1400" dirty="0"/>
              <a:t>To ensure reasonable test complexity from test setup point of view</a:t>
            </a:r>
          </a:p>
          <a:p>
            <a:r>
              <a:rPr lang="en-US" altLang="zh-CN" dirty="0"/>
              <a:t>Enough time slots should be allocated to ensure complete study and set solid basis for future work, target completion date is suggested to set Q3 2025.</a:t>
            </a:r>
          </a:p>
          <a:p>
            <a:endParaRPr lang="en-US" altLang="zh-CN" dirty="0"/>
          </a:p>
          <a:p>
            <a:r>
              <a:rPr lang="en-US" altLang="zh-CN" b="1" dirty="0"/>
              <a:t>Proposal 1:</a:t>
            </a:r>
            <a:r>
              <a:rPr lang="zh-CN" altLang="en-US" b="1" dirty="0"/>
              <a:t> </a:t>
            </a:r>
            <a:r>
              <a:rPr lang="en-US" altLang="zh-CN" b="1" dirty="0"/>
              <a:t>Study the limitations of the current channel model and the additional baseband processing capabilities to be verified</a:t>
            </a:r>
          </a:p>
          <a:p>
            <a:r>
              <a:rPr lang="en-US" altLang="zh-CN" b="1" dirty="0"/>
              <a:t>Proposal 2: The target completion date of they SI is Q3 2025</a:t>
            </a:r>
            <a:endParaRPr lang="zh-CN" altLang="en-US" b="1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B8A07FB-EC78-40A5-8AF9-26B298F5FE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285" y="355467"/>
            <a:ext cx="11309027" cy="993400"/>
          </a:xfrm>
        </p:spPr>
        <p:txBody>
          <a:bodyPr/>
          <a:lstStyle/>
          <a:p>
            <a:r>
              <a:rPr lang="en-US" altLang="zh-CN" b="1" dirty="0">
                <a:solidFill>
                  <a:srgbClr val="C7000B"/>
                </a:solidFill>
              </a:rPr>
              <a:t>The scope of study on Spatial Channel Modelling in Rel-19</a:t>
            </a:r>
            <a:endParaRPr lang="zh-CN" altLang="en-US" b="1" dirty="0">
              <a:solidFill>
                <a:srgbClr val="C7000B"/>
              </a:solidFill>
            </a:endParaRP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67551B6A-4956-425A-A53D-988E5D80A489}"/>
              </a:ext>
            </a:extLst>
          </p:cNvPr>
          <p:cNvSpPr txBox="1">
            <a:spLocks/>
          </p:cNvSpPr>
          <p:nvPr/>
        </p:nvSpPr>
        <p:spPr>
          <a:xfrm>
            <a:off x="726019" y="5898859"/>
            <a:ext cx="10733557" cy="520057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kern="12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446501" marR="0" indent="-28575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kern="12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+mn-cs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Reference: </a:t>
            </a:r>
          </a:p>
          <a:p>
            <a:pPr lvl="1"/>
            <a:r>
              <a:rPr lang="en-US" altLang="zh-CN" dirty="0"/>
              <a:t>RP-240792 Way Forward on Spatial Channel Modelling in Rel-19, RAN#103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5691156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page_Image version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32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2CAB3CEB-A314-40CA-9193-70DA3C6C90B9}"/>
    </a:ext>
  </a:extLst>
</a:theme>
</file>

<file path=ppt/theme/theme2.xml><?xml version="1.0" encoding="utf-8"?>
<a:theme xmlns:a="http://schemas.openxmlformats.org/drawingml/2006/main" name="Contents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sz="2200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BD6C002A-145D-48C4-BC37-8F185842FDD8}"/>
    </a:ext>
  </a:extLst>
</a:theme>
</file>

<file path=ppt/theme/theme3.xml><?xml version="1.0" encoding="utf-8"?>
<a:theme xmlns:a="http://schemas.openxmlformats.org/drawingml/2006/main" name="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9EF9C519-0329-4EF9-B266-404C2A0B68C0}"/>
    </a:ext>
  </a:extLst>
</a:theme>
</file>

<file path=ppt/theme/theme4.xml><?xml version="1.0" encoding="utf-8"?>
<a:theme xmlns:a="http://schemas.openxmlformats.org/drawingml/2006/main" name="End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4800" dirty="0" err="1" smtClean="0">
            <a:solidFill>
              <a:srgbClr val="000000"/>
            </a:solidFill>
            <a:latin typeface="Arial" panose="020B0604020202020204" pitchFamily="34" charset="0"/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8" id="{10D78E51-8D5A-4682-A2B0-43C2A5B5BB4F}" vid="{19CE10E0-DEB1-4025-A926-EA35B177B1A8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4771</TotalTime>
  <Words>223</Words>
  <Application>Microsoft Office PowerPoint</Application>
  <PresentationFormat>自定义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.AppleSystemUIFont</vt:lpstr>
      <vt:lpstr>MS Mincho</vt:lpstr>
      <vt:lpstr>等线</vt:lpstr>
      <vt:lpstr>黑体</vt:lpstr>
      <vt:lpstr>Microsoft YaHei</vt:lpstr>
      <vt:lpstr>Arial</vt:lpstr>
      <vt:lpstr>Calibri</vt:lpstr>
      <vt:lpstr>Times New Roman</vt:lpstr>
      <vt:lpstr>Cover page_Image version</vt:lpstr>
      <vt:lpstr>Contents page</vt:lpstr>
      <vt:lpstr>Chapter page</vt:lpstr>
      <vt:lpstr>End page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392</cp:revision>
  <cp:lastPrinted>2024-03-11T13:33:42Z</cp:lastPrinted>
  <dcterms:created xsi:type="dcterms:W3CDTF">2023-05-29T03:08:07Z</dcterms:created>
  <dcterms:modified xsi:type="dcterms:W3CDTF">2024-06-07T06:39:14Z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(3)mUui0Um6usE2SzLY50QosHGP7LCNIX9boazRcfKToGBE2ju3SnBG1iDaPcf1HP5MuP1iiLAM
N1u4Fb7A0tTMaAwBGdJzkdA25XpPKLc6mC/QL9RGF5lwKzRRLpxA+qBqOciAZ4C+YW8jRX1B
eOsBGHi+KEtEnaFXBj2m94kbseuQMHfVlDKf36J51uBWNmEloJVBRaz/3ETqZIXa+3Wd73x6
02OoJReW8NkLsXLGub</vt:lpwstr>
  </property>
  <property fmtid="{D5CDD505-2E9C-101B-9397-08002B2CF9AE}" pid="3" name="_2015_ms_pID_7253431">
    <vt:lpwstr>XSZmeHmWKsTnSaEN+Yos3nrqRWsxOTSu8HL7eue/ssWHNodrdXXIpq
UaUhimRUNUIX5dQLDIlthx3eMmruR6XXXYPeJnF5viw8FPJbo9Tdpd3pBDK06HeCq+MDAPvP
PnDtghW4LrBcqrGzwmqy3ehgEgz8tSQKccenQqykBAKUo9hBRGiw31H0/IWkuQo7OTp9shQL
nvYRc1e5cjv5wiHdkrxli6k08D2nh2ugKqwF</vt:lpwstr>
  </property>
  <property fmtid="{D5CDD505-2E9C-101B-9397-08002B2CF9AE}" pid="4" name="_2015_ms_pID_7253432">
    <vt:lpwstr>rA==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1717124795</vt:lpwstr>
  </property>
</Properties>
</file>