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2"/>
  </p:notesMasterIdLst>
  <p:sldIdLst>
    <p:sldId id="746" r:id="rId5"/>
    <p:sldId id="751" r:id="rId6"/>
    <p:sldId id="753" r:id="rId7"/>
    <p:sldId id="747" r:id="rId8"/>
    <p:sldId id="749" r:id="rId9"/>
    <p:sldId id="744" r:id="rId10"/>
    <p:sldId id="754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FF6699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5320" autoAdjust="0"/>
  </p:normalViewPr>
  <p:slideViewPr>
    <p:cSldViewPr>
      <p:cViewPr varScale="1">
        <p:scale>
          <a:sx n="67" d="100"/>
          <a:sy n="67" d="100"/>
        </p:scale>
        <p:origin x="638" y="77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2024-06-10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8306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187F01-5B06-4691-996F-E37884E3416C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9" name="직선 연결선 8"/>
          <p:cNvCxnSpPr/>
          <p:nvPr userDrawn="1"/>
        </p:nvCxnSpPr>
        <p:spPr>
          <a:xfrm flipV="1">
            <a:off x="923256" y="4422845"/>
            <a:ext cx="13681520" cy="4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783957" y="4862314"/>
            <a:ext cx="3672088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RAN#104</a:t>
            </a:r>
            <a:endParaRPr lang="en-US" altLang="ko-KR" b="1" i="1" baseline="0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Shanghai, China, 2024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Agenda: 9.1.2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RP-241235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3815A6C-DC37-408A-974D-94239C87AD5C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7E936D4-703A-4D1D-AD18-B7D49E9EB2C5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8B71C5E-E4C0-4641-91D7-0BF5F2581E88}" type="datetime1">
              <a:rPr lang="ko-KR" altLang="en-US" smtClean="0"/>
              <a:t>2024-06-10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 userDrawn="1"/>
        </p:nvSpPr>
        <p:spPr>
          <a:xfrm>
            <a:off x="13677056" y="322843"/>
            <a:ext cx="1565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RWS-230200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Rel-19	Work Scope of Enhancements for UAV/UAM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6076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Need for R19 WI on UAV/UAM enhancements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Status of work on support for No-Transmit-Zone requirements in 3GPP</a:t>
            </a:r>
          </a:p>
          <a:p>
            <a:pPr lvl="1"/>
            <a:r>
              <a:rPr lang="en-US" altLang="ko-KR" dirty="0"/>
              <a:t>SA2 has progressed study on solutions related </a:t>
            </a:r>
            <a:r>
              <a:rPr lang="en-US" altLang="ko-KR" dirty="0" smtClean="0"/>
              <a:t>to NTZ support. </a:t>
            </a:r>
            <a:r>
              <a:rPr lang="en-US" altLang="ko-KR" dirty="0"/>
              <a:t>SA2 has reached an interim conclusion on principles and a solution to NTZ in S2-2407322, which </a:t>
            </a:r>
            <a:r>
              <a:rPr lang="en-US" altLang="ko-KR" dirty="0" smtClean="0"/>
              <a:t>however includes </a:t>
            </a:r>
            <a:r>
              <a:rPr lang="en-US" altLang="ko-KR" dirty="0"/>
              <a:t>the following Editor’s Note: 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/>
            </a:r>
            <a:b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</a:br>
            <a:r>
              <a:rPr lang="en-GB" altLang="ko-KR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Editor's </a:t>
            </a:r>
            <a:r>
              <a:rPr lang="en-GB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note:	Feedback from and/or coordination with RAN/RAN WGs is needed to finalize the c</a:t>
            </a:r>
            <a:r>
              <a:rPr lang="en-GB" altLang="ko-KR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onclusion for Key Issue #3</a:t>
            </a:r>
            <a:r>
              <a:rPr lang="en-GB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  <a:endParaRPr lang="ko-KR" altLang="ko-KR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altLang="ko-KR" dirty="0"/>
              <a:t>SA2 has sent LS in S2-2407355, where SA2 see it beneficial for RAN, RAN2 and RAN3 to provide feedback on RAN impact of the interim conclusion in S2-2407322 for completing their study.  Other solutions not captured in S2-2407322 are not completely precluded as mentioned in the SA2 LS.</a:t>
            </a:r>
          </a:p>
          <a:p>
            <a:pPr lvl="1"/>
            <a:r>
              <a:rPr lang="en-US" altLang="ko-KR" dirty="0"/>
              <a:t>Currently RAN WG has no (or sufficient) TU time to discuss the RAN impact of the SA2-considered solution(s) until 3Q. As a result, SA2 study on NTZ may close in 3Q with many open doors and details to be further discussed in RAN WGs.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In our view,  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A separate WI for UAV/UAM including at least support of NTZ should be created at Sep. 2024 for RAN WGs (at least RAN2 and RAN3) to be able to discuss the SA2-considered solutions and remaining details </a:t>
            </a:r>
            <a:r>
              <a:rPr lang="en-US" altLang="ko-KR" dirty="0" smtClean="0">
                <a:solidFill>
                  <a:srgbClr val="FF0000"/>
                </a:solidFill>
              </a:rPr>
              <a:t>sufficiently and provide feedback to SA2.</a:t>
            </a:r>
            <a:endParaRPr lang="en-US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Then, SA2 can start and progress normative work for NTZ in Q4 as pointed out in SA2 Chair report to TSG SA#104 (</a:t>
            </a:r>
            <a:r>
              <a:rPr lang="en-US" altLang="ko-KR" dirty="0" smtClean="0"/>
              <a:t>SP-240579, see Annex for the relevant part) </a:t>
            </a:r>
            <a:r>
              <a:rPr lang="en-US" altLang="ko-KR" dirty="0"/>
              <a:t>in conjunction with RAN WGs’ discussions.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Other enhancements than NTZ are also considered timely and beneficial for Rel-19, considering pending roll-out of drone-based delivery and pilot-test of UAM </a:t>
            </a:r>
            <a:r>
              <a:rPr lang="en-US" altLang="ko-KR" dirty="0" smtClean="0">
                <a:solidFill>
                  <a:srgbClr val="FF0000"/>
                </a:solidFill>
              </a:rPr>
              <a:t>services.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7277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4274930" cy="919014"/>
          </a:xfrm>
        </p:spPr>
        <p:txBody>
          <a:bodyPr/>
          <a:lstStyle/>
          <a:p>
            <a:r>
              <a:rPr lang="en-US" altLang="ko-KR" dirty="0"/>
              <a:t>Potential Scope for Rel-19 UAV/UAM enhancements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Both UAV and UAM need to be considered for Rel-19</a:t>
            </a:r>
          </a:p>
          <a:p>
            <a:pPr lvl="1"/>
            <a:r>
              <a:rPr lang="en-US" altLang="ko-KR" dirty="0"/>
              <a:t> Rel-19 and Rel-20 are step-stones for developing 6G 3D mobility  </a:t>
            </a:r>
          </a:p>
          <a:p>
            <a:pPr lvl="2"/>
            <a:endParaRPr lang="en-US" altLang="ko-KR" sz="2500" dirty="0"/>
          </a:p>
          <a:p>
            <a:pPr lvl="2"/>
            <a:endParaRPr lang="en-US" altLang="ko-KR" sz="2500" dirty="0"/>
          </a:p>
          <a:p>
            <a:pPr lvl="2"/>
            <a:endParaRPr lang="en-US" altLang="ko-KR" sz="2500" dirty="0"/>
          </a:p>
          <a:p>
            <a:pPr lvl="2"/>
            <a:endParaRPr lang="en-US" altLang="ko-KR" sz="2500" dirty="0"/>
          </a:p>
          <a:p>
            <a:pPr lvl="2"/>
            <a:endParaRPr lang="en-US" altLang="ko-KR" sz="2500" dirty="0"/>
          </a:p>
          <a:p>
            <a:pPr lvl="2"/>
            <a:endParaRPr lang="en-US" altLang="ko-KR" sz="2500" dirty="0"/>
          </a:p>
          <a:p>
            <a:r>
              <a:rPr lang="en-US" altLang="ko-KR" dirty="0"/>
              <a:t>Potential enhancement scope </a:t>
            </a:r>
          </a:p>
          <a:p>
            <a:pPr lvl="1"/>
            <a:endParaRPr lang="en-US" altLang="ko-KR" sz="2300" dirty="0"/>
          </a:p>
          <a:p>
            <a:pPr lvl="1"/>
            <a:r>
              <a:rPr lang="en-US" altLang="ko-KR" sz="2300" dirty="0">
                <a:solidFill>
                  <a:srgbClr val="FF0000"/>
                </a:solidFill>
              </a:rPr>
              <a:t>Support of No-Transmit-Zone (NTZ</a:t>
            </a:r>
            <a:r>
              <a:rPr lang="en-US" altLang="ko-KR" sz="2300" dirty="0" smtClean="0">
                <a:solidFill>
                  <a:srgbClr val="FF0000"/>
                </a:solidFill>
              </a:rPr>
              <a:t>)</a:t>
            </a:r>
            <a:r>
              <a:rPr lang="en-US" altLang="ko-KR" sz="2300" dirty="0" smtClean="0"/>
              <a:t>, </a:t>
            </a:r>
            <a:r>
              <a:rPr lang="en-US" altLang="ko-KR" sz="2300" dirty="0"/>
              <a:t>in order to minimize service interruption caused by NTZ or generic communication-restricted zone, applicable to UAV/UAM.  </a:t>
            </a:r>
          </a:p>
          <a:p>
            <a:pPr lvl="1"/>
            <a:endParaRPr lang="en-US" altLang="ko-KR" sz="2300" dirty="0"/>
          </a:p>
          <a:p>
            <a:pPr lvl="1"/>
            <a:r>
              <a:rPr lang="en-US" altLang="ko-KR" sz="2300" dirty="0">
                <a:solidFill>
                  <a:srgbClr val="FF0000"/>
                </a:solidFill>
              </a:rPr>
              <a:t>Aerial Mobility Enhancements for aerial UE</a:t>
            </a:r>
            <a:r>
              <a:rPr lang="en-US" altLang="ko-KR" sz="2300" dirty="0"/>
              <a:t>, in order to achieve enhanced mobility performance (avoidance of unnecessary mobility), targeting UAM </a:t>
            </a:r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892562" y="2629575"/>
            <a:ext cx="6479932" cy="576555"/>
          </a:xfrm>
          <a:prstGeom prst="roundRect">
            <a:avLst/>
          </a:prstGeom>
          <a:solidFill>
            <a:schemeClr val="accent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Unmanned Aerial Vehicle</a:t>
            </a:r>
            <a:endParaRPr lang="ko-KR" altLang="en-US" dirty="0"/>
          </a:p>
        </p:txBody>
      </p:sp>
      <p:sp>
        <p:nvSpPr>
          <p:cNvPr id="5" name="모서리가 둥근 직사각형 4"/>
          <p:cNvSpPr/>
          <p:nvPr/>
        </p:nvSpPr>
        <p:spPr>
          <a:xfrm>
            <a:off x="6445498" y="3361175"/>
            <a:ext cx="4248472" cy="576555"/>
          </a:xfrm>
          <a:prstGeom prst="round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Urban Air Mobility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53813" y="4364216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Rel-17</a:t>
            </a:r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3277" y="4364216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Rel-18</a:t>
            </a:r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9594" y="4364216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u="sng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Rel-19</a:t>
            </a:r>
            <a:endParaRPr lang="ko-KR" altLang="en-US" u="sng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62458" y="4364216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Rel-20</a:t>
            </a:r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26218" y="4364216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Rel-21</a:t>
            </a:r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 flipV="1">
            <a:off x="3637186" y="2414042"/>
            <a:ext cx="0" cy="21348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 flipV="1">
            <a:off x="6445498" y="2414042"/>
            <a:ext cx="0" cy="21348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 flipV="1">
            <a:off x="9325818" y="2414042"/>
            <a:ext cx="0" cy="21348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12062122" y="2414042"/>
            <a:ext cx="0" cy="21348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 flipV="1">
            <a:off x="14294370" y="2414042"/>
            <a:ext cx="0" cy="213484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오른쪽 화살표 19"/>
          <p:cNvSpPr/>
          <p:nvPr/>
        </p:nvSpPr>
        <p:spPr>
          <a:xfrm>
            <a:off x="8372495" y="2846090"/>
            <a:ext cx="3667254" cy="122497"/>
          </a:xfrm>
          <a:prstGeom prst="rightArrow">
            <a:avLst/>
          </a:prstGeom>
          <a:solidFill>
            <a:schemeClr val="accent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오른쪽 화살표 20"/>
          <p:cNvSpPr/>
          <p:nvPr/>
        </p:nvSpPr>
        <p:spPr>
          <a:xfrm>
            <a:off x="10710654" y="3573044"/>
            <a:ext cx="1329095" cy="137142"/>
          </a:xfrm>
          <a:prstGeom prst="rightArrow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6452458" y="3899431"/>
            <a:ext cx="7620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The presence of passengers UEs inside AAM aerial UE imposes more stringent requirements on connectivity robustness and link performance over radio interface, compared to UAM aerial UEs. 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2084496" y="2414042"/>
            <a:ext cx="2209874" cy="1451491"/>
          </a:xfrm>
          <a:prstGeom prst="roundRect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6G 3D mobility 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7172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for No-Transmit Zone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dirty="0"/>
              <a:t>Motivation</a:t>
            </a:r>
          </a:p>
          <a:p>
            <a:pPr lvl="1"/>
            <a:r>
              <a:rPr lang="en-US" altLang="ko-KR" dirty="0"/>
              <a:t>CEPT Decision 22(07) requires UAV UEs to fulfill NTZ requirements. In order to fulfill the NTZ requirements, 3GPP SA2 is carrying out study and reached interim conclusion on a solution in S2-2407322 for supporting NTZ. </a:t>
            </a:r>
          </a:p>
          <a:p>
            <a:pPr lvl="1"/>
            <a:r>
              <a:rPr lang="en-US" altLang="ko-KR" dirty="0"/>
              <a:t>To follow ECC NTZ requirement, UE in NTZ-affected area should be barred from accessing NTZ-affected cell. Existing cell-based barring mechanism is not sufficient, e.g., when NTZ maps to a fraction of a cell. </a:t>
            </a:r>
          </a:p>
          <a:p>
            <a:pPr lvl="1"/>
            <a:r>
              <a:rPr lang="en-US" altLang="ko-KR" dirty="0"/>
              <a:t>If UE happens to enter a NTZ-affected area in a NTZ-affected cell, it encounters communication interruption/failure. Mechanisms to avoid such failure or to enable fast recovery is strongly desirable to minimize service interruption due to NTZ.  </a:t>
            </a:r>
          </a:p>
          <a:p>
            <a:pPr lvl="0"/>
            <a:r>
              <a:rPr lang="en-US" altLang="ko-KR" dirty="0"/>
              <a:t>Proposed scope </a:t>
            </a:r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Access barring enhancement to prevent UAV UE in NTZ-affected area from accessing a NTZ-affected cell </a:t>
            </a:r>
          </a:p>
          <a:p>
            <a:pPr lvl="2"/>
            <a:r>
              <a:rPr lang="en-US" altLang="ko-KR" b="1" dirty="0"/>
              <a:t>NOTE </a:t>
            </a:r>
            <a:r>
              <a:rPr lang="en-US" altLang="ko-KR" dirty="0"/>
              <a:t>that according to S2-2407322, an NTZ may map to one or more cells or a fraction of a cell, or overlap different cells in a mobile operator network.</a:t>
            </a:r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Mobility triggering for NTZ avoidance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Fast recovery from service interruption due to NTZ</a:t>
            </a:r>
          </a:p>
          <a:p>
            <a:pPr lvl="1"/>
            <a:endParaRPr lang="en-US" altLang="ko-KR" i="1" dirty="0"/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4022590" y="4552796"/>
            <a:ext cx="26613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i="1" dirty="0">
                <a:solidFill>
                  <a:srgbClr val="00B05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Bold items are our priorities</a:t>
            </a:r>
            <a:endParaRPr lang="ko-KR" altLang="en-US" sz="1600" i="1" dirty="0">
              <a:solidFill>
                <a:srgbClr val="00B05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77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for Aerial Mobility Enhancement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ko-KR" dirty="0"/>
              <a:t>Motivation</a:t>
            </a:r>
          </a:p>
          <a:p>
            <a:pPr lvl="1"/>
            <a:r>
              <a:rPr lang="en-US" altLang="ko-KR" sz="2300" dirty="0"/>
              <a:t>Mobility performance of aerial UEs</a:t>
            </a:r>
          </a:p>
          <a:p>
            <a:pPr lvl="2"/>
            <a:r>
              <a:rPr lang="en-US" altLang="ko-KR" sz="2100" dirty="0"/>
              <a:t>Suitable or intended mobility candidates can be different for different UE heights and locations. Mobility candidate down-selection mechanism based on UE height/location is beneficial. </a:t>
            </a:r>
          </a:p>
          <a:p>
            <a:pPr lvl="2"/>
            <a:r>
              <a:rPr lang="en-US" altLang="ko-KR" sz="2100" dirty="0"/>
              <a:t>Frequent mobility events or ping-pong may happen due to highly dynamic channel environments experienced by flying UEs.</a:t>
            </a:r>
            <a:endParaRPr lang="ko-KR" altLang="ko-KR" sz="2100" dirty="0"/>
          </a:p>
          <a:p>
            <a:pPr lvl="1"/>
            <a:r>
              <a:rPr lang="en-US" altLang="ko-KR" sz="2300" dirty="0"/>
              <a:t>Measurement and measurement reporting </a:t>
            </a:r>
          </a:p>
          <a:p>
            <a:pPr lvl="2"/>
            <a:r>
              <a:rPr lang="en-US" altLang="ko-KR" sz="2100" dirty="0"/>
              <a:t>In R18, height-dependent RS sets are introduced to cope with vertically changing radio environments in RRC_CONNECTED. The similar needs to be done for measurements and cell reselection in RRC_IDLE/INACTIVE.  </a:t>
            </a:r>
          </a:p>
          <a:p>
            <a:pPr lvl="2"/>
            <a:r>
              <a:rPr lang="en-US" altLang="ko-KR" sz="1900" dirty="0"/>
              <a:t>The Rel-18 enhancement of measurement report was intended to reduce too frequent measurement report triggering under a large number of LOS neighbor cells. However, such enhancement could suppress some important reporting about interference status change. </a:t>
            </a:r>
          </a:p>
          <a:p>
            <a:pPr lvl="0"/>
            <a:r>
              <a:rPr lang="en-US" altLang="ko-KR" dirty="0"/>
              <a:t>Proposed scope</a:t>
            </a:r>
          </a:p>
          <a:p>
            <a:pPr lvl="1"/>
            <a:r>
              <a:rPr lang="en-US" altLang="ko-KR" sz="2300" b="1" dirty="0">
                <a:solidFill>
                  <a:srgbClr val="FF0000"/>
                </a:solidFill>
              </a:rPr>
              <a:t>Candidate down-selection mechanism based on UE’s 3D location</a:t>
            </a:r>
          </a:p>
          <a:p>
            <a:pPr lvl="2"/>
            <a:r>
              <a:rPr lang="en-US" altLang="ko-KR" sz="2100" dirty="0"/>
              <a:t>Applicable to measurement report triggering, CHO triggering, cell reselection</a:t>
            </a:r>
          </a:p>
          <a:p>
            <a:pPr lvl="1"/>
            <a:r>
              <a:rPr lang="en-US" altLang="ko-KR" sz="2200" b="1" dirty="0">
                <a:solidFill>
                  <a:srgbClr val="FF0000"/>
                </a:solidFill>
              </a:rPr>
              <a:t>Prevention of frequent mobility events for aerial UEs  </a:t>
            </a:r>
            <a:endParaRPr lang="en-US" altLang="ko-KR" sz="2300" b="1" dirty="0">
              <a:solidFill>
                <a:srgbClr val="FF0000"/>
              </a:solidFill>
            </a:endParaRPr>
          </a:p>
          <a:p>
            <a:pPr lvl="1"/>
            <a:r>
              <a:rPr lang="en-US" altLang="ko-KR" sz="2300" dirty="0">
                <a:solidFill>
                  <a:srgbClr val="FF0000"/>
                </a:solidFill>
              </a:rPr>
              <a:t>Down-selection of measurement RSs in RRC_IDLE/INACTIVE based on UE 3D location</a:t>
            </a:r>
          </a:p>
          <a:p>
            <a:pPr lvl="1"/>
            <a:r>
              <a:rPr lang="en-US" altLang="ko-KR" sz="2300" dirty="0">
                <a:solidFill>
                  <a:srgbClr val="FF0000"/>
                </a:solidFill>
              </a:rPr>
              <a:t>Enhancement of measurement reporting procedure to enable best trade-off between timely reporting of radio measurements (including interference) and reasonable RRC signaling overhead </a:t>
            </a:r>
          </a:p>
          <a:p>
            <a:pPr lvl="1"/>
            <a:endParaRPr lang="en-US" altLang="ko-KR" dirty="0"/>
          </a:p>
          <a:p>
            <a:pPr lvl="2"/>
            <a:endParaRPr lang="ko-KR" altLang="ko-KR" dirty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803576" y="5294362"/>
            <a:ext cx="26613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i="1" dirty="0">
                <a:solidFill>
                  <a:srgbClr val="00B05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Bold items are our priorities</a:t>
            </a:r>
            <a:endParaRPr lang="ko-KR" altLang="en-US" sz="1600" i="1" dirty="0">
              <a:solidFill>
                <a:srgbClr val="00B05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0879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48072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Need for R19 WI on UAV/UAM enhancements </a:t>
            </a:r>
          </a:p>
          <a:p>
            <a:pPr lvl="1"/>
            <a:r>
              <a:rPr lang="en-US" altLang="ko-KR" dirty="0">
                <a:solidFill>
                  <a:srgbClr val="C00000"/>
                </a:solidFill>
              </a:rPr>
              <a:t>A separate WI for UAV/UAM including </a:t>
            </a:r>
            <a:r>
              <a:rPr lang="en-US" altLang="ko-KR" sz="2100" dirty="0">
                <a:solidFill>
                  <a:srgbClr val="C00000"/>
                </a:solidFill>
              </a:rPr>
              <a:t>at least support of NTZ should </a:t>
            </a:r>
            <a:r>
              <a:rPr lang="en-US" altLang="ko-KR" dirty="0">
                <a:solidFill>
                  <a:srgbClr val="C00000"/>
                </a:solidFill>
              </a:rPr>
              <a:t>be created at Sep. 2024 for RAN WGs (at least RAN2 and RAN3) to be able to discuss the SA2-considered solutions and remaining details sufficiently.</a:t>
            </a:r>
          </a:p>
          <a:p>
            <a:pPr lvl="1"/>
            <a:r>
              <a:rPr lang="en-US" altLang="ko-KR" dirty="0">
                <a:solidFill>
                  <a:srgbClr val="C00000"/>
                </a:solidFill>
              </a:rPr>
              <a:t>Other enhancements than NTZ are also considered timely and beneficial for Rel-19, considering pending roll-out of drone-based delivery and pilot-test of UAM services </a:t>
            </a:r>
          </a:p>
          <a:p>
            <a:pPr lvl="1"/>
            <a:endParaRPr lang="en-US" altLang="ko-KR" dirty="0">
              <a:solidFill>
                <a:srgbClr val="C00000"/>
              </a:solidFill>
            </a:endParaRPr>
          </a:p>
          <a:p>
            <a:r>
              <a:rPr lang="en-US" altLang="ko-KR" dirty="0">
                <a:solidFill>
                  <a:srgbClr val="C00000"/>
                </a:solidFill>
              </a:rPr>
              <a:t>Potential Work Scope of Rel-19 WI for UAV/UAM enhancements</a:t>
            </a:r>
          </a:p>
          <a:p>
            <a:pPr lvl="1"/>
            <a:r>
              <a:rPr lang="en-US" altLang="ko-KR" sz="2100" dirty="0">
                <a:solidFill>
                  <a:srgbClr val="C00000"/>
                </a:solidFill>
              </a:rPr>
              <a:t>Support of NTZ</a:t>
            </a:r>
          </a:p>
          <a:p>
            <a:pPr lvl="2"/>
            <a:r>
              <a:rPr lang="en-US" altLang="ko-KR" sz="2100" dirty="0"/>
              <a:t>Access barring enhancement for NTZ </a:t>
            </a:r>
          </a:p>
          <a:p>
            <a:pPr lvl="3"/>
            <a:r>
              <a:rPr lang="en-US" altLang="ko-KR" sz="1900" dirty="0"/>
              <a:t>Note: An NTZ may map to one or more cells or a fraction of a cell, or overlap different cells in a mobile operator network.</a:t>
            </a:r>
          </a:p>
          <a:p>
            <a:pPr lvl="2"/>
            <a:r>
              <a:rPr lang="en-US" altLang="ko-KR" sz="2100" dirty="0"/>
              <a:t>CHO enhancement upon entering/leaving NTZ.</a:t>
            </a:r>
          </a:p>
          <a:p>
            <a:pPr lvl="2"/>
            <a:r>
              <a:rPr lang="en-US" altLang="ko-KR" sz="2100" dirty="0"/>
              <a:t>Fast recovery from service interruption in NTZ.</a:t>
            </a:r>
          </a:p>
          <a:p>
            <a:pPr lvl="1"/>
            <a:r>
              <a:rPr lang="en-US" altLang="ko-KR" sz="2100" dirty="0">
                <a:solidFill>
                  <a:srgbClr val="C00000"/>
                </a:solidFill>
              </a:rPr>
              <a:t>Enhancements for mobility of aerial UEs</a:t>
            </a:r>
          </a:p>
          <a:p>
            <a:pPr lvl="2"/>
            <a:r>
              <a:rPr lang="en-US" altLang="ko-KR" sz="2100" dirty="0"/>
              <a:t>Candidate down-selection mechanism based on UE’s 3D location, applicable to measurement report triggering, CHO triggering, cell reselection.</a:t>
            </a:r>
          </a:p>
          <a:p>
            <a:pPr lvl="2"/>
            <a:r>
              <a:rPr lang="en-US" altLang="ko-KR" sz="2200" dirty="0"/>
              <a:t>Prevention of frequent mobility events for aerial UEs.</a:t>
            </a:r>
            <a:endParaRPr lang="ko-KR" altLang="ko-KR" sz="2200" dirty="0"/>
          </a:p>
          <a:p>
            <a:pPr lvl="2"/>
            <a:r>
              <a:rPr lang="en-US" altLang="ko-KR" sz="2100" dirty="0"/>
              <a:t>Down-selection of measurement RSs in RRC_IDLE/INACTIVE based on UE 3D-location.</a:t>
            </a:r>
          </a:p>
          <a:p>
            <a:pPr lvl="2"/>
            <a:r>
              <a:rPr lang="en-US" altLang="ko-KR" sz="2100" dirty="0"/>
              <a:t>Enhancement of measurement reporting procedure for best trade-off between timely reporting and reasonable RRC signaling overhead.</a:t>
            </a:r>
          </a:p>
          <a:p>
            <a:pPr lvl="1"/>
            <a:endParaRPr lang="en-US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2334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Annex: SA2 progress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SP-240579 to appear in SA meeting </a:t>
            </a:r>
            <a:endParaRPr lang="ko-KR" altLang="en-US" dirty="0"/>
          </a:p>
        </p:txBody>
      </p:sp>
      <p:pic>
        <p:nvPicPr>
          <p:cNvPr id="1026" name="그림 2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417" y="2027872"/>
            <a:ext cx="10009112" cy="549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직선 연결선 4"/>
          <p:cNvCxnSpPr/>
          <p:nvPr/>
        </p:nvCxnSpPr>
        <p:spPr>
          <a:xfrm>
            <a:off x="3659560" y="6806530"/>
            <a:ext cx="352839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6683896" y="7454602"/>
            <a:ext cx="223224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3688656" y="5849218"/>
            <a:ext cx="508347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3688656" y="6302474"/>
            <a:ext cx="378732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893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76012</TotalTime>
  <Words>773</Words>
  <Application>Microsoft Office PowerPoint</Application>
  <PresentationFormat>사용자 지정</PresentationFormat>
  <Paragraphs>88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LG스마트체 Bold</vt:lpstr>
      <vt:lpstr>LG스마트체 Regular</vt:lpstr>
      <vt:lpstr>굴림</vt:lpstr>
      <vt:lpstr>맑은 고딕</vt:lpstr>
      <vt:lpstr>Arial</vt:lpstr>
      <vt:lpstr>Times New Roman</vt:lpstr>
      <vt:lpstr>Office 테마</vt:lpstr>
      <vt:lpstr>Rel-19 Work Scope of Enhancements for UAV/UAM</vt:lpstr>
      <vt:lpstr>Need for R19 WI on UAV/UAM enhancements</vt:lpstr>
      <vt:lpstr>Potential Scope for Rel-19 UAV/UAM enhancements</vt:lpstr>
      <vt:lpstr>Potential Scope for No-Transmit Zone</vt:lpstr>
      <vt:lpstr>Potential Scope for Aerial Mobility Enhancement </vt:lpstr>
      <vt:lpstr>Summary</vt:lpstr>
      <vt:lpstr>Annex: SA2 progress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3386</cp:revision>
  <dcterms:created xsi:type="dcterms:W3CDTF">2016-10-11T04:12:52Z</dcterms:created>
  <dcterms:modified xsi:type="dcterms:W3CDTF">2024-06-10T09:37:51Z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