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18" r:id="rId4"/>
    <p:sldId id="1119" r:id="rId5"/>
    <p:sldId id="1120" r:id="rId6"/>
    <p:sldId id="1121" r:id="rId7"/>
    <p:sldId id="1122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2065632"/>
          </a:xfrm>
        </p:spPr>
        <p:txBody>
          <a:bodyPr/>
          <a:lstStyle/>
          <a:p>
            <a:r>
              <a:rPr lang="en-US" sz="4800" b="1" dirty="0">
                <a:solidFill>
                  <a:schemeClr val="tx1"/>
                </a:solidFill>
              </a:rPr>
              <a:t>Motivation on NR SL Multi-hop Relay</a:t>
            </a:r>
            <a:br>
              <a:rPr lang="en-US" sz="3600" dirty="0">
                <a:solidFill>
                  <a:schemeClr val="tx1"/>
                </a:solidFill>
              </a:rPr>
            </a:br>
            <a:br>
              <a:rPr lang="en-US" sz="3600" dirty="0">
                <a:solidFill>
                  <a:schemeClr val="tx1"/>
                </a:solidFill>
              </a:rPr>
            </a:b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LG Electronics, </a:t>
            </a:r>
            <a:r>
              <a:rPr lang="en-US" sz="2800" dirty="0" err="1">
                <a:solidFill>
                  <a:schemeClr val="tx1"/>
                </a:solidFill>
              </a:rPr>
              <a:t>InterDigital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FirstNet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4878268" y="149902"/>
            <a:ext cx="7313732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6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#104</a:t>
            </a:r>
            <a:r>
              <a:rPr lang="en-GB" sz="1463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        	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RP-241190</a:t>
            </a:r>
            <a:endParaRPr lang="en-US" sz="11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6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Shanghai, China, June 17 – 20, 2024</a:t>
            </a:r>
            <a:endParaRPr lang="en-US" sz="16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2" y="228600"/>
            <a:ext cx="10730753" cy="1143000"/>
          </a:xfrm>
        </p:spPr>
        <p:txBody>
          <a:bodyPr/>
          <a:lstStyle/>
          <a:p>
            <a:r>
              <a:rPr lang="en-US" dirty="0"/>
              <a:t>Approved Way Forward on SL multi-hop Relay for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 approved way forward on Rel-19 SL multi-hop Relay in RAN#102 [</a:t>
            </a:r>
            <a:r>
              <a:rPr lang="en-US" altLang="ko-KR" sz="2400" dirty="0"/>
              <a:t>RP-233998</a:t>
            </a:r>
            <a:r>
              <a:rPr lang="en-US" sz="2400" dirty="0"/>
              <a:t>] as follows: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Rel-19 WID [</a:t>
            </a:r>
            <a:r>
              <a:rPr lang="en-US" altLang="ko-KR" sz="2400" dirty="0"/>
              <a:t>RP-241189</a:t>
            </a:r>
            <a:r>
              <a:rPr lang="en-US" sz="2400" dirty="0"/>
              <a:t>] is submitted to RAN#104 for approval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9ADA9E-EFC6-96F0-6117-850493A2849A}"/>
              </a:ext>
            </a:extLst>
          </p:cNvPr>
          <p:cNvSpPr txBox="1"/>
          <p:nvPr/>
        </p:nvSpPr>
        <p:spPr>
          <a:xfrm>
            <a:off x="1175925" y="2305819"/>
            <a:ext cx="10064265" cy="384406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8112" indent="-30973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sz="1968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RAN agrees to do NR SL multi-hop Relay work in Rel-19 </a:t>
            </a:r>
          </a:p>
          <a:p>
            <a:pPr marL="348112" indent="-30973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sz="1968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WID will be submitted in RAN#104 and it is expected to be approved by RAN#105. </a:t>
            </a:r>
          </a:p>
          <a:p>
            <a:pPr marL="348112" indent="-30973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sz="1968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The work will be completed in 6 TUs</a:t>
            </a:r>
          </a:p>
          <a:p>
            <a:pPr marL="348112" indent="-309735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sz="1968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NR SL multi-hop Relay work in RAN2 will focus on the following:</a:t>
            </a:r>
          </a:p>
          <a:p>
            <a:pPr marL="781743" lvl="1" indent="-2477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965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L2 U2N SL Relay  (only single indirect U2N path via SL relay UEs will be supported)</a:t>
            </a:r>
          </a:p>
          <a:p>
            <a:pPr marL="781743" lvl="1" indent="-2477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965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RAN2 will start with specifying one additional hop relay (i.e. on top of Rel-18) and see if it can be easily extended to two additional hops relays.  </a:t>
            </a:r>
          </a:p>
          <a:p>
            <a:pPr marL="1277320" lvl="2" indent="-2477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/>
            </a:pPr>
            <a:r>
              <a:rPr kumimoji="0" lang="en-US" altLang="ko-KR" sz="1965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Aim to support two additional hops relay and to have a forward compatible solution for future extension for additional relays.</a:t>
            </a:r>
          </a:p>
          <a:p>
            <a:pPr marL="781743" lvl="1" indent="-2477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ko-KR" sz="1965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Only limited service continuity scenarios will be considered.  TBD which scenarios will be supported in the WID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5FF244-1EFB-3C35-8CE4-AB3867FC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F1D650-565D-C25B-EF65-A1544F73E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3GPP RAN completed a work item “NR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Relay” in Rel-17 and a work item “NR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relay enhancements” in Rel-18. However, single hop U2N relays that have been developed in Rel-17 and Rel-18 have limited applicability because of the range limitation of a single hop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relay. </a:t>
            </a:r>
          </a:p>
          <a:p>
            <a:r>
              <a:rPr lang="en-US" altLang="ko-KR" sz="2400" dirty="0"/>
              <a:t>Additional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relay enhancements are needed to support some remaining (and new) requirements for Proximity Services captured in TS 22.278 and TS 22.261, e.g. multi-hop support for UE-to-Network Relay. </a:t>
            </a:r>
          </a:p>
          <a:p>
            <a:r>
              <a:rPr lang="en-US" altLang="ko-KR" sz="2400" dirty="0"/>
              <a:t>A study item for </a:t>
            </a:r>
            <a:r>
              <a:rPr lang="en-US" altLang="ko-KR" sz="2400" dirty="0" err="1"/>
              <a:t>ProSe</a:t>
            </a:r>
            <a:r>
              <a:rPr lang="en-US" altLang="ko-KR" sz="2400" dirty="0"/>
              <a:t> phase 3 has been approved in SA in order to investigate further 5G system enhancements to support Proximity Services in Rel-19. </a:t>
            </a:r>
          </a:p>
          <a:p>
            <a:r>
              <a:rPr lang="en-US" altLang="ko-KR" sz="2400" dirty="0"/>
              <a:t>RAN-side enhancements for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relay, particularly multi-hop Layer-2 UE-to-Network relay, is necessary in accordance with the SA work. 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64265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5FF244-1EFB-3C35-8CE4-AB3867FC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WI Objectives (1/2)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F1D650-565D-C25B-EF65-A1544F73E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ko-KR" sz="2400" dirty="0"/>
              <a:t>Specify mechanisms to support up to two additional hops relays on top of Rel-17 U2N relay [RAN2, RAN3] </a:t>
            </a:r>
          </a:p>
          <a:p>
            <a:pPr lvl="1"/>
            <a:r>
              <a:rPr lang="en-US" altLang="ko-KR" sz="1968" dirty="0"/>
              <a:t>The work starts with one additional hop relay (i.e., remote UE -&gt; relay UE1 -&gt; relay UE2 -&gt; 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) until RAN#107 and further check will be made in RAN#107 if it can be easily extended to two additional hops relays (i.e., remote UE -&gt; relay UE1 -&gt; relay UE2 -&gt; relay UE3 -&gt; 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). </a:t>
            </a:r>
          </a:p>
          <a:p>
            <a:pPr lvl="1"/>
            <a:r>
              <a:rPr lang="en-US" altLang="ko-KR" sz="1968" dirty="0"/>
              <a:t>A necessary criterion for the specified mechanisms is easy extensibility to support two additional hop relays for the work done until RAN#107 and to be forward compatible for future extensions for additional relays.</a:t>
            </a:r>
          </a:p>
          <a:p>
            <a:pPr marL="495577" lvl="1" indent="0">
              <a:buNone/>
            </a:pPr>
            <a:endParaRPr lang="en-US" altLang="ko-KR" sz="1968" dirty="0"/>
          </a:p>
          <a:p>
            <a:pPr marL="495577" lvl="1" indent="0">
              <a:buNone/>
            </a:pPr>
            <a:r>
              <a:rPr lang="en-US" altLang="ko-KR" sz="1968" dirty="0"/>
              <a:t>A.	Relay discovery and (re)selection [RAN2]</a:t>
            </a:r>
          </a:p>
          <a:p>
            <a:pPr marL="495577" lvl="1" indent="0">
              <a:buNone/>
            </a:pPr>
            <a:r>
              <a:rPr lang="en-US" altLang="ko-KR" sz="1968" dirty="0"/>
              <a:t>B.	</a:t>
            </a:r>
            <a:r>
              <a:rPr lang="en-US" altLang="ko-KR" sz="1968" dirty="0" err="1"/>
              <a:t>Signalling</a:t>
            </a:r>
            <a:r>
              <a:rPr lang="en-US" altLang="ko-KR" sz="1968" dirty="0"/>
              <a:t> support for relay UEs and remote UE authorization if SA2 concludes it is needed [RAN3]</a:t>
            </a:r>
          </a:p>
          <a:p>
            <a:pPr marL="495577" lvl="1" indent="0">
              <a:buNone/>
            </a:pPr>
            <a:r>
              <a:rPr lang="en-US" altLang="ko-KR" sz="1968" dirty="0"/>
              <a:t>C.	Impact on SRAP and QoS handling for multi-hop [RAN2]</a:t>
            </a:r>
          </a:p>
          <a:p>
            <a:pPr marL="495577" lvl="1" indent="0">
              <a:buNone/>
            </a:pPr>
            <a:r>
              <a:rPr lang="en-US" altLang="ko-KR" sz="1968" dirty="0"/>
              <a:t>D.	Control plane procedures [RAN2, RAN3]</a:t>
            </a:r>
          </a:p>
          <a:p>
            <a:pPr lvl="1"/>
            <a:endParaRPr lang="ko-KR" altLang="en-US" sz="1968" dirty="0"/>
          </a:p>
        </p:txBody>
      </p:sp>
    </p:spTree>
    <p:extLst>
      <p:ext uri="{BB962C8B-B14F-4D97-AF65-F5344CB8AC3E}">
        <p14:creationId xmlns:p14="http://schemas.microsoft.com/office/powerpoint/2010/main" val="29883052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5FF244-1EFB-3C35-8CE4-AB3867FC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WI Objectives (2/2)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F1D650-565D-C25B-EF65-A1544F73E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altLang="ko-KR" sz="2400" dirty="0"/>
              <a:t>Specify the following intra-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service continuity scenarios for multi-hop U2N relay based on Rel-17/18 procedures [RAN2, RAN3]:</a:t>
            </a:r>
          </a:p>
          <a:p>
            <a:pPr marL="495577" lvl="1" indent="0">
              <a:buNone/>
            </a:pPr>
            <a:r>
              <a:rPr lang="en-US" altLang="ko-KR" sz="1968" dirty="0"/>
              <a:t>A.	Intra-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 multi-hop indirect to direct path switching</a:t>
            </a:r>
          </a:p>
          <a:p>
            <a:pPr marL="495577" lvl="1" indent="0">
              <a:buNone/>
            </a:pPr>
            <a:r>
              <a:rPr lang="en-US" altLang="ko-KR" sz="1968" dirty="0"/>
              <a:t>B.	Intra-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 multi-hop indirect to single-hop indirect path switching</a:t>
            </a:r>
          </a:p>
          <a:p>
            <a:pPr marL="495577" lvl="1" indent="0">
              <a:buNone/>
            </a:pPr>
            <a:r>
              <a:rPr lang="en-US" altLang="ko-KR" sz="1968" dirty="0"/>
              <a:t>C.	Intra-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 direct to multi-hop indirect path switching</a:t>
            </a:r>
          </a:p>
          <a:p>
            <a:pPr marL="495577" lvl="1" indent="0">
              <a:buNone/>
            </a:pPr>
            <a:r>
              <a:rPr lang="en-US" altLang="ko-KR" sz="1968" dirty="0"/>
              <a:t>D.	Intra-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 single-hop indirect to multi-hop indirect path switching</a:t>
            </a:r>
          </a:p>
          <a:p>
            <a:pPr marL="495577" lvl="1" indent="0">
              <a:buNone/>
            </a:pPr>
            <a:r>
              <a:rPr lang="en-US" altLang="ko-KR" sz="1968" dirty="0"/>
              <a:t>E.	[Intra-</a:t>
            </a:r>
            <a:r>
              <a:rPr lang="en-US" altLang="ko-KR" sz="1968" dirty="0" err="1"/>
              <a:t>gNB</a:t>
            </a:r>
            <a:r>
              <a:rPr lang="en-US" altLang="ko-KR" sz="1968" dirty="0"/>
              <a:t> multi-hop indirect to multi-hop indirect path switching]</a:t>
            </a:r>
          </a:p>
          <a:p>
            <a:pPr marL="495577" lvl="1" indent="0">
              <a:buNone/>
            </a:pPr>
            <a:endParaRPr lang="en-US" altLang="ko-KR" sz="1968" dirty="0"/>
          </a:p>
          <a:p>
            <a:pPr marL="495577" lvl="1" indent="0">
              <a:buNone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[The work will support multi-hop Layer-3 relay, if deem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  <a:cs typeface="+mn-cs"/>
              </a:rPr>
              <a:t>ed</a:t>
            </a: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 necessary, based on an input from SA2.] </a:t>
            </a:r>
          </a:p>
          <a:p>
            <a:endParaRPr kumimoji="0" lang="en-US" altLang="ko-K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  <a:p>
            <a:r>
              <a:rPr kumimoji="0" lang="en-US" altLang="ko-KR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Note: RAN </a:t>
            </a:r>
            <a:r>
              <a:rPr lang="en-US" altLang="ko-KR" sz="2400" i="1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can</a:t>
            </a:r>
            <a:r>
              <a:rPr kumimoji="0" lang="en-US" altLang="ko-KR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rPr>
              <a:t> check whether to accept the </a:t>
            </a:r>
            <a:r>
              <a:rPr lang="en-US" altLang="ko-KR" sz="2400" i="1" dirty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work scope in brackets for approval</a:t>
            </a:r>
            <a:endParaRPr lang="en-US" altLang="ko-KR" sz="2400" i="1" dirty="0"/>
          </a:p>
          <a:p>
            <a:pPr marL="495577" lvl="1" indent="0">
              <a:buNone/>
            </a:pPr>
            <a:endParaRPr lang="en-US" altLang="ko-KR" sz="1968" dirty="0"/>
          </a:p>
        </p:txBody>
      </p:sp>
    </p:spTree>
    <p:extLst>
      <p:ext uri="{BB962C8B-B14F-4D97-AF65-F5344CB8AC3E}">
        <p14:creationId xmlns:p14="http://schemas.microsoft.com/office/powerpoint/2010/main" val="21915535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5FF244-1EFB-3C35-8CE4-AB3867FC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for WI approval</a:t>
            </a:r>
            <a:endParaRPr lang="ko-KR" altLang="en-US" dirty="0"/>
          </a:p>
        </p:txBody>
      </p:sp>
      <p:sp>
        <p:nvSpPr>
          <p:cNvPr id="7" name="내용 개체 틀 2">
            <a:extLst>
              <a:ext uri="{FF2B5EF4-FFF2-40B4-BE49-F238E27FC236}">
                <a16:creationId xmlns:a16="http://schemas.microsoft.com/office/drawing/2014/main" id="{67834452-2598-5B6D-A0CC-70F1F30AB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11184467" cy="4830233"/>
          </a:xfrm>
        </p:spPr>
        <p:txBody>
          <a:bodyPr/>
          <a:lstStyle/>
          <a:p>
            <a:r>
              <a:rPr lang="en-US" altLang="ko-KR" sz="2400" dirty="0"/>
              <a:t>It is proposed to approve the proposed WID in RP-241189 with the following WG schedule and TU allocation:</a:t>
            </a:r>
          </a:p>
          <a:p>
            <a:endParaRPr lang="en-US" altLang="ko-KR" sz="1968" dirty="0"/>
          </a:p>
          <a:p>
            <a:r>
              <a:rPr lang="en-US" altLang="ko-KR" sz="2400" dirty="0"/>
              <a:t>Proposed WG schedule</a:t>
            </a:r>
          </a:p>
          <a:p>
            <a:pPr lvl="1"/>
            <a:r>
              <a:rPr lang="en-US" altLang="ko-KR" sz="1968" dirty="0"/>
              <a:t>RAN2 starts the work as early as possible for Rel-19.</a:t>
            </a:r>
          </a:p>
          <a:p>
            <a:pPr lvl="1"/>
            <a:r>
              <a:rPr lang="en-US" altLang="ko-KR" sz="1968" dirty="0"/>
              <a:t>RAN3 work requires 3~4 WG meetings and can slowly start from early 2025</a:t>
            </a:r>
          </a:p>
          <a:p>
            <a:pPr lvl="1"/>
            <a:r>
              <a:rPr lang="en-US" altLang="ko-KR" sz="1968" dirty="0"/>
              <a:t>Rel-17/18 RAN4 requirements can be used for Rel-19. Thus, new RAN4 requirements on multi-hop are not expected for both core and performance parts.</a:t>
            </a:r>
          </a:p>
          <a:p>
            <a:endParaRPr lang="en-US" altLang="ko-KR" sz="2400" dirty="0"/>
          </a:p>
          <a:p>
            <a:r>
              <a:rPr lang="en-US" altLang="ko-KR" sz="2400" dirty="0"/>
              <a:t>Proposed TU allocation</a:t>
            </a:r>
          </a:p>
          <a:p>
            <a:pPr lvl="1"/>
            <a:r>
              <a:rPr lang="en-US" altLang="ko-KR" sz="1968" dirty="0"/>
              <a:t>RAN2: Total 6 TUs</a:t>
            </a:r>
          </a:p>
          <a:p>
            <a:pPr lvl="1"/>
            <a:r>
              <a:rPr lang="en-US" altLang="ko-KR" sz="1968" dirty="0"/>
              <a:t>RAN3: Total 1.5~2 TUs</a:t>
            </a:r>
          </a:p>
          <a:p>
            <a:pPr lvl="2"/>
            <a:r>
              <a:rPr lang="en-US" altLang="ko-KR" sz="1533" dirty="0"/>
              <a:t>e.g. 0.5 TU for each of RAN3#127, [RAN3#127bis</a:t>
            </a:r>
            <a:r>
              <a:rPr lang="en-US" altLang="ko-KR" sz="1533"/>
              <a:t>], RAN3#128 and </a:t>
            </a:r>
            <a:r>
              <a:rPr lang="en-US" altLang="ko-KR" sz="1533" dirty="0"/>
              <a:t>RAN3#129</a:t>
            </a:r>
          </a:p>
          <a:p>
            <a:pPr lvl="1"/>
            <a:r>
              <a:rPr lang="en-US" altLang="ko-KR" sz="1968" dirty="0"/>
              <a:t>RAN4: No TU</a:t>
            </a:r>
          </a:p>
        </p:txBody>
      </p:sp>
    </p:spTree>
    <p:extLst>
      <p:ext uri="{BB962C8B-B14F-4D97-AF65-F5344CB8AC3E}">
        <p14:creationId xmlns:p14="http://schemas.microsoft.com/office/powerpoint/2010/main" val="39761079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84140</TotalTime>
  <Words>773</Words>
  <Application>Microsoft Office PowerPoint</Application>
  <PresentationFormat>와이드스크린</PresentationFormat>
  <Paragraphs>61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Motivation on NR SL Multi-hop Relay   LG Electronics, InterDigital, FirstNet</vt:lpstr>
      <vt:lpstr>Approved Way Forward on SL multi-hop Relay for Rel-19</vt:lpstr>
      <vt:lpstr>Motivations</vt:lpstr>
      <vt:lpstr>Proposed WI Objectives (1/2)</vt:lpstr>
      <vt:lpstr>Proposed WI Objectives (2/2)</vt:lpstr>
      <vt:lpstr>Proposals for WI approval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LGE (Youngdae)</cp:lastModifiedBy>
  <cp:revision>984</cp:revision>
  <cp:lastPrinted>2023-08-02T08:25:48Z</cp:lastPrinted>
  <dcterms:created xsi:type="dcterms:W3CDTF">2018-05-24T11:49:12Z</dcterms:created>
  <dcterms:modified xsi:type="dcterms:W3CDTF">2024-06-10T05:45:28Z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