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517" r:id="rId3"/>
    <p:sldId id="563" r:id="rId4"/>
    <p:sldId id="567" r:id="rId5"/>
    <p:sldId id="565" r:id="rId6"/>
    <p:sldId id="568" r:id="rId7"/>
    <p:sldId id="566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045" autoAdjust="0"/>
  </p:normalViewPr>
  <p:slideViewPr>
    <p:cSldViewPr>
      <p:cViewPr varScale="1">
        <p:scale>
          <a:sx n="81" d="100"/>
          <a:sy n="81" d="100"/>
        </p:scale>
        <p:origin x="884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224A1B-660D-4CD5-8B37-774DDDD68EB4}" type="datetimeFigureOut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D82B1D-ACD4-44E0-B748-308AC5F4B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6782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6A2D-7CDB-4D05-A643-560184CAC2F1}" type="datetimeFigureOut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50757-BB9F-4595-A35C-F552394546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1254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143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596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74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146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2171-163F-4C9D-8062-3257AD747D5E}" type="datetime1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2A0AD-B313-4ACC-B2CD-A9446F5715ED}" type="datetime1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9018-1E5C-4B8E-8F91-E1A0B34E46C7}" type="datetime1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296E-9DD1-40AA-B515-198AC4A882DD}" type="datetime1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b="0" smtClean="0"/>
              <a:pPr/>
              <a:t>‹#›</a:t>
            </a:fld>
            <a:endParaRPr lang="zh-CN" altLang="en-US" b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6603-55FC-41F4-867A-1EFB03E9AA8E}" type="datetime1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3B751-D342-4ACE-8112-6FCB465A14DB}" type="datetime1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3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12D9-A873-4837-B254-D64CBA2AC573}" type="datetime1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2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1528F-56BB-44F8-93BE-A081CA0B7D9D}" type="datetime1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8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999A-6D10-46AE-A855-F288FFD64520}" type="datetime1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5ED7B-F481-4112-A981-C60F0DCABE7A}" type="datetime1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C613-70C1-446C-A322-1F2EF30F5FDB}" type="datetime1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B6243-E12F-4430-B2F5-1182CC4B3614}" type="datetime1">
              <a:rPr lang="zh-CN" altLang="en-US" smtClean="0"/>
              <a:t>2024/6/5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idou.gov.cn/xt/gfxz/202008/P020230516558683155109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3042\Desktop\22222\Nipic_2531170_20131226151725468000 [转换]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4388" y="-44376"/>
            <a:ext cx="9180512" cy="51878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38965" y="1761659"/>
            <a:ext cx="40221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Introduction of BDS B2b</a:t>
            </a:r>
          </a:p>
          <a:p>
            <a:pPr algn="ctr"/>
            <a:r>
              <a:rPr lang="en-US" altLang="zh-CN" sz="28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 A-GNSS in Rel-19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600" y="3075806"/>
            <a:ext cx="70567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CAICT, CATT, CMCC, China Telecom, China Unicom, CBN, Huawei, Honor, OPPO, Xiaomi, </a:t>
            </a:r>
            <a:r>
              <a:rPr lang="en-US" altLang="zh-CN" sz="1500" b="1" kern="2000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Spreadtrum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, ZTE, ASR, H3C,</a:t>
            </a:r>
            <a:r>
              <a:rPr lang="zh-CN" altLang="en-US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Intel, MediaTek Inc., Qualcomm, China </a:t>
            </a:r>
            <a:r>
              <a:rPr lang="en-US" altLang="zh-CN" sz="1500" b="1" kern="2000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broadnet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1500" b="1" kern="2000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Hisilicon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, vivo, Ericsson, Swifts, Apple, Nokia, Nokia Shanghai Bell.</a:t>
            </a:r>
            <a:endParaRPr lang="zh-CN" altLang="en-US" sz="1500" b="1" kern="2000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0352" y="10820"/>
            <a:ext cx="9460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/>
              <a:t>RP-24xxxx</a:t>
            </a:r>
            <a:endParaRPr lang="zh-CN" altLang="en-US" sz="1400" b="1" dirty="0"/>
          </a:p>
        </p:txBody>
      </p:sp>
      <p:sp>
        <p:nvSpPr>
          <p:cNvPr id="3" name="矩形 2"/>
          <p:cNvSpPr/>
          <p:nvPr/>
        </p:nvSpPr>
        <p:spPr>
          <a:xfrm>
            <a:off x="179512" y="2434"/>
            <a:ext cx="3006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400" b="1" dirty="0"/>
              <a:t>3GPP TSG RAN Meeting #104</a:t>
            </a:r>
          </a:p>
          <a:p>
            <a:r>
              <a:rPr lang="en-GB" altLang="zh-CN" sz="1400" b="1" dirty="0"/>
              <a:t>Electronic Meeting, </a:t>
            </a:r>
            <a:r>
              <a:rPr lang="en-US" altLang="zh-CN" sz="1400" b="1" dirty="0"/>
              <a:t>June </a:t>
            </a:r>
            <a:r>
              <a:rPr lang="en-GB" altLang="zh-CN" sz="1400" b="1" dirty="0"/>
              <a:t>17 - 20, 2024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95536" y="690831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B1I signal(V3.0), B1C signal(V1.0), B2a signal(V1.0) and B3I signal(V1.0) of </a:t>
            </a:r>
            <a:r>
              <a:rPr lang="en-US" altLang="zh-CN" sz="1600" b="1" kern="100" dirty="0" err="1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BeiDou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Navigation Satellite System (BDS) have been supported in 3GPP in Rel-17.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altLang="zh-CN" sz="1600" b="1" kern="100" dirty="0">
              <a:solidFill>
                <a:prstClr val="black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altLang="zh-CN" sz="1600" b="1" kern="100" dirty="0">
              <a:solidFill>
                <a:prstClr val="black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zh-CN" sz="1600" b="1" kern="100" dirty="0" err="1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BeiDou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Navigation Satellite System</a:t>
            </a:r>
          </a:p>
          <a:p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Signal In Space Interface Control Document </a:t>
            </a:r>
          </a:p>
          <a:p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Open Service Signal B2b (Version 1.0) has been</a:t>
            </a:r>
          </a:p>
          <a:p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published by China Satellite Navigation Office, </a:t>
            </a:r>
            <a:endParaRPr lang="en-US" sz="1600" dirty="0"/>
          </a:p>
          <a:p>
            <a:r>
              <a:rPr lang="en-US" sz="1600" b="1" dirty="0"/>
              <a:t> in A</a:t>
            </a:r>
            <a:r>
              <a:rPr lang="en-US" altLang="zh-CN" sz="1600" b="1" dirty="0"/>
              <a:t>ugust,</a:t>
            </a:r>
            <a:r>
              <a:rPr lang="en-US" sz="1600" b="1" dirty="0"/>
              <a:t> 2020.</a:t>
            </a:r>
            <a:endParaRPr lang="en-US" altLang="zh-CN" sz="1600" b="1" dirty="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251520" y="-123230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Introduction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1702" y="4011910"/>
            <a:ext cx="57606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FF0000"/>
                </a:solidFill>
              </a:rPr>
              <a:t>Reference : China Satellite Navigation Office, </a:t>
            </a:r>
            <a:r>
              <a:rPr lang="en-US" altLang="zh-CN" sz="1100" i="1" dirty="0">
                <a:solidFill>
                  <a:srgbClr val="FF0000"/>
                </a:solidFill>
                <a:hlinkClick r:id="rId3"/>
              </a:rPr>
              <a:t>http://www.beidou.gov.cn/xt/gfxz/202008/P020230516558683155109.pdf</a:t>
            </a:r>
            <a:endParaRPr lang="en-US" altLang="zh-CN" sz="1100" i="1" dirty="0">
              <a:solidFill>
                <a:srgbClr val="FF0000"/>
              </a:solidFill>
            </a:endParaRPr>
          </a:p>
          <a:p>
            <a:endParaRPr lang="en-US" altLang="zh-CN" sz="1100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23DB6A-86EA-36D4-D0F7-42884F1E24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112" y="1375408"/>
            <a:ext cx="2304256" cy="324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591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1E412BD-E201-485D-AFB1-9EF47B94E028}"/>
              </a:ext>
            </a:extLst>
          </p:cNvPr>
          <p:cNvSpPr/>
          <p:nvPr/>
        </p:nvSpPr>
        <p:spPr>
          <a:xfrm>
            <a:off x="143508" y="1059582"/>
            <a:ext cx="8856984" cy="3003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main reasons that B2b signal will be supported in A-GNSS in Rel-19 are: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B2b signal offers the open global navigation service on B2 frequency and also broadcasts PPP-B2b signals, which can enhance the spectrum compatibility of UE and would reduce UE complexity;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B2b signal can provide A-GNSS four-frequency compatible interoperation capability;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Higher accuracy of A-BDS with dual/multi frequencies on B1, B2 or B3.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Higher processing efficiency with triple frequencies on B1, B2 and B3, by reducing the initial time for ambiguity fixed. </a:t>
            </a: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521C2311-9C2B-4758-9499-66DBFD10C466}"/>
              </a:ext>
            </a:extLst>
          </p:cNvPr>
          <p:cNvSpPr txBox="1">
            <a:spLocks/>
          </p:cNvSpPr>
          <p:nvPr/>
        </p:nvSpPr>
        <p:spPr>
          <a:xfrm>
            <a:off x="251520" y="-164554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Motivation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4147414"/>
            <a:ext cx="85373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</a:t>
            </a:r>
            <a:r>
              <a:rPr lang="zh-CN" altLang="en-US" sz="1600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 </a:t>
            </a:r>
            <a:r>
              <a:rPr lang="en-US" altLang="zh-CN" sz="1600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B2b signal should be introduced in A-GNSS in 4G and 5G as well as B1C, B2a etc.</a:t>
            </a:r>
          </a:p>
        </p:txBody>
      </p:sp>
    </p:spTree>
    <p:extLst>
      <p:ext uri="{BB962C8B-B14F-4D97-AF65-F5344CB8AC3E}">
        <p14:creationId xmlns:p14="http://schemas.microsoft.com/office/powerpoint/2010/main" val="1989202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33BE124-5D2A-4255-9590-18DD0C1421C2}"/>
              </a:ext>
            </a:extLst>
          </p:cNvPr>
          <p:cNvSpPr txBox="1">
            <a:spLocks/>
          </p:cNvSpPr>
          <p:nvPr/>
        </p:nvSpPr>
        <p:spPr>
          <a:xfrm>
            <a:off x="251520" y="-164554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How to handle?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DECB3B-10E0-423E-BE7F-ABAC88386F9D}"/>
              </a:ext>
            </a:extLst>
          </p:cNvPr>
          <p:cNvSpPr/>
          <p:nvPr/>
        </p:nvSpPr>
        <p:spPr>
          <a:xfrm>
            <a:off x="107504" y="898810"/>
            <a:ext cx="885698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How to support B2b signal in both 4G and 5G in Rel-19: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small WI for supporting BDS B2b signal can be led by RAN2.</a:t>
            </a:r>
          </a:p>
          <a:p>
            <a:pPr marL="1200150" lvl="2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work load is small, can be finished in no more than 9 months;</a:t>
            </a:r>
          </a:p>
          <a:p>
            <a:pPr marL="1200150" lvl="2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Multiple working groups involved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657350" lvl="3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RAN2  (core part), RAN4 (performance part).</a:t>
            </a:r>
          </a:p>
        </p:txBody>
      </p:sp>
    </p:spTree>
    <p:extLst>
      <p:ext uri="{BB962C8B-B14F-4D97-AF65-F5344CB8AC3E}">
        <p14:creationId xmlns:p14="http://schemas.microsoft.com/office/powerpoint/2010/main" val="3583779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33BE124-5D2A-4255-9590-18DD0C1421C2}"/>
              </a:ext>
            </a:extLst>
          </p:cNvPr>
          <p:cNvSpPr txBox="1">
            <a:spLocks/>
          </p:cNvSpPr>
          <p:nvPr/>
        </p:nvSpPr>
        <p:spPr>
          <a:xfrm>
            <a:off x="251520" y="-164554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Proposals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DECB3B-10E0-423E-BE7F-ABAC88386F9D}"/>
              </a:ext>
            </a:extLst>
          </p:cNvPr>
          <p:cNvSpPr/>
          <p:nvPr/>
        </p:nvSpPr>
        <p:spPr>
          <a:xfrm>
            <a:off x="107504" y="898810"/>
            <a:ext cx="885698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</a:t>
            </a:r>
            <a:r>
              <a:rPr lang="zh-CN" altLang="en-US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B2b signal should be introduced in A-GNSS in 4G and 5G in Rel-19.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2: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RAN is kindly requested to discuss and decide how to support BDS B2b signal in both 4G and 5G in Rel-19. The following WF is preferred: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small WI for supporting BDS B2b signal can be led by RAN2 .</a:t>
            </a:r>
          </a:p>
        </p:txBody>
      </p:sp>
    </p:spTree>
    <p:extLst>
      <p:ext uri="{BB962C8B-B14F-4D97-AF65-F5344CB8AC3E}">
        <p14:creationId xmlns:p14="http://schemas.microsoft.com/office/powerpoint/2010/main" val="2210463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696" y="51471"/>
            <a:ext cx="6264696" cy="648072"/>
          </a:xfrm>
        </p:spPr>
        <p:txBody>
          <a:bodyPr>
            <a:normAutofit/>
          </a:bodyPr>
          <a:lstStyle/>
          <a:p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Objectives and specifications impacted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99542"/>
            <a:ext cx="8229600" cy="3823073"/>
          </a:xfrm>
        </p:spPr>
        <p:txBody>
          <a:bodyPr>
            <a:normAutofit/>
          </a:bodyPr>
          <a:lstStyle/>
          <a:p>
            <a:r>
              <a:rPr lang="en-US" altLang="zh-CN" sz="1800" dirty="0"/>
              <a:t>Objectives</a:t>
            </a:r>
            <a:r>
              <a:rPr lang="zh-CN" altLang="en-US" sz="1800" dirty="0"/>
              <a:t>：</a:t>
            </a:r>
            <a:endParaRPr lang="en-GB" altLang="zh-CN" sz="1800" dirty="0"/>
          </a:p>
          <a:p>
            <a:pPr lvl="1"/>
            <a:r>
              <a:rPr lang="en-GB" altLang="zh-CN" sz="1600" dirty="0"/>
              <a:t>Specify A-BDS enhancements in Rel-19, including :</a:t>
            </a:r>
            <a:endParaRPr lang="zh-CN" altLang="zh-CN" sz="1600" dirty="0"/>
          </a:p>
          <a:p>
            <a:pPr lvl="2"/>
            <a:r>
              <a:rPr lang="en-US" altLang="zh-CN" sz="1200" dirty="0"/>
              <a:t>Supporting new signal of BDS B2b in A-GNSS for both 4G and 5G [RAN2, RAN4];</a:t>
            </a:r>
            <a:endParaRPr lang="zh-CN" altLang="zh-CN" sz="1200" dirty="0"/>
          </a:p>
          <a:p>
            <a:pPr lvl="2"/>
            <a:r>
              <a:rPr lang="en-US" altLang="zh-CN" sz="1200" dirty="0"/>
              <a:t>Specify corresponding assistant information in dedicated signaling [RAN2].</a:t>
            </a:r>
          </a:p>
          <a:p>
            <a:r>
              <a:rPr lang="en-US" altLang="zh-CN" sz="1800" dirty="0"/>
              <a:t>Specifications:</a:t>
            </a:r>
          </a:p>
          <a:p>
            <a:endParaRPr lang="zh-CN" altLang="zh-CN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474780"/>
              </p:ext>
            </p:extLst>
          </p:nvPr>
        </p:nvGraphicFramePr>
        <p:xfrm>
          <a:off x="971600" y="2178324"/>
          <a:ext cx="7200800" cy="23376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07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678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32"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Impacted existing TS/TR {One line per specification. Create/delete lines as needed}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18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TS/TR No.</a:t>
                      </a:r>
                      <a:endParaRPr lang="zh-CN" sz="9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Description of change </a:t>
                      </a:r>
                      <a:endParaRPr lang="zh-CN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Target completion plenary#</a:t>
                      </a:r>
                      <a:endParaRPr lang="zh-CN" sz="9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Remarks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3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TS37.355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Support</a:t>
                      </a:r>
                      <a:r>
                        <a:rPr lang="en-GB" sz="1000" baseline="0" dirty="0">
                          <a:effectLst/>
                        </a:rPr>
                        <a:t> BDS B2b signal in A-GNSS, define corresponding assistant data for B2b, and add reference of B2b.</a:t>
                      </a:r>
                      <a:endParaRPr lang="zh-CN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S Mincho"/>
                          <a:cs typeface="Times New Roman"/>
                        </a:rPr>
                        <a:t> Main CR. RAN#108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tc rowSpan="5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 more than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r>
                        <a:rPr lang="en-GB" sz="1000" dirty="0">
                          <a:effectLst/>
                        </a:rPr>
                        <a:t> TU for</a:t>
                      </a:r>
                      <a:r>
                        <a:rPr lang="en-GB" sz="1000" baseline="0" dirty="0">
                          <a:effectLst/>
                        </a:rPr>
                        <a:t> each RAN2 meeting. Total </a:t>
                      </a:r>
                      <a:r>
                        <a:rPr lang="en-GB" sz="1000" baseline="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GB" sz="1000" baseline="0" dirty="0">
                          <a:effectLst/>
                        </a:rPr>
                        <a:t> TUs for RAN2 are needed. </a:t>
                      </a:r>
                      <a:r>
                        <a:rPr lang="en-US" altLang="zh-CN" sz="1000" baseline="0" dirty="0">
                          <a:effectLst/>
                        </a:rPr>
                        <a:t>Total </a:t>
                      </a:r>
                      <a:r>
                        <a:rPr lang="en-US" altLang="zh-CN" sz="1000" baseline="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r>
                        <a:rPr lang="en-US" altLang="zh-CN" sz="1000" baseline="0" dirty="0">
                          <a:effectLst/>
                        </a:rPr>
                        <a:t> TU for RAN4 is needed.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56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TS36.305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/>
                          <a:ea typeface="MS Mincho"/>
                        </a:rPr>
                        <a:t>Add</a:t>
                      </a:r>
                      <a:r>
                        <a:rPr lang="en-US" altLang="zh-CN" sz="1000" baseline="0" dirty="0">
                          <a:effectLst/>
                          <a:latin typeface="Times New Roman"/>
                          <a:ea typeface="MS Mincho"/>
                        </a:rPr>
                        <a:t> corresponding references of B2b.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S Mincho"/>
                          <a:cs typeface="Times New Roman"/>
                        </a:rPr>
                        <a:t>Small CR.</a:t>
                      </a:r>
                      <a:r>
                        <a:rPr lang="en-GB" altLang="zh-CN" sz="9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S Mincho"/>
                          <a:cs typeface="Times New Roman"/>
                        </a:rPr>
                        <a:t> RAN#108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TS38.305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/>
                          <a:ea typeface="MS Mincho"/>
                        </a:rPr>
                        <a:t>Add corresponding references</a:t>
                      </a:r>
                      <a:r>
                        <a:rPr lang="en-US" altLang="zh-CN" sz="1000" baseline="0" dirty="0">
                          <a:effectLst/>
                          <a:latin typeface="Times New Roman"/>
                          <a:ea typeface="MS Mincho"/>
                        </a:rPr>
                        <a:t> of B2b.</a:t>
                      </a:r>
                      <a:endParaRPr lang="zh-CN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S Mincho"/>
                          <a:cs typeface="Times New Roman"/>
                        </a:rPr>
                        <a:t>Small CR. RAN#108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TS36.171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latin typeface="Times New Roman"/>
                          <a:ea typeface="MS Mincho"/>
                        </a:rPr>
                        <a:t>Add corresponding references of</a:t>
                      </a:r>
                      <a:r>
                        <a:rPr lang="en-US" altLang="zh-CN" sz="1000" baseline="0" dirty="0">
                          <a:effectLst/>
                          <a:latin typeface="Times New Roman"/>
                          <a:ea typeface="MS Mincho"/>
                        </a:rPr>
                        <a:t> B2b and define corresponding requirements if needed.</a:t>
                      </a:r>
                      <a:endParaRPr lang="zh-CN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S Mincho"/>
                          <a:cs typeface="Times New Roman"/>
                        </a:rPr>
                        <a:t>Small CR. RAN#109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3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TS38.171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effectLst/>
                          <a:latin typeface="Times New Roman"/>
                          <a:ea typeface="MS Mincho"/>
                        </a:rPr>
                        <a:t>Add corresponding references of</a:t>
                      </a:r>
                      <a:r>
                        <a:rPr lang="en-US" altLang="zh-CN" sz="1000" baseline="0" dirty="0">
                          <a:effectLst/>
                          <a:latin typeface="Times New Roman"/>
                          <a:ea typeface="MS Mincho"/>
                        </a:rPr>
                        <a:t> B2b and define corresponding requirements if needed.</a:t>
                      </a:r>
                      <a:endParaRPr lang="zh-CN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MS Mincho"/>
                          <a:cs typeface="Times New Roman"/>
                        </a:rPr>
                        <a:t>Small CR. RAN#109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2345">
                <a:tc gridSpan="4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Note:</a:t>
                      </a:r>
                      <a:r>
                        <a:rPr lang="en-US" altLang="zh-CN" sz="900" baseline="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 Currently no new </a:t>
                      </a:r>
                      <a:r>
                        <a:rPr lang="en-US" altLang="zh-CN" sz="900" baseline="0" dirty="0" err="1">
                          <a:effectLst/>
                          <a:latin typeface="Arial"/>
                          <a:ea typeface="MS Mincho"/>
                          <a:cs typeface="Times New Roman"/>
                        </a:rPr>
                        <a:t>posSibType</a:t>
                      </a:r>
                      <a:r>
                        <a:rPr lang="en-US" altLang="zh-CN" sz="900" baseline="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 is identified to be defined for B2b. So there is no impact on 36.331/38.331/36.455 and 38.455.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1711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56247E5-BE02-4C0B-A1DE-4ACBEEEA3226}"/>
              </a:ext>
            </a:extLst>
          </p:cNvPr>
          <p:cNvSpPr/>
          <p:nvPr/>
        </p:nvSpPr>
        <p:spPr>
          <a:xfrm>
            <a:off x="356" y="2283718"/>
            <a:ext cx="8856984" cy="16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 YOU</a:t>
            </a:r>
          </a:p>
          <a:p>
            <a:pPr indent="457200">
              <a:lnSpc>
                <a:spcPct val="150000"/>
              </a:lnSpc>
            </a:pP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127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9618</TotalTime>
  <Words>645</Words>
  <Application>Microsoft Office PowerPoint</Application>
  <PresentationFormat>全屏显示(16:9)</PresentationFormat>
  <Paragraphs>66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Objectives and specifications impacted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3042</dc:creator>
  <cp:lastModifiedBy>李侠宇</cp:lastModifiedBy>
  <cp:revision>1485</cp:revision>
  <dcterms:created xsi:type="dcterms:W3CDTF">2016-08-15T08:33:22Z</dcterms:created>
  <dcterms:modified xsi:type="dcterms:W3CDTF">2024-06-05T05:54:15Z</dcterms:modified>
</cp:coreProperties>
</file>