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2"/>
  </p:sldMasterIdLst>
  <p:notesMasterIdLst>
    <p:notesMasterId r:id="rId7"/>
  </p:notesMasterIdLst>
  <p:handoutMasterIdLst>
    <p:handoutMasterId r:id="rId8"/>
  </p:handoutMasterIdLst>
  <p:sldIdLst>
    <p:sldId id="256" r:id="rId3"/>
    <p:sldId id="485" r:id="rId4"/>
    <p:sldId id="483" r:id="rId5"/>
    <p:sldId id="486" r:id="rId6"/>
  </p:sldIdLst>
  <p:sldSz cx="24384000" cy="13716000"/>
  <p:notesSz cx="7077075" cy="9363075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4320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PPO(Zhongda)" initials="OP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046A38"/>
    <a:srgbClr val="5E5E5E"/>
    <a:srgbClr val="FFFFFF"/>
    <a:srgbClr val="2DC84D"/>
    <a:srgbClr val="CACA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064"/>
    <p:restoredTop sz="94826" autoAdjust="0"/>
  </p:normalViewPr>
  <p:slideViewPr>
    <p:cSldViewPr snapToGrid="0" snapToObjects="1">
      <p:cViewPr varScale="1">
        <p:scale>
          <a:sx n="62" d="100"/>
          <a:sy n="62" d="100"/>
        </p:scale>
        <p:origin x="372" y="102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6" d="100"/>
          <a:sy n="86" d="100"/>
        </p:scale>
        <p:origin x="3726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882A500-E440-74F1-07DE-053654461A6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7050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EF7655-A5F7-66FB-0560-213526B4E2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08438" y="0"/>
            <a:ext cx="3067050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D42E23-083A-4B10-BDA0-E446EB7F7972}" type="datetimeFigureOut">
              <a:rPr lang="en-US" smtClean="0"/>
              <a:t>6/6/2024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1B51301-7286-8AEB-9943-84EBE40B0FB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93175"/>
            <a:ext cx="3067050" cy="469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28A08AD-1CA7-CCC7-9FF5-90AE0017E5A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08438" y="8893175"/>
            <a:ext cx="3067050" cy="469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BE9997-44ED-4154-9F5E-16610BF6B7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6989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417513" y="701675"/>
            <a:ext cx="6242050" cy="3511550"/>
          </a:xfrm>
          <a:prstGeom prst="rect">
            <a:avLst/>
          </a:prstGeom>
        </p:spPr>
        <p:txBody>
          <a:bodyPr lIns="93936" tIns="46968" rIns="93936" bIns="46968"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43610" y="4447461"/>
            <a:ext cx="5189855" cy="4213384"/>
          </a:xfrm>
          <a:prstGeom prst="rect">
            <a:avLst/>
          </a:prstGeom>
        </p:spPr>
        <p:txBody>
          <a:bodyPr lIns="93936" tIns="46968" rIns="93936" bIns="46968"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72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3424238"/>
            <a:ext cx="10111452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13163550" y="3424238"/>
            <a:ext cx="1045472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2503150" y="2168525"/>
            <a:ext cx="11115675" cy="10455275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776288" y="3424238"/>
            <a:ext cx="868668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3425" y="2147888"/>
            <a:ext cx="11409363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2758739" y="2147888"/>
            <a:ext cx="10859542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-1588"/>
            <a:ext cx="24426401" cy="1371758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59199" y="-1259"/>
            <a:ext cx="24443199" cy="13660746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10691" y="5560397"/>
            <a:ext cx="22841775" cy="1592956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solidFill>
                  <a:srgbClr val="2DC84D"/>
                </a:solidFill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solidFill>
                <a:srgbClr val="2DC84D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3190" y="12959314"/>
            <a:ext cx="1334010" cy="3175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69505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2724912"/>
            <a:ext cx="22841774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69505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5" y="2724912"/>
            <a:ext cx="10682677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4" name="文本占位符 9"/>
          <p:cNvSpPr>
            <a:spLocks noGrp="1"/>
          </p:cNvSpPr>
          <p:nvPr>
            <p:ph type="body" sz="quarter" idx="11"/>
          </p:nvPr>
        </p:nvSpPr>
        <p:spPr>
          <a:xfrm>
            <a:off x="12568136" y="2726079"/>
            <a:ext cx="11050144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2C733F8-47CC-3667-BC70-04BC928977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t>2024/6/6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789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charset="-122"/>
                <a:ea typeface="OPPOSans R" charset="-122"/>
                <a:cs typeface="OPPOSans R" charset="-122"/>
              </a:rPr>
              <a:pPr/>
              <a:t>‹#›</a:t>
            </a:fld>
            <a:endParaRPr sz="12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2573296"/>
            <a:ext cx="22841775" cy="97425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p"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ü"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Ø"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solidFill>
                  <a:srgbClr val="5E5E5E"/>
                </a:solidFill>
                <a:latin typeface="OPPOSans R" charset="-122"/>
                <a:ea typeface="OPPOSans R" charset="-122"/>
                <a:cs typeface="OPPOSans R" charset="-122"/>
              </a:rPr>
              <a:pPr/>
              <a:t>‹#›</a:t>
            </a:fld>
            <a:endParaRPr sz="1200" dirty="0">
              <a:solidFill>
                <a:srgbClr val="5E5E5E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0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defRPr sz="4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184598" y="3369824"/>
            <a:ext cx="20014805" cy="757399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b="1" dirty="0">
                <a:latin typeface="OPPOSans M" panose="00020600040101010101" pitchFamily="18" charset="-122"/>
                <a:ea typeface="OPPOSans M" panose="00020600040101010101" pitchFamily="18" charset="-122"/>
                <a:cs typeface="Times New Roman" panose="02020603050405020304" pitchFamily="18" charset="0"/>
              </a:rPr>
              <a:t>Motivation for R19 3Tx basket WI</a:t>
            </a:r>
            <a:br>
              <a:rPr lang="en-US" altLang="zh-CN" sz="7200" b="1" dirty="0">
                <a:effectLst/>
                <a:latin typeface="OPPOSans M" panose="00020600040101010101" pitchFamily="18" charset="-122"/>
                <a:ea typeface="OPPOSans M" panose="00020600040101010101" pitchFamily="18" charset="-122"/>
                <a:cs typeface="Times New Roman" panose="02020603050405020304" pitchFamily="18" charset="0"/>
              </a:rPr>
            </a:br>
            <a:br>
              <a:rPr lang="en-US" altLang="zh-CN" sz="4000" b="1" dirty="0">
                <a:effectLst/>
                <a:latin typeface="OPPOSans M" panose="00020600040101010101" pitchFamily="18" charset="-122"/>
                <a:ea typeface="OPPOSans M" panose="00020600040101010101" pitchFamily="18" charset="-122"/>
                <a:cs typeface="Times New Roman" panose="02020603050405020304" pitchFamily="18" charset="0"/>
              </a:rPr>
            </a:br>
            <a:r>
              <a:rPr lang="en-US" altLang="zh-CN" sz="4000" u="sng" dirty="0"/>
              <a:t>Agenda Item</a:t>
            </a:r>
            <a:r>
              <a:rPr lang="en-US" altLang="zh-CN" sz="4000" dirty="0"/>
              <a:t>:		9.1.5</a:t>
            </a:r>
            <a:br>
              <a:rPr lang="en-US" altLang="zh-CN" sz="4000" b="1" dirty="0">
                <a:effectLst/>
                <a:latin typeface="OPPOSans M" panose="00020600040101010101" pitchFamily="18" charset="-122"/>
                <a:ea typeface="OPPOSans M" panose="00020600040101010101" pitchFamily="18" charset="-122"/>
                <a:cs typeface="Times New Roman" panose="02020603050405020304" pitchFamily="18" charset="0"/>
              </a:rPr>
            </a:br>
            <a:r>
              <a:rPr lang="en-US" altLang="zh-CN" sz="4000" u="sng" dirty="0"/>
              <a:t>Source</a:t>
            </a:r>
            <a:r>
              <a:rPr lang="en-US" altLang="zh-CN" sz="4000" dirty="0"/>
              <a:t>:			      OPPO, Samsung, MediaTek</a:t>
            </a:r>
            <a:br>
              <a:rPr lang="en-US" altLang="zh-CN" sz="4000" b="0" dirty="0">
                <a:solidFill>
                  <a:srgbClr val="046A38"/>
                </a:solidFill>
                <a:latin typeface="OPPOSans B" charset="-122"/>
                <a:ea typeface="OPPOSans B" charset="-122"/>
              </a:rPr>
            </a:br>
            <a:r>
              <a:rPr lang="en-US" altLang="zh-CN" sz="4000" b="0" u="sng" dirty="0">
                <a:solidFill>
                  <a:srgbClr val="046A38"/>
                </a:solidFill>
                <a:latin typeface="OPPOSans B" charset="-122"/>
                <a:ea typeface="OPPOSans B" charset="-122"/>
              </a:rPr>
              <a:t>Document for</a:t>
            </a:r>
            <a:r>
              <a:rPr lang="en-US" altLang="zh-CN" sz="4000" b="0" dirty="0">
                <a:solidFill>
                  <a:srgbClr val="046A38"/>
                </a:solidFill>
                <a:latin typeface="OPPOSans B" charset="-122"/>
                <a:ea typeface="OPPOSans B" charset="-122"/>
              </a:rPr>
              <a:t>:	      Approval</a:t>
            </a:r>
            <a:endParaRPr lang="zh-CN" altLang="zh-CN" sz="4000" b="1" dirty="0">
              <a:effectLst/>
              <a:latin typeface="OPPOSans M" panose="00020600040101010101" pitchFamily="18" charset="-122"/>
              <a:ea typeface="OPPOSans M" panose="00020600040101010101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74E2E0D-D761-41B4-8860-1846EE327F16}"/>
              </a:ext>
            </a:extLst>
          </p:cNvPr>
          <p:cNvSpPr txBox="1"/>
          <p:nvPr/>
        </p:nvSpPr>
        <p:spPr>
          <a:xfrm>
            <a:off x="414268" y="387570"/>
            <a:ext cx="14325860" cy="185724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1143000" indent="-1143000" algn="l">
              <a:lnSpc>
                <a:spcPct val="150000"/>
              </a:lnSpc>
            </a:pPr>
            <a:r>
              <a:rPr lang="en-US" altLang="zh-CN" sz="4000" b="0" dirty="0">
                <a:solidFill>
                  <a:srgbClr val="046A38"/>
                </a:solidFill>
                <a:latin typeface="OPPOSans B" charset="-122"/>
                <a:ea typeface="OPPOSans B" charset="-122"/>
              </a:rPr>
              <a:t>3GPP TSG RAN#104	</a:t>
            </a:r>
          </a:p>
          <a:p>
            <a:pPr marL="1143000" indent="-1143000" algn="l">
              <a:lnSpc>
                <a:spcPct val="150000"/>
              </a:lnSpc>
            </a:pPr>
            <a:r>
              <a:rPr lang="en-US" altLang="zh-CN" sz="4000" b="0" dirty="0">
                <a:solidFill>
                  <a:srgbClr val="046A38"/>
                </a:solidFill>
                <a:latin typeface="OPPOSans B" charset="-122"/>
                <a:ea typeface="OPPOSans B" charset="-122"/>
              </a:rPr>
              <a:t>Shanghai, China, June 17-20, 2024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D077F73-BA0D-46B0-A841-940D518D3DCA}"/>
              </a:ext>
            </a:extLst>
          </p:cNvPr>
          <p:cNvSpPr txBox="1"/>
          <p:nvPr/>
        </p:nvSpPr>
        <p:spPr>
          <a:xfrm>
            <a:off x="18470880" y="677274"/>
            <a:ext cx="4453831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1143000" indent="-1143000" algn="r"/>
            <a:r>
              <a:rPr lang="en-US" altLang="zh-CN" sz="4000" b="0" dirty="0">
                <a:solidFill>
                  <a:srgbClr val="046A38"/>
                </a:solidFill>
                <a:latin typeface="OPPOSans B" charset="-122"/>
                <a:ea typeface="OPPOSans B" charset="-122"/>
              </a:rPr>
              <a:t>RP-241086</a:t>
            </a:r>
            <a:endParaRPr lang="zh-CN" altLang="zh-CN" sz="4000" b="0" dirty="0">
              <a:solidFill>
                <a:srgbClr val="046A38"/>
              </a:solidFill>
              <a:latin typeface="OPPOSans B" charset="-122"/>
              <a:ea typeface="OPPOSans B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sz="8800" b="1" dirty="0">
                <a:latin typeface="Calibri" panose="020F0502020204030204" pitchFamily="34" charset="0"/>
                <a:cs typeface="Calibri" panose="020F0502020204030204" pitchFamily="34" charset="0"/>
              </a:rPr>
              <a:t>Background</a:t>
            </a:r>
            <a:endParaRPr lang="zh-CN" altLang="en-US" sz="8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1291155" y="2900217"/>
            <a:ext cx="21801694" cy="909050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00000"/>
              </a:lnSpc>
            </a:pPr>
            <a:r>
              <a:rPr lang="en-US" altLang="zh-CN" sz="4000" dirty="0">
                <a:latin typeface="Calibri" panose="020F0502020204030204" pitchFamily="34" charset="0"/>
                <a:cs typeface="Calibri" panose="020F0502020204030204" pitchFamily="34" charset="0"/>
              </a:rPr>
              <a:t>In Rel-18, RAN4 has introduced 3Tx feature in [1], and also introduced a basket WI [2] for urgent band combinations.</a:t>
            </a:r>
          </a:p>
          <a:p>
            <a:pPr>
              <a:lnSpc>
                <a:spcPct val="100000"/>
              </a:lnSpc>
            </a:pPr>
            <a:endParaRPr lang="en-US" altLang="zh-CN" sz="4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altLang="zh-CN" sz="4000" dirty="0">
                <a:latin typeface="Calibri" panose="020F0502020204030204" pitchFamily="34" charset="0"/>
                <a:cs typeface="Calibri" panose="020F0502020204030204" pitchFamily="34" charset="0"/>
              </a:rPr>
              <a:t>The 3Tx feature in Rel-18  was focused on:</a:t>
            </a:r>
          </a:p>
          <a:p>
            <a:pPr marL="571500" indent="-5715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sz="4000" dirty="0">
                <a:latin typeface="Calibri" panose="020F0502020204030204" pitchFamily="34" charset="0"/>
                <a:cs typeface="Calibri" panose="020F0502020204030204" pitchFamily="34" charset="0"/>
              </a:rPr>
              <a:t>Inter-band UL CA/ENDC with one CC in each band in both UL and DL</a:t>
            </a:r>
          </a:p>
          <a:p>
            <a:pPr marL="571500" indent="-5715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sz="4000" dirty="0">
                <a:latin typeface="Calibri" panose="020F0502020204030204" pitchFamily="34" charset="0"/>
                <a:cs typeface="Calibri" panose="020F0502020204030204" pitchFamily="34" charset="0"/>
              </a:rPr>
              <a:t>The two bands support 1Tx in one band and 2Tx in the other band</a:t>
            </a:r>
          </a:p>
          <a:p>
            <a:pPr marL="571500" indent="-5715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sz="4000" dirty="0">
                <a:latin typeface="Calibri" panose="020F0502020204030204" pitchFamily="34" charset="0"/>
                <a:cs typeface="Calibri" panose="020F0502020204030204" pitchFamily="34" charset="0"/>
              </a:rPr>
              <a:t>It was only for FWA devices</a:t>
            </a:r>
          </a:p>
          <a:p>
            <a:pPr>
              <a:lnSpc>
                <a:spcPct val="100000"/>
              </a:lnSpc>
            </a:pPr>
            <a:endParaRPr lang="en-US" altLang="zh-CN" sz="4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altLang="zh-CN" sz="4000" dirty="0">
                <a:latin typeface="Calibri" panose="020F0502020204030204" pitchFamily="34" charset="0"/>
                <a:cs typeface="Calibri" panose="020F0502020204030204" pitchFamily="34" charset="0"/>
              </a:rPr>
              <a:t>In Rel-19, 3Tx feature is extended to handheld UE in RF enhancement WI [3].</a:t>
            </a:r>
          </a:p>
          <a:p>
            <a:pPr>
              <a:lnSpc>
                <a:spcPct val="100000"/>
              </a:lnSpc>
            </a:pPr>
            <a:endParaRPr lang="en-US" altLang="zh-CN" sz="4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altLang="zh-CN" sz="4000" dirty="0">
                <a:latin typeface="Calibri" panose="020F0502020204030204" pitchFamily="34" charset="0"/>
                <a:cs typeface="Calibri" panose="020F0502020204030204" pitchFamily="34" charset="0"/>
              </a:rPr>
              <a:t>In RAN4#111, several new demands for Rel-19 have been proposed in [4,5] which are:</a:t>
            </a:r>
          </a:p>
          <a:p>
            <a:pPr marL="571500" indent="-5715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sz="4000" dirty="0">
                <a:latin typeface="Calibri" panose="020F0502020204030204" pitchFamily="34" charset="0"/>
                <a:cs typeface="Calibri" panose="020F0502020204030204" pitchFamily="34" charset="0"/>
              </a:rPr>
              <a:t>To support </a:t>
            </a:r>
            <a:r>
              <a:rPr lang="en-US" altLang="zh-CN" sz="4000" b="1" dirty="0">
                <a:solidFill>
                  <a:srgbClr val="00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intra-band contiguous UL CA </a:t>
            </a:r>
            <a:r>
              <a:rPr lang="en-US" altLang="zh-CN" sz="4000" dirty="0">
                <a:latin typeface="Calibri" panose="020F0502020204030204" pitchFamily="34" charset="0"/>
                <a:cs typeface="Calibri" panose="020F0502020204030204" pitchFamily="34" charset="0"/>
              </a:rPr>
              <a:t>in TDD band for PC2 and PC1.5 3Tx UE</a:t>
            </a:r>
          </a:p>
          <a:p>
            <a:pPr marL="571500" indent="-5715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sz="4000" dirty="0">
                <a:latin typeface="Calibri" panose="020F0502020204030204" pitchFamily="34" charset="0"/>
                <a:cs typeface="Calibri" panose="020F0502020204030204" pitchFamily="34" charset="0"/>
              </a:rPr>
              <a:t>To support </a:t>
            </a:r>
            <a:r>
              <a:rPr lang="en-US" altLang="zh-CN" sz="4000" b="1" dirty="0">
                <a:solidFill>
                  <a:srgbClr val="00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FDD 2Tx + TDD 1Tx</a:t>
            </a:r>
            <a:r>
              <a:rPr lang="en-US" altLang="zh-CN" sz="4000" dirty="0">
                <a:solidFill>
                  <a:srgbClr val="00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4000" dirty="0">
                <a:latin typeface="Calibri" panose="020F0502020204030204" pitchFamily="34" charset="0"/>
                <a:cs typeface="Calibri" panose="020F0502020204030204" pitchFamily="34" charset="0"/>
              </a:rPr>
              <a:t>for PC2 and PC1.5 3Tx UE</a:t>
            </a:r>
          </a:p>
          <a:p>
            <a:pPr marL="571500" indent="-5715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sz="4000" dirty="0">
                <a:latin typeface="Calibri" panose="020F0502020204030204" pitchFamily="34" charset="0"/>
                <a:cs typeface="Calibri" panose="020F0502020204030204" pitchFamily="34" charset="0"/>
              </a:rPr>
              <a:t>Consider </a:t>
            </a:r>
            <a:r>
              <a:rPr lang="en-US" altLang="zh-CN" sz="4000" b="1" dirty="0">
                <a:solidFill>
                  <a:srgbClr val="00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Tx switching </a:t>
            </a:r>
            <a:r>
              <a:rPr lang="en-US" altLang="zh-CN" sz="4000" dirty="0">
                <a:latin typeface="Calibri" panose="020F0502020204030204" pitchFamily="34" charset="0"/>
                <a:cs typeface="Calibri" panose="020F0502020204030204" pitchFamily="34" charset="0"/>
              </a:rPr>
              <a:t>between FDD 1Tx + TDD 2Tx and FDD 2Tx + TDD 1Tx.</a:t>
            </a:r>
          </a:p>
          <a:p>
            <a:pPr>
              <a:lnSpc>
                <a:spcPct val="100000"/>
              </a:lnSpc>
            </a:pPr>
            <a:endParaRPr lang="en-US" altLang="zh-CN" sz="4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altLang="zh-CN" sz="4000" dirty="0">
                <a:latin typeface="Calibri" panose="020F0502020204030204" pitchFamily="34" charset="0"/>
                <a:cs typeface="Calibri" panose="020F0502020204030204" pitchFamily="34" charset="0"/>
              </a:rPr>
              <a:t>Meanwhile, it has been requested to support </a:t>
            </a:r>
            <a:r>
              <a:rPr lang="en-US" altLang="zh-CN" sz="4000" b="1" dirty="0">
                <a:solidFill>
                  <a:srgbClr val="00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more than 2bands in DL </a:t>
            </a:r>
            <a:r>
              <a:rPr lang="en-US" altLang="zh-CN" sz="4000" dirty="0">
                <a:latin typeface="Calibri" panose="020F0502020204030204" pitchFamily="34" charset="0"/>
                <a:cs typeface="Calibri" panose="020F0502020204030204" pitchFamily="34" charset="0"/>
              </a:rPr>
              <a:t>cases.</a:t>
            </a:r>
          </a:p>
          <a:p>
            <a:pPr>
              <a:lnSpc>
                <a:spcPct val="100000"/>
              </a:lnSpc>
            </a:pPr>
            <a:r>
              <a:rPr lang="en-US" altLang="zh-CN" sz="4000" dirty="0">
                <a:latin typeface="Calibri" panose="020F0502020204030204" pitchFamily="34" charset="0"/>
                <a:cs typeface="Calibri" panose="020F0502020204030204" pitchFamily="34" charset="0"/>
              </a:rPr>
              <a:t>All these features can be considered in Rel-19 with a new basket WI for 3Tx.</a:t>
            </a:r>
          </a:p>
        </p:txBody>
      </p:sp>
    </p:spTree>
    <p:extLst>
      <p:ext uri="{BB962C8B-B14F-4D97-AF65-F5344CB8AC3E}">
        <p14:creationId xmlns:p14="http://schemas.microsoft.com/office/powerpoint/2010/main" val="14274136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altLang="zh-CN" sz="8800" b="1" dirty="0">
                <a:latin typeface="Calibri" panose="020F0502020204030204" pitchFamily="34" charset="0"/>
                <a:cs typeface="Calibri" panose="020F0502020204030204" pitchFamily="34" charset="0"/>
              </a:rPr>
              <a:t>Objective proposal</a:t>
            </a:r>
            <a:endParaRPr lang="zh-CN" altLang="en-US" sz="8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1298593" y="2322576"/>
            <a:ext cx="21544154" cy="10179170"/>
          </a:xfrm>
          <a:ln w="28575">
            <a:noFill/>
            <a:prstDash val="solid"/>
          </a:ln>
        </p:spPr>
        <p:txBody>
          <a:bodyPr anchor="ctr">
            <a:normAutofit fontScale="92500" lnSpcReduction="10000"/>
          </a:bodyPr>
          <a:lstStyle/>
          <a:p>
            <a:pPr hangingPunct="0">
              <a:lnSpc>
                <a:spcPct val="110000"/>
              </a:lnSpc>
            </a:pPr>
            <a:r>
              <a:rPr lang="en-GB" altLang="zh-CN" sz="3600" b="1" dirty="0">
                <a:latin typeface="Calibri" panose="020F0502020204030204" pitchFamily="34" charset="0"/>
                <a:cs typeface="Calibri" panose="020F0502020204030204" pitchFamily="34" charset="0"/>
              </a:rPr>
              <a:t>The objective of this basket work item is for inter-band UL CA/EN-DC band combinations with 3Tx.</a:t>
            </a:r>
            <a:endParaRPr lang="zh-CN" altLang="zh-CN" sz="3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hangingPunct="0">
              <a:lnSpc>
                <a:spcPct val="110000"/>
              </a:lnSpc>
            </a:pPr>
            <a:r>
              <a:rPr lang="en-GB" altLang="zh-CN" sz="3600" dirty="0">
                <a:latin typeface="Calibri" panose="020F0502020204030204" pitchFamily="34" charset="0"/>
                <a:cs typeface="Calibri" panose="020F0502020204030204" pitchFamily="34" charset="0"/>
              </a:rPr>
              <a:t>The 3Tx inter-band UL CA/EN-DC band combination includes </a:t>
            </a:r>
            <a:r>
              <a:rPr lang="en-GB" altLang="zh-CN" sz="3600" b="1" dirty="0">
                <a:solidFill>
                  <a:srgbClr val="00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&gt;=2 bands in downlink </a:t>
            </a:r>
            <a:r>
              <a:rPr lang="en-GB" altLang="zh-CN" sz="3600" dirty="0">
                <a:latin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en-GB" altLang="zh-CN" sz="3600" b="1" dirty="0">
                <a:solidFill>
                  <a:srgbClr val="00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two bands in uplink.</a:t>
            </a:r>
            <a:r>
              <a:rPr lang="en-GB" altLang="zh-CN" sz="3600" dirty="0">
                <a:latin typeface="Calibri" panose="020F0502020204030204" pitchFamily="34" charset="0"/>
                <a:cs typeface="Calibri" panose="020F0502020204030204" pitchFamily="34" charset="0"/>
              </a:rPr>
              <a:t> Each UL band includes </a:t>
            </a:r>
            <a:r>
              <a:rPr lang="en-GB" altLang="zh-CN" sz="3600" b="1" dirty="0">
                <a:solidFill>
                  <a:srgbClr val="00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1CC or contiguous CA</a:t>
            </a:r>
            <a:r>
              <a:rPr lang="en-GB" altLang="zh-CN" sz="3600" dirty="0">
                <a:latin typeface="Calibri" panose="020F0502020204030204" pitchFamily="34" charset="0"/>
                <a:cs typeface="Calibri" panose="020F0502020204030204" pitchFamily="34" charset="0"/>
              </a:rPr>
              <a:t>. And the concurrent Tx capability is 1Tx in one band, and 2Tx in the other band.</a:t>
            </a:r>
            <a:endParaRPr lang="zh-CN" altLang="zh-CN" sz="3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2" hangingPunct="0">
              <a:lnSpc>
                <a:spcPct val="110000"/>
              </a:lnSpc>
            </a:pPr>
            <a:r>
              <a:rPr lang="en-GB" altLang="zh-CN" sz="3200" dirty="0">
                <a:latin typeface="Calibri" panose="020F0502020204030204" pitchFamily="34" charset="0"/>
                <a:cs typeface="Calibri" panose="020F0502020204030204" pitchFamily="34" charset="0"/>
              </a:rPr>
              <a:t>For the band with 2Tx, both UL MIMO and </a:t>
            </a:r>
            <a:r>
              <a:rPr lang="en-GB" altLang="zh-CN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TxD</a:t>
            </a:r>
            <a:r>
              <a:rPr lang="en-GB" altLang="zh-CN" sz="3200" dirty="0">
                <a:latin typeface="Calibri" panose="020F0502020204030204" pitchFamily="34" charset="0"/>
                <a:cs typeface="Calibri" panose="020F0502020204030204" pitchFamily="34" charset="0"/>
              </a:rPr>
              <a:t> will be considered</a:t>
            </a:r>
            <a:endParaRPr lang="zh-CN" altLang="zh-CN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hangingPunct="0">
              <a:lnSpc>
                <a:spcPct val="110000"/>
              </a:lnSpc>
            </a:pPr>
            <a:r>
              <a:rPr lang="en-GB" altLang="zh-CN" sz="3600" dirty="0">
                <a:latin typeface="Calibri" panose="020F0502020204030204" pitchFamily="34" charset="0"/>
                <a:cs typeface="Calibri" panose="020F0502020204030204" pitchFamily="34" charset="0"/>
              </a:rPr>
              <a:t>The targeted UE types are handheld UE and FWA devices.</a:t>
            </a:r>
            <a:endParaRPr lang="zh-CN" altLang="zh-CN" sz="3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hangingPunct="0">
              <a:lnSpc>
                <a:spcPct val="110000"/>
              </a:lnSpc>
            </a:pPr>
            <a:r>
              <a:rPr lang="en-GB" altLang="zh-CN" sz="3600" dirty="0">
                <a:latin typeface="Calibri" panose="020F0502020204030204" pitchFamily="34" charset="0"/>
                <a:cs typeface="Calibri" panose="020F0502020204030204" pitchFamily="34" charset="0"/>
              </a:rPr>
              <a:t>The targeted total power class of band combination includes </a:t>
            </a:r>
            <a:r>
              <a:rPr lang="en-GB" altLang="zh-CN" sz="3600" b="1" dirty="0">
                <a:solidFill>
                  <a:srgbClr val="00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PC3, PC2 and PC1.5</a:t>
            </a:r>
            <a:r>
              <a:rPr lang="en-GB" altLang="zh-CN" sz="36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zh-CN" altLang="zh-CN" sz="3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2" hangingPunct="0">
              <a:lnSpc>
                <a:spcPct val="110000"/>
              </a:lnSpc>
            </a:pPr>
            <a:r>
              <a:rPr lang="en-GB" altLang="zh-CN" sz="3200" dirty="0">
                <a:latin typeface="Calibri" panose="020F0502020204030204" pitchFamily="34" charset="0"/>
                <a:cs typeface="Calibri" panose="020F0502020204030204" pitchFamily="34" charset="0"/>
              </a:rPr>
              <a:t>The following power capabilities of each band in the band combination can be considered, and the maximum transmission power of each band shall be limited by the total power class</a:t>
            </a:r>
            <a:endParaRPr lang="zh-CN" altLang="zh-CN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2" hangingPunct="0">
              <a:lnSpc>
                <a:spcPct val="110000"/>
              </a:lnSpc>
            </a:pPr>
            <a:r>
              <a:rPr lang="en-GB" altLang="zh-CN" sz="3200" dirty="0">
                <a:latin typeface="Calibri" panose="020F0502020204030204" pitchFamily="34" charset="0"/>
                <a:cs typeface="Calibri" panose="020F0502020204030204" pitchFamily="34" charset="0"/>
              </a:rPr>
              <a:t>For the band with 1Tx: PC3, PC2</a:t>
            </a:r>
            <a:endParaRPr lang="zh-CN" altLang="zh-CN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2" hangingPunct="0">
              <a:lnSpc>
                <a:spcPct val="110000"/>
              </a:lnSpc>
            </a:pPr>
            <a:r>
              <a:rPr lang="en-GB" altLang="zh-CN" sz="3200" dirty="0">
                <a:latin typeface="Calibri" panose="020F0502020204030204" pitchFamily="34" charset="0"/>
                <a:cs typeface="Calibri" panose="020F0502020204030204" pitchFamily="34" charset="0"/>
              </a:rPr>
              <a:t>For the band with 2Tx: PC3, PC2, PC1.5</a:t>
            </a:r>
            <a:endParaRPr lang="zh-CN" altLang="zh-CN" sz="3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35000" lvl="1" indent="0" hangingPunct="0">
              <a:lnSpc>
                <a:spcPct val="110000"/>
              </a:lnSpc>
              <a:buNone/>
            </a:pPr>
            <a:r>
              <a:rPr lang="en-GB" altLang="zh-CN" sz="3200" u="sng" dirty="0">
                <a:latin typeface="Calibri" panose="020F0502020204030204" pitchFamily="34" charset="0"/>
                <a:cs typeface="Calibri" panose="020F0502020204030204" pitchFamily="34" charset="0"/>
              </a:rPr>
              <a:t>Note 1: FDD PC1.5 in single band is not considered, and FDD + FDD with total power class PC1.5 is not considered either.</a:t>
            </a:r>
            <a:endParaRPr lang="zh-CN" altLang="zh-CN" sz="3200" u="sng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35000" lvl="1" indent="0" hangingPunct="0">
              <a:lnSpc>
                <a:spcPct val="110000"/>
              </a:lnSpc>
              <a:buNone/>
            </a:pPr>
            <a:r>
              <a:rPr lang="en-GB" altLang="zh-CN" sz="3200" u="sng" dirty="0">
                <a:latin typeface="Calibri" panose="020F0502020204030204" pitchFamily="34" charset="0"/>
                <a:cs typeface="Calibri" panose="020F0502020204030204" pitchFamily="34" charset="0"/>
              </a:rPr>
              <a:t>Note 2: </a:t>
            </a:r>
            <a:r>
              <a:rPr lang="en-GB" altLang="zh-CN" sz="3200" b="1" u="sng" dirty="0">
                <a:solidFill>
                  <a:srgbClr val="00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FDD 2T + TDD 1T </a:t>
            </a:r>
            <a:r>
              <a:rPr lang="en-GB" altLang="zh-CN" sz="3200" u="sng" dirty="0">
                <a:latin typeface="Calibri" panose="020F0502020204030204" pitchFamily="34" charset="0"/>
                <a:cs typeface="Calibri" panose="020F0502020204030204" pitchFamily="34" charset="0"/>
              </a:rPr>
              <a:t>for total power class PC2 and PC1.5 are included.</a:t>
            </a:r>
            <a:endParaRPr lang="zh-CN" altLang="zh-CN" sz="3600" u="sng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hangingPunct="0">
              <a:lnSpc>
                <a:spcPct val="110000"/>
              </a:lnSpc>
            </a:pPr>
            <a:r>
              <a:rPr lang="en-GB" altLang="zh-CN" sz="3600" dirty="0">
                <a:latin typeface="Calibri" panose="020F0502020204030204" pitchFamily="34" charset="0"/>
                <a:cs typeface="Calibri" panose="020F0502020204030204" pitchFamily="34" charset="0"/>
              </a:rPr>
              <a:t>Specify band combination specific requirements for 3Tx band combinations</a:t>
            </a:r>
            <a:endParaRPr lang="zh-CN" altLang="zh-CN" sz="3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2" hangingPunct="0">
              <a:lnSpc>
                <a:spcPct val="120000"/>
              </a:lnSpc>
            </a:pPr>
            <a:r>
              <a:rPr lang="en-GB" altLang="zh-CN" sz="3200" dirty="0">
                <a:latin typeface="Calibri" panose="020F0502020204030204" pitchFamily="34" charset="0"/>
                <a:cs typeface="Calibri" panose="020F0502020204030204" pitchFamily="34" charset="0"/>
              </a:rPr>
              <a:t>Introduce band combinations to the CA/ED-DC configuration tables, and inter-band CA/EN-DC MOP tables </a:t>
            </a:r>
            <a:endParaRPr lang="zh-CN" altLang="zh-CN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2" hangingPunct="0">
              <a:lnSpc>
                <a:spcPct val="120000"/>
              </a:lnSpc>
            </a:pPr>
            <a:r>
              <a:rPr lang="en-GB" altLang="zh-CN" sz="3200" dirty="0">
                <a:latin typeface="Calibri" panose="020F0502020204030204" pitchFamily="34" charset="0"/>
                <a:cs typeface="Calibri" panose="020F0502020204030204" pitchFamily="34" charset="0"/>
              </a:rPr>
              <a:t>Specify corresponding MSD requirements</a:t>
            </a:r>
            <a:endParaRPr lang="zh-CN" altLang="zh-CN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hangingPunct="0">
              <a:lnSpc>
                <a:spcPct val="110000"/>
              </a:lnSpc>
            </a:pPr>
            <a:r>
              <a:rPr lang="en-GB" altLang="zh-CN" sz="3600" dirty="0">
                <a:latin typeface="Calibri" panose="020F0502020204030204" pitchFamily="34" charset="0"/>
                <a:cs typeface="Calibri" panose="020F0502020204030204" pitchFamily="34" charset="0"/>
              </a:rPr>
              <a:t>Frequency band combinations considered in this WI are in attached excel file “Status of 3Tx band combinations of this basket WI” with the contact information, configurations, and completion status inside.</a:t>
            </a:r>
            <a:endParaRPr lang="zh-CN" altLang="zh-CN" sz="3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35000" lvl="1" indent="0" hangingPunct="0">
              <a:lnSpc>
                <a:spcPct val="110000"/>
              </a:lnSpc>
              <a:buNone/>
            </a:pPr>
            <a:r>
              <a:rPr lang="en-GB" altLang="zh-CN" sz="3200" u="sng" dirty="0">
                <a:latin typeface="Calibri" panose="020F0502020204030204" pitchFamily="34" charset="0"/>
                <a:cs typeface="Calibri" panose="020F0502020204030204" pitchFamily="34" charset="0"/>
              </a:rPr>
              <a:t>Note 3: The 3Tx band combinations included in this basket WI are introduced in a release independent way starting from REL-17 with no changes to the TS38.307 specification.</a:t>
            </a:r>
            <a:endParaRPr lang="zh-CN" altLang="zh-CN" sz="3200" u="sng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83869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F86ED4-8D58-417C-A3F9-D2BF4B7C0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506" y="627526"/>
            <a:ext cx="22841776" cy="1201274"/>
          </a:xfrm>
        </p:spPr>
        <p:txBody>
          <a:bodyPr>
            <a:normAutofit fontScale="90000"/>
          </a:bodyPr>
          <a:lstStyle/>
          <a:p>
            <a:pPr algn="l"/>
            <a:r>
              <a:rPr lang="en-GB" altLang="zh-CN" sz="8800" b="1" dirty="0">
                <a:latin typeface="Calibri" panose="020F0502020204030204" pitchFamily="34" charset="0"/>
                <a:cs typeface="Calibri" panose="020F0502020204030204" pitchFamily="34" charset="0"/>
              </a:rPr>
              <a:t>Annex:</a:t>
            </a:r>
            <a:endParaRPr lang="zh-CN" altLang="en-US" sz="9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文本占位符 2">
            <a:extLst>
              <a:ext uri="{FF2B5EF4-FFF2-40B4-BE49-F238E27FC236}">
                <a16:creationId xmlns:a16="http://schemas.microsoft.com/office/drawing/2014/main" id="{B0E87209-3B80-450B-B3CA-ACBC9206DC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91155" y="2900217"/>
            <a:ext cx="21801694" cy="745148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sz="4400" dirty="0">
                <a:latin typeface="Calibri" panose="020F0502020204030204" pitchFamily="34" charset="0"/>
                <a:cs typeface="Calibri" panose="020F0502020204030204" pitchFamily="34" charset="0"/>
              </a:rPr>
              <a:t>[1] RP-223517, WID: Low NR band 4Rx for handheld UE and 3Tx for inter-band UL CA </a:t>
            </a:r>
          </a:p>
          <a:p>
            <a:pPr>
              <a:lnSpc>
                <a:spcPct val="100000"/>
              </a:lnSpc>
            </a:pPr>
            <a:r>
              <a:rPr lang="en-US" altLang="zh-CN" sz="4400" dirty="0">
                <a:latin typeface="Calibri" panose="020F0502020204030204" pitchFamily="34" charset="0"/>
                <a:cs typeface="Calibri" panose="020F0502020204030204" pitchFamily="34" charset="0"/>
              </a:rPr>
              <a:t>and EN-DC, OPPO, RAN#98e 2022-12</a:t>
            </a:r>
          </a:p>
          <a:p>
            <a:pPr>
              <a:lnSpc>
                <a:spcPct val="100000"/>
              </a:lnSpc>
            </a:pPr>
            <a:r>
              <a:rPr lang="en-US" altLang="zh-CN" sz="4400" dirty="0">
                <a:latin typeface="Calibri" panose="020F0502020204030204" pitchFamily="34" charset="0"/>
                <a:cs typeface="Calibri" panose="020F0502020204030204" pitchFamily="34" charset="0"/>
              </a:rPr>
              <a:t>[2] RP-232674, New WID: Rel-18 new basket WI for 3Tx inter-band UL CA and EN-DC, OPPO, RAN#101 2023-09</a:t>
            </a:r>
          </a:p>
          <a:p>
            <a:pPr>
              <a:lnSpc>
                <a:spcPct val="100000"/>
              </a:lnSpc>
            </a:pPr>
            <a:r>
              <a:rPr lang="en-US" altLang="zh-CN" sz="4400" dirty="0">
                <a:latin typeface="Calibri" panose="020F0502020204030204" pitchFamily="34" charset="0"/>
                <a:cs typeface="Calibri" panose="020F0502020204030204" pitchFamily="34" charset="0"/>
              </a:rPr>
              <a:t>[3] RP-240828, New WID: UE RF enhancements for NR FR1/FR2 and EN-DC, Phase 4, Huawei, AT&amp;T, RAN#103 2024-03</a:t>
            </a:r>
          </a:p>
          <a:p>
            <a:pPr>
              <a:lnSpc>
                <a:spcPct val="100000"/>
              </a:lnSpc>
            </a:pPr>
            <a:r>
              <a:rPr lang="en-US" altLang="zh-CN" sz="4400" dirty="0">
                <a:latin typeface="Calibri" panose="020F0502020204030204" pitchFamily="34" charset="0"/>
                <a:cs typeface="Calibri" panose="020F0502020204030204" pitchFamily="34" charset="0"/>
              </a:rPr>
              <a:t>[4] R4-2407701, Evolution path of 3Tx </a:t>
            </a:r>
            <a:r>
              <a:rPr lang="en-US" altLang="zh-CN" sz="4400" dirty="0" err="1">
                <a:latin typeface="Calibri" panose="020F0502020204030204" pitchFamily="34" charset="0"/>
                <a:cs typeface="Calibri" panose="020F0502020204030204" pitchFamily="34" charset="0"/>
              </a:rPr>
              <a:t>Ues</a:t>
            </a:r>
            <a:r>
              <a:rPr lang="en-US" altLang="zh-CN" sz="44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altLang="zh-CN" sz="4400" dirty="0">
                <a:latin typeface="Calibri" panose="020F0502020204030204" pitchFamily="34" charset="0"/>
                <a:cs typeface="Calibri" panose="020F0502020204030204" pitchFamily="34" charset="0"/>
              </a:rPr>
              <a:t>MediaTek, China Telecom, China Unicom, OPPO, Softbank, T-Mobile USA, Verizon, RAN4#111 2024-05</a:t>
            </a:r>
          </a:p>
          <a:p>
            <a:pPr>
              <a:lnSpc>
                <a:spcPct val="100000"/>
              </a:lnSpc>
            </a:pPr>
            <a:r>
              <a:rPr lang="it-IT" altLang="zh-CN" sz="4400" dirty="0">
                <a:latin typeface="Calibri" panose="020F0502020204030204" pitchFamily="34" charset="0"/>
                <a:cs typeface="Calibri" panose="020F0502020204030204" pitchFamily="34" charset="0"/>
              </a:rPr>
              <a:t>[5] R4-2407889, Motivation for NR 3Tx HPUE inter-band ULCA with FDD UL MIMO, SoftBank, OPPO, RAN4#111 2024-05</a:t>
            </a:r>
            <a:endParaRPr lang="en-US" altLang="zh-CN" sz="4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9137029"/>
      </p:ext>
    </p:extLst>
  </p:cSld>
  <p:clrMapOvr>
    <a:masterClrMapping/>
  </p:clrMapOvr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4131</TotalTime>
  <Words>672</Words>
  <Application>Microsoft Office PowerPoint</Application>
  <PresentationFormat>自定义</PresentationFormat>
  <Paragraphs>44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6" baseType="lpstr">
      <vt:lpstr>Helvetica Neue</vt:lpstr>
      <vt:lpstr>Helvetica Neue Medium</vt:lpstr>
      <vt:lpstr>OPPOSans B</vt:lpstr>
      <vt:lpstr>OPPOSans M</vt:lpstr>
      <vt:lpstr>OPPOSans R</vt:lpstr>
      <vt:lpstr>Arial</vt:lpstr>
      <vt:lpstr>Calibri</vt:lpstr>
      <vt:lpstr>Helvetica</vt:lpstr>
      <vt:lpstr>Times New Roman</vt:lpstr>
      <vt:lpstr>Wingdings</vt:lpstr>
      <vt:lpstr>White 白底</vt:lpstr>
      <vt:lpstr>Black 黑底</vt:lpstr>
      <vt:lpstr>Motivation for R19 3Tx basket WI  Agenda Item:  9.1.5 Source:         OPPO, Samsung, MediaTek Document for:       Approval</vt:lpstr>
      <vt:lpstr>Background</vt:lpstr>
      <vt:lpstr>Objective proposal</vt:lpstr>
      <vt:lpstr>Annex: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Zhongda Du</dc:creator>
  <cp:lastModifiedBy>OPPO-JQ</cp:lastModifiedBy>
  <cp:revision>1367</cp:revision>
  <cp:lastPrinted>2021-12-23T08:17:57Z</cp:lastPrinted>
  <dcterms:created xsi:type="dcterms:W3CDTF">2021-12-20T23:35:37Z</dcterms:created>
  <dcterms:modified xsi:type="dcterms:W3CDTF">2024-06-06T08:21:47Z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1033-11.1.0.10702</vt:lpwstr>
  </property>
</Properties>
</file>