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</p:sldMasterIdLst>
  <p:notesMasterIdLst>
    <p:notesMasterId r:id="rId7"/>
  </p:notesMasterIdLst>
  <p:handoutMasterIdLst>
    <p:handoutMasterId r:id="rId8"/>
  </p:handoutMasterIdLst>
  <p:sldIdLst>
    <p:sldId id="256" r:id="rId3"/>
    <p:sldId id="260" r:id="rId4"/>
    <p:sldId id="296" r:id="rId5"/>
    <p:sldId id="297" r:id="rId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Google Sans" panose="020B0503030502040204" pitchFamily="34" charset="0"/>
      <p:regular r:id="rId13"/>
      <p:bold r:id="rId14"/>
      <p:italic r:id="rId15"/>
      <p:boldItalic r:id="rId16"/>
    </p:embeddedFont>
    <p:embeddedFont>
      <p:font typeface="Karla" pitchFamily="2" charset="77"/>
      <p:regular r:id="rId17"/>
      <p:bold r:id="rId18"/>
      <p:italic r:id="rId19"/>
      <p:boldItalic r:id="rId20"/>
    </p:embeddedFont>
    <p:embeddedFont>
      <p:font typeface="Lato" panose="020F0502020204030203" pitchFamily="34" charset="0"/>
      <p:regular r:id="rId21"/>
      <p:bold r:id="rId22"/>
      <p:italic r:id="rId23"/>
      <p:boldItalic r:id="rId24"/>
    </p:embeddedFont>
    <p:embeddedFont>
      <p:font typeface="Montserrat" pitchFamily="2" charset="77"/>
      <p:regular r:id="rId25"/>
      <p:bold r:id="rId26"/>
      <p:italic r:id="rId27"/>
      <p:boldItalic r:id="rId28"/>
    </p:embeddedFont>
    <p:embeddedFont>
      <p:font typeface="Open Sans" panose="020B0606030504020204" pitchFamily="34" charset="0"/>
      <p:regular r:id="rId29"/>
      <p:bold r:id="rId30"/>
      <p:italic r:id="rId31"/>
      <p:boldItalic r:id="rId32"/>
    </p:embeddedFont>
    <p:embeddedFont>
      <p:font typeface="Raleway" pitchFamily="2" charset="77"/>
      <p:regular r:id="rId33"/>
      <p:bold r:id="rId34"/>
      <p:italic r:id="rId35"/>
      <p:boldItalic r:id="rId36"/>
    </p:embeddedFont>
    <p:embeddedFont>
      <p:font typeface="Roboto" panose="02000000000000000000" pitchFamily="2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86"/>
    <p:restoredTop sz="94674"/>
  </p:normalViewPr>
  <p:slideViewPr>
    <p:cSldViewPr snapToGrid="0">
      <p:cViewPr varScale="1">
        <p:scale>
          <a:sx n="165" d="100"/>
          <a:sy n="165" d="100"/>
        </p:scale>
        <p:origin x="1176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9" Type="http://schemas.openxmlformats.org/officeDocument/2006/relationships/font" Target="fonts/font31.fntdata"/><Relationship Id="rId21" Type="http://schemas.openxmlformats.org/officeDocument/2006/relationships/font" Target="fonts/font13.fntdata"/><Relationship Id="rId34" Type="http://schemas.openxmlformats.org/officeDocument/2006/relationships/font" Target="fonts/font26.fntdata"/><Relationship Id="rId42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font" Target="fonts/font24.fntdata"/><Relationship Id="rId37" Type="http://schemas.openxmlformats.org/officeDocument/2006/relationships/font" Target="fonts/font29.fntdata"/><Relationship Id="rId40" Type="http://schemas.openxmlformats.org/officeDocument/2006/relationships/font" Target="fonts/font32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font" Target="fonts/font28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font" Target="fonts/font27.fntdata"/><Relationship Id="rId43" Type="http://schemas.openxmlformats.org/officeDocument/2006/relationships/theme" Target="theme/theme1.xml"/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font" Target="fonts/font25.fntdata"/><Relationship Id="rId38" Type="http://schemas.openxmlformats.org/officeDocument/2006/relationships/font" Target="fonts/font3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4AEE58-F67D-35EE-7634-902CA402E7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B6B7E-044A-E348-9902-897AA9AB68B6}" type="datetimeFigureOut">
              <a:rPr lang="en-CN" smtClean="0"/>
              <a:t>2024/6/4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53941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3609091b3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3609091b3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14"/>
          <p:cNvGrpSpPr/>
          <p:nvPr/>
        </p:nvGrpSpPr>
        <p:grpSpPr>
          <a:xfrm>
            <a:off x="256960" y="1187048"/>
            <a:ext cx="1094856" cy="356807"/>
            <a:chOff x="0" y="0"/>
            <a:chExt cx="2077525" cy="676925"/>
          </a:xfrm>
        </p:grpSpPr>
        <p:sp>
          <p:nvSpPr>
            <p:cNvPr id="97" name="Google Shape;97;p14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FBBC0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4"/>
          <p:cNvSpPr txBox="1"/>
          <p:nvPr/>
        </p:nvSpPr>
        <p:spPr>
          <a:xfrm>
            <a:off x="129750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14"/>
          <p:cNvSpPr txBox="1">
            <a:spLocks noGrp="1"/>
          </p:cNvSpPr>
          <p:nvPr>
            <p:ph type="ctrTitle"/>
          </p:nvPr>
        </p:nvSpPr>
        <p:spPr>
          <a:xfrm>
            <a:off x="129758" y="30480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1"/>
          </p:nvPr>
        </p:nvSpPr>
        <p:spPr>
          <a:xfrm>
            <a:off x="129750" y="23943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" name="Google Shape;109;p15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110" name="Google Shape;110;p15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5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" name="Google Shape;117;p15"/>
          <p:cNvSpPr txBox="1">
            <a:spLocks noGrp="1"/>
          </p:cNvSpPr>
          <p:nvPr>
            <p:ph type="title"/>
          </p:nvPr>
        </p:nvSpPr>
        <p:spPr>
          <a:xfrm>
            <a:off x="176225" y="703050"/>
            <a:ext cx="402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2"/>
          </p:nvPr>
        </p:nvSpPr>
        <p:spPr>
          <a:xfrm>
            <a:off x="4840395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180900" y="447950"/>
            <a:ext cx="5867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180900" y="128195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180900" y="456800"/>
            <a:ext cx="87822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1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/>
          </p:nvPr>
        </p:nvSpPr>
        <p:spPr>
          <a:xfrm>
            <a:off x="178563" y="446900"/>
            <a:ext cx="4045200" cy="9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1"/>
          </p:nvPr>
        </p:nvSpPr>
        <p:spPr>
          <a:xfrm>
            <a:off x="176225" y="14547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3534336" y="2402400"/>
            <a:ext cx="3930000" cy="274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3885361" y="2773950"/>
            <a:ext cx="3211500" cy="218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title" hasCustomPrompt="1"/>
          </p:nvPr>
        </p:nvSpPr>
        <p:spPr>
          <a:xfrm>
            <a:off x="180900" y="1106125"/>
            <a:ext cx="87822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" name="Google Shape;151;p23"/>
          <p:cNvSpPr txBox="1">
            <a:spLocks noGrp="1"/>
          </p:cNvSpPr>
          <p:nvPr>
            <p:ph type="body" idx="1"/>
          </p:nvPr>
        </p:nvSpPr>
        <p:spPr>
          <a:xfrm>
            <a:off x="180900" y="3152225"/>
            <a:ext cx="87822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TWO_COLUMNS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878787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878787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rgbClr val="37474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43434"/>
              </a:solidFill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2">
  <p:cSld name="Title Only_2">
    <p:bg>
      <p:bgPr>
        <a:solidFill>
          <a:srgbClr val="37474F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26"/>
          <p:cNvSpPr txBox="1">
            <a:spLocks noGrp="1"/>
          </p:cNvSpPr>
          <p:nvPr>
            <p:ph type="title"/>
          </p:nvPr>
        </p:nvSpPr>
        <p:spPr>
          <a:xfrm>
            <a:off x="790775" y="-875"/>
            <a:ext cx="7562400" cy="48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1">
  <p:cSld name="Title Only_1">
    <p:bg>
      <p:bgPr>
        <a:solidFill>
          <a:schemeClr val="lt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236725" y="2373311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AND_TWO_COLUMNS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C9CDCD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8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8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1" name="Google Shape;171;p28"/>
          <p:cNvSpPr txBox="1">
            <a:spLocks noGrp="1"/>
          </p:cNvSpPr>
          <p:nvPr>
            <p:ph type="body" idx="2"/>
          </p:nvPr>
        </p:nvSpPr>
        <p:spPr>
          <a:xfrm>
            <a:off x="236725" y="4846657"/>
            <a:ext cx="68178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 rtl="0">
              <a:spcBef>
                <a:spcPts val="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73050" rtl="0">
              <a:spcBef>
                <a:spcPts val="1600"/>
              </a:spcBef>
              <a:spcAft>
                <a:spcPts val="160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oogl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3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84" name="Google Shape;84;p13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" name="Google Shape;90;p13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subTitle" idx="1"/>
          </p:nvPr>
        </p:nvSpPr>
        <p:spPr>
          <a:xfrm>
            <a:off x="311700" y="2057250"/>
            <a:ext cx="8520600" cy="102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On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PRACH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Spatial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Domain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Adaptation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for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Rel-19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NES</a:t>
            </a:r>
            <a:endParaRPr b="1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8EC01-8F27-3C20-22B1-B642B5D3B614}"/>
              </a:ext>
            </a:extLst>
          </p:cNvPr>
          <p:cNvSpPr txBox="1"/>
          <p:nvPr/>
        </p:nvSpPr>
        <p:spPr>
          <a:xfrm>
            <a:off x="311700" y="3843580"/>
            <a:ext cx="31902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Agenda</a:t>
            </a:r>
            <a:r>
              <a:rPr lang="zh-CN" altLang="en-US" dirty="0"/>
              <a:t> </a:t>
            </a:r>
            <a:r>
              <a:rPr lang="en-US" altLang="zh-CN" dirty="0"/>
              <a:t>Item:</a:t>
            </a:r>
            <a:r>
              <a:rPr lang="zh-CN" altLang="en-US" dirty="0"/>
              <a:t> </a:t>
            </a:r>
            <a:r>
              <a:rPr lang="en-US" altLang="zh-CN" dirty="0"/>
              <a:t>9.3.1.5</a:t>
            </a:r>
          </a:p>
          <a:p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Google</a:t>
            </a:r>
          </a:p>
          <a:p>
            <a:r>
              <a:rPr lang="en-US" altLang="zh-CN" dirty="0"/>
              <a:t>Document</a:t>
            </a:r>
            <a:r>
              <a:rPr lang="zh-CN" altLang="en-US" dirty="0"/>
              <a:t> </a:t>
            </a:r>
            <a:r>
              <a:rPr lang="en-US" altLang="zh-CN" dirty="0"/>
              <a:t>for:</a:t>
            </a:r>
            <a:r>
              <a:rPr lang="zh-CN" altLang="en-US" dirty="0"/>
              <a:t> </a:t>
            </a:r>
            <a:r>
              <a:rPr lang="en-US" altLang="zh-CN" dirty="0"/>
              <a:t>Discussion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decision</a:t>
            </a:r>
            <a:endParaRPr lang="en-C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BBBBFB-ECF4-2691-BDD9-064D8158940B}"/>
              </a:ext>
            </a:extLst>
          </p:cNvPr>
          <p:cNvSpPr txBox="1"/>
          <p:nvPr/>
        </p:nvSpPr>
        <p:spPr>
          <a:xfrm>
            <a:off x="7520722" y="1146031"/>
            <a:ext cx="1051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RP-24xxxx</a:t>
            </a:r>
            <a:endParaRPr lang="en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Current</a:t>
            </a:r>
            <a:r>
              <a:rPr lang="zh-CN" altLang="en-US" dirty="0"/>
              <a:t> </a:t>
            </a:r>
            <a:r>
              <a:rPr lang="en-US" altLang="zh-CN" dirty="0"/>
              <a:t>objective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Rel-19</a:t>
            </a:r>
            <a:r>
              <a:rPr lang="zh-CN" altLang="en-US" dirty="0"/>
              <a:t> </a:t>
            </a:r>
            <a:r>
              <a:rPr lang="en-US" altLang="zh-CN" dirty="0"/>
              <a:t>NES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indent="0" hangingPunct="0">
              <a:spcAft>
                <a:spcPts val="900"/>
              </a:spcAft>
              <a:buNone/>
            </a:pPr>
            <a:r>
              <a:rPr lang="en-GB" sz="2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Specify adaptation of common signal/channel transmissions. [RAN1/2/3/4]</a:t>
            </a:r>
            <a:endParaRPr lang="en-CN" sz="2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Adaptation of SSB in time domain, e.g. adapting periodicity </a:t>
            </a:r>
            <a:endParaRPr lang="en-CN" sz="2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Adaptation of PRACH in time domain</a:t>
            </a:r>
            <a:endParaRPr lang="en-CN" sz="2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Study adaptation of PRACH in spatial domain, e.g. non-uniform PRACH resources per SSB, and specify if found beneficial</a:t>
            </a:r>
            <a:endParaRPr lang="en-CN" sz="21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 hangingPunct="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sz="17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This study is to be done in 2Q’2024 only</a:t>
            </a:r>
            <a:endParaRPr lang="en-CN" sz="17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Adaptation of paging occasions including confining the paging occasions in the time domain</a:t>
            </a:r>
            <a:endParaRPr lang="en-CN" sz="2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1" indent="-228600" algn="just" hangingPunct="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sz="17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 there shall be no paging latency increase</a:t>
            </a:r>
            <a:endParaRPr lang="en-CN" sz="17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there shall be no negative impact to legacy UEs, unless significant benefits are shown </a:t>
            </a:r>
            <a:endParaRPr lang="en-CN" sz="2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D3797-711C-61CE-66F4-7EB4ABCBC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RAN1</a:t>
            </a:r>
            <a:r>
              <a:rPr lang="zh-CN" altLang="en-US" dirty="0"/>
              <a:t> </a:t>
            </a:r>
            <a:r>
              <a:rPr lang="en-US" altLang="zh-CN" dirty="0"/>
              <a:t>conclusion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PRACH</a:t>
            </a:r>
            <a:r>
              <a:rPr lang="zh-CN" altLang="en-US" dirty="0"/>
              <a:t> </a:t>
            </a:r>
            <a:r>
              <a:rPr lang="en-US" altLang="zh-CN" dirty="0"/>
              <a:t>spatial-domain</a:t>
            </a:r>
            <a:r>
              <a:rPr lang="zh-CN" altLang="en-US" dirty="0"/>
              <a:t> </a:t>
            </a:r>
            <a:r>
              <a:rPr lang="en-US" altLang="zh-CN" dirty="0"/>
              <a:t>adaptation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24BFA5-822D-F5B1-724E-B8758C687A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sz="1800" b="1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Conclusion</a:t>
            </a:r>
            <a:endParaRPr lang="en-CN" sz="18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There is no consensus in RAN1 on the support of PRACH adaptation in spatial domain</a:t>
            </a:r>
            <a:endParaRPr lang="en-CN" sz="18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en-CN" dirty="0"/>
          </a:p>
        </p:txBody>
      </p:sp>
    </p:spTree>
    <p:extLst>
      <p:ext uri="{BB962C8B-B14F-4D97-AF65-F5344CB8AC3E}">
        <p14:creationId xmlns:p14="http://schemas.microsoft.com/office/powerpoint/2010/main" val="3696138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A66ED-6425-E28A-1752-67FDF7384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r>
              <a:rPr lang="zh-CN" altLang="en-US" dirty="0"/>
              <a:t> 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D138F9-E2EC-01DA-BEDA-072903686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600" b="1" dirty="0"/>
              <a:t>Proposal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1: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Modify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WID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for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Rel-19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NES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by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removing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following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objective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PRACH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spatial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domain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adaptation</a:t>
            </a:r>
          </a:p>
          <a:p>
            <a:pPr lvl="1" hangingPunct="0"/>
            <a:r>
              <a:rPr lang="en-GB" sz="1600" b="1" dirty="0"/>
              <a:t>Study adaptation of PRACH in spatial domain, e.g. non-uniform PRACH resources per SSB, and specify if found beneficial</a:t>
            </a:r>
            <a:endParaRPr lang="en-CN" sz="1600" b="1" dirty="0"/>
          </a:p>
          <a:p>
            <a:pPr marL="1371600" lvl="3" indent="-342900" hangingPunct="0">
              <a:spcBef>
                <a:spcPts val="0"/>
              </a:spcBef>
              <a:buSzPts val="1800"/>
            </a:pPr>
            <a:r>
              <a:rPr lang="en-GB" sz="1600" b="1" dirty="0"/>
              <a:t>This study is to be done in 2Q’2024 only</a:t>
            </a:r>
            <a:endParaRPr lang="en-CN" sz="1600" b="1" dirty="0"/>
          </a:p>
        </p:txBody>
      </p:sp>
    </p:spTree>
    <p:extLst>
      <p:ext uri="{BB962C8B-B14F-4D97-AF65-F5344CB8AC3E}">
        <p14:creationId xmlns:p14="http://schemas.microsoft.com/office/powerpoint/2010/main" val="3618889287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oogle">
  <a:themeElements>
    <a:clrScheme name="Google">
      <a:dk1>
        <a:srgbClr val="4285F4"/>
      </a:dk1>
      <a:lt1>
        <a:srgbClr val="FFFFFF"/>
      </a:lt1>
      <a:dk2>
        <a:srgbClr val="666666"/>
      </a:dk2>
      <a:lt2>
        <a:srgbClr val="BDBDBD"/>
      </a:lt2>
      <a:accent1>
        <a:srgbClr val="0277BD"/>
      </a:accent1>
      <a:accent2>
        <a:srgbClr val="34A853"/>
      </a:accent2>
      <a:accent3>
        <a:srgbClr val="EA4335"/>
      </a:accent3>
      <a:accent4>
        <a:srgbClr val="FF9800"/>
      </a:accent4>
      <a:accent5>
        <a:srgbClr val="4FC3F7"/>
      </a:accent5>
      <a:accent6>
        <a:srgbClr val="FBBC05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203</Words>
  <Application>Microsoft Macintosh PowerPoint</Application>
  <PresentationFormat>On-screen Show (16:9)</PresentationFormat>
  <Paragraphs>21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Arial</vt:lpstr>
      <vt:lpstr>Lato</vt:lpstr>
      <vt:lpstr>Times New Roman</vt:lpstr>
      <vt:lpstr>Open Sans</vt:lpstr>
      <vt:lpstr>Montserrat</vt:lpstr>
      <vt:lpstr>Calibri</vt:lpstr>
      <vt:lpstr>Roboto</vt:lpstr>
      <vt:lpstr>Raleway</vt:lpstr>
      <vt:lpstr>Karla</vt:lpstr>
      <vt:lpstr>Google Sans</vt:lpstr>
      <vt:lpstr>Streamline</vt:lpstr>
      <vt:lpstr>Google</vt:lpstr>
      <vt:lpstr>PowerPoint Presentation</vt:lpstr>
      <vt:lpstr>Current objective for Rel-19 NES</vt:lpstr>
      <vt:lpstr>RAN1 conclusion for PRACH spatial-domain adaptation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Yushu Zhang</cp:lastModifiedBy>
  <cp:revision>18</cp:revision>
  <dcterms:modified xsi:type="dcterms:W3CDTF">2024-06-04T08:13:46Z</dcterms:modified>
</cp:coreProperties>
</file>