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5" r:id="rId7"/>
    <p:sldId id="369" r:id="rId8"/>
    <p:sldId id="370" r:id="rId9"/>
    <p:sldId id="371" r:id="rId10"/>
    <p:sldId id="372" r:id="rId11"/>
    <p:sldId id="373" r:id="rId12"/>
    <p:sldId id="364" r:id="rId13"/>
    <p:sldId id="366" r:id="rId14"/>
    <p:sldId id="374" r:id="rId15"/>
    <p:sldId id="376" r:id="rId16"/>
    <p:sldId id="379" r:id="rId17"/>
    <p:sldId id="375" r:id="rId18"/>
    <p:sldId id="377" r:id="rId19"/>
    <p:sldId id="378" r:id="rId20"/>
    <p:sldId id="380" r:id="rId21"/>
    <p:sldId id="381" r:id="rId22"/>
    <p:sldId id="368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7" d="100"/>
          <a:sy n="77" d="100"/>
        </p:scale>
        <p:origin x="403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410CC1E5-1E9F-45B8-ADE1-798EE78BA9D7}"/>
    <pc:docChg chg="modMainMaster">
      <pc:chgData name="Kevin Flynn" userId="8512d3b6-9e1b-4dce-bd11-e4335739214c" providerId="ADAL" clId="{410CC1E5-1E9F-45B8-ADE1-798EE78BA9D7}" dt="2023-01-03T20:47:59.753" v="7" actId="20577"/>
      <pc:docMkLst>
        <pc:docMk/>
      </pc:docMkLst>
      <pc:sldMasterChg chg="modSp mod">
        <pc:chgData name="Kevin Flynn" userId="8512d3b6-9e1b-4dce-bd11-e4335739214c" providerId="ADAL" clId="{410CC1E5-1E9F-45B8-ADE1-798EE78BA9D7}" dt="2023-01-03T20:47:59.753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410CC1E5-1E9F-45B8-ADE1-798EE78BA9D7}" dt="2023-01-03T20:47:42.400" v="3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410CC1E5-1E9F-45B8-ADE1-798EE78BA9D7}" dt="2023-01-03T20:47:59.753" v="7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01F924A4-736D-4E8A-A883-A37C2DA35198}"/>
    <pc:docChg chg="modMainMaster">
      <pc:chgData name="Kevin Flynn" userId="8512d3b6-9e1b-4dce-bd11-e4335739214c" providerId="ADAL" clId="{01F924A4-736D-4E8A-A883-A37C2DA35198}" dt="2024-03-27T10:11:19.269" v="4" actId="478"/>
      <pc:docMkLst>
        <pc:docMk/>
      </pc:docMkLst>
      <pc:sldMasterChg chg="delSp modSp mod">
        <pc:chgData name="Kevin Flynn" userId="8512d3b6-9e1b-4dce-bd11-e4335739214c" providerId="ADAL" clId="{01F924A4-736D-4E8A-A883-A37C2DA35198}" dt="2024-03-27T10:11:19.269" v="4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1F924A4-736D-4E8A-A883-A37C2DA35198}" dt="2024-03-27T10:11:19.269" v="4" actId="478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01F924A4-736D-4E8A-A883-A37C2DA35198}" dt="2024-03-27T10:11:07.146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BD4507-7F61-CBE8-8F23-C373EF26B9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1850" y="166688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788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 RAN #104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Shanghai, China, June 17-20,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RP-2400905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178141" cy="2275853"/>
          </a:xfrm>
        </p:spPr>
        <p:txBody>
          <a:bodyPr/>
          <a:lstStyle/>
          <a:p>
            <a:pPr eaLnBrk="1" hangingPunct="1"/>
            <a:r>
              <a:rPr lang="en-GB" altLang="en-US" sz="4800"/>
              <a:t>REL-independent spec handling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Issues of TS 38.307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ETSI MCC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3" y="365125"/>
            <a:ext cx="11155017" cy="1325563"/>
          </a:xfrm>
        </p:spPr>
        <p:txBody>
          <a:bodyPr/>
          <a:lstStyle/>
          <a:p>
            <a:r>
              <a:rPr lang="en-GB" altLang="en-US" sz="3600"/>
              <a:t>Problem 1: "REL-independent" is no requirement</a:t>
            </a:r>
            <a:r>
              <a:rPr lang="en-GB" altLang="en-US"/>
              <a:t>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/>
              <a:t>Question: If you read in a spec "feature xy is REL-independent from REL-15", which requirements does a UE have to fulfill?</a:t>
            </a:r>
          </a:p>
          <a:p>
            <a:r>
              <a:rPr lang="en-GB" altLang="en-US" sz="2400"/>
              <a:t>Examples from TS 38.307 REL-15:</a:t>
            </a:r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GB" altLang="en-US"/>
          </a:p>
          <a:p>
            <a:pPr>
              <a:buFont typeface="Arial" panose="020B0604020202020204" pitchFamily="34" charset="0"/>
              <a:buChar char="•"/>
            </a:pP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"Unless stated otherwise, </a:t>
            </a:r>
            <a:r>
              <a:rPr lang="en-US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release independent</a:t>
            </a:r>
            <a:r>
              <a:rPr lang="en-US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the band combinations are from Rel-15.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endParaRPr lang="en-GB" altLang="en-US"/>
          </a:p>
          <a:p>
            <a:r>
              <a:rPr lang="en-GB" altLang="en-US" sz="2400"/>
              <a:t>Answer: This is undefined unless corresponding requirements linked to this feature are really provided.</a:t>
            </a:r>
          </a:p>
          <a:p>
            <a:r>
              <a:rPr lang="en-US" altLang="en-US" sz="2400"/>
              <a:t>So </a:t>
            </a:r>
            <a:r>
              <a:rPr lang="en-US" altLang="en-US" sz="2400">
                <a:solidFill>
                  <a:srgbClr val="FF0000"/>
                </a:solidFill>
              </a:rPr>
              <a:t>a lot of features REL-indep. from REL-15 have no REL-15 requirements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DFEFB1-17BF-EC56-96A2-D23ECDC69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981196"/>
              </p:ext>
            </p:extLst>
          </p:nvPr>
        </p:nvGraphicFramePr>
        <p:xfrm>
          <a:off x="1761382" y="3166904"/>
          <a:ext cx="8669236" cy="1219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14108">
                  <a:extLst>
                    <a:ext uri="{9D8B030D-6E8A-4147-A177-3AD203B41FA5}">
                      <a16:colId xmlns:a16="http://schemas.microsoft.com/office/drawing/2014/main" val="2897075678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1343122695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41477960"/>
                    </a:ext>
                  </a:extLst>
                </a:gridCol>
                <a:gridCol w="3737608">
                  <a:extLst>
                    <a:ext uri="{9D8B030D-6E8A-4147-A177-3AD203B41FA5}">
                      <a16:colId xmlns:a16="http://schemas.microsoft.com/office/drawing/2014/main" val="4127612843"/>
                    </a:ext>
                  </a:extLst>
                </a:gridCol>
              </a:tblGrid>
              <a:tr h="686877"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Feature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Duplex-mode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Release</a:t>
                      </a:r>
                    </a:p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independent from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US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Requirements to be fulfilled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 hangingPunct="0"/>
                      <a:r>
                        <a:rPr lang="en-US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(see TS 38.307 of the release in which the band was introduced)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7879970"/>
                  </a:ext>
                </a:extLst>
              </a:tr>
              <a:tr h="228959"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Operating bands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9371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6459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Problem 2: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668539" cy="4351338"/>
          </a:xfrm>
        </p:spPr>
        <p:txBody>
          <a:bodyPr/>
          <a:lstStyle/>
          <a:p>
            <a:r>
              <a:rPr lang="en-GB" altLang="en-US" sz="2400"/>
              <a:t>Question: Building a REL-N UE, you will find the corresponding requirements in which release of the 3GPP specs?</a:t>
            </a:r>
          </a:p>
        </p:txBody>
      </p:sp>
    </p:spTree>
    <p:extLst>
      <p:ext uri="{BB962C8B-B14F-4D97-AF65-F5344CB8AC3E}">
        <p14:creationId xmlns:p14="http://schemas.microsoft.com/office/powerpoint/2010/main" val="300543800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365125"/>
            <a:ext cx="11204713" cy="1325563"/>
          </a:xfrm>
        </p:spPr>
        <p:txBody>
          <a:bodyPr/>
          <a:lstStyle/>
          <a:p>
            <a:r>
              <a:rPr lang="en-GB" altLang="en-US" sz="3600"/>
              <a:t>Problem 2: Requirements for different releases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668539" cy="4351338"/>
          </a:xfrm>
        </p:spPr>
        <p:txBody>
          <a:bodyPr/>
          <a:lstStyle/>
          <a:p>
            <a:r>
              <a:rPr lang="en-GB" altLang="en-US" sz="2000"/>
              <a:t>Question: Building a REL-N UE, you will find the corresponding requirements in which release of the 3GPP specs?</a:t>
            </a:r>
          </a:p>
          <a:p>
            <a:r>
              <a:rPr lang="en-GB" altLang="en-US" sz="2000"/>
              <a:t>Answer: </a:t>
            </a:r>
            <a:r>
              <a:rPr lang="en-GB" sz="2000">
                <a:solidFill>
                  <a:srgbClr val="FF0000"/>
                </a:solidFill>
              </a:rPr>
              <a:t>Only REL-N specifications can introduce requirements for a REL-N UE</a:t>
            </a:r>
            <a:r>
              <a:rPr lang="en-GB" sz="2000"/>
              <a:t>.</a:t>
            </a:r>
            <a:endParaRPr lang="en-GB" altLang="en-US" sz="2000"/>
          </a:p>
          <a:p>
            <a:r>
              <a:rPr lang="en-GB" altLang="en-US" sz="2000"/>
              <a:t>TR 21.900: "</a:t>
            </a:r>
            <a:r>
              <a:rPr lang="en-GB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mobile system can be constructed based on the </a:t>
            </a:r>
            <a:r>
              <a:rPr lang="en-GB" sz="20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set of all specifications which comprise a given Release</a:t>
            </a:r>
            <a:r>
              <a:rPr lang="en-GB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GB" sz="20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Release differs from the previous Release by having added functionality introduced as a result of ongoing standardization work within the Groups.</a:t>
            </a:r>
            <a:r>
              <a:rPr lang="en-GB" altLang="en-US" sz="2000"/>
              <a:t>"</a:t>
            </a:r>
          </a:p>
          <a:p>
            <a:r>
              <a:rPr lang="en-GB" altLang="en-US" sz="2000"/>
              <a:t> if it would be "whatever REL", you will search for a long time</a:t>
            </a:r>
            <a:br>
              <a:rPr lang="en-GB" altLang="en-US" sz="2000"/>
            </a:br>
            <a:r>
              <a:rPr lang="en-GB" altLang="en-US" sz="2000"/>
              <a:t>and it will also make it very complex to implement/test or close a REL</a:t>
            </a:r>
          </a:p>
          <a:p>
            <a:r>
              <a:rPr lang="en-GB" altLang="en-US" sz="2000"/>
              <a:t>we avoid to explicitly state the REL for each requirement because the REL is clear from the REL of the spec (as REL-N+1 is based on REL-N it would require a lot of updates); also our cat.A CR mechanism is based on this principle </a:t>
            </a:r>
          </a:p>
        </p:txBody>
      </p:sp>
    </p:spTree>
    <p:extLst>
      <p:ext uri="{BB962C8B-B14F-4D97-AF65-F5344CB8AC3E}">
        <p14:creationId xmlns:p14="http://schemas.microsoft.com/office/powerpoint/2010/main" val="37991782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087" y="365125"/>
            <a:ext cx="11204713" cy="1325563"/>
          </a:xfrm>
        </p:spPr>
        <p:txBody>
          <a:bodyPr/>
          <a:lstStyle/>
          <a:p>
            <a:r>
              <a:rPr lang="en-GB" altLang="en-US" sz="3600"/>
              <a:t>Problem 2: Requirements for different releases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825625"/>
            <a:ext cx="11668539" cy="4351338"/>
          </a:xfrm>
        </p:spPr>
        <p:txBody>
          <a:bodyPr/>
          <a:lstStyle/>
          <a:p>
            <a:r>
              <a:rPr lang="en-GB" altLang="en-US" sz="2000"/>
              <a:t>Example: TS 38.307 REL-18:</a:t>
            </a:r>
            <a:br>
              <a:rPr lang="en-GB" altLang="en-US" sz="2000"/>
            </a:br>
            <a:r>
              <a:rPr lang="en-GB" altLang="en-US" sz="2000"/>
              <a:t>"</a:t>
            </a:r>
            <a:r>
              <a:rPr lang="en-GB" altLang="en-US" sz="2000" i="1"/>
              <a:t>When a new feature is introduced only the latest release of release independent spec needs to be updated.</a:t>
            </a:r>
            <a:r>
              <a:rPr lang="en-GB" altLang="en-US" sz="2000"/>
              <a:t>"</a:t>
            </a:r>
          </a:p>
          <a:p>
            <a:r>
              <a:rPr lang="en-GB" sz="2000"/>
              <a:t>What is the purpose of the existing REL-15 to REL-17 versions of TS 38.307 in this case?</a:t>
            </a:r>
            <a:br>
              <a:rPr lang="en-GB" sz="2000"/>
            </a:br>
            <a:r>
              <a:rPr lang="en-GB" sz="2000"/>
              <a:t> These are still valid specs.</a:t>
            </a:r>
            <a:br>
              <a:rPr lang="en-GB" sz="2000"/>
            </a:br>
            <a:r>
              <a:rPr lang="en-GB" sz="2000"/>
              <a:t>Note 1: The statements "Requirements to be fulfilled (see TS 38.307 of the release in which the ... was introduced)" still refer to these older releases!</a:t>
            </a:r>
            <a:br>
              <a:rPr lang="en-GB" sz="2000"/>
            </a:br>
            <a:r>
              <a:rPr lang="en-GB" sz="2000"/>
              <a:t>Note 2: As indicated in problem 1 "REL-independent from REL-M" is no requirement.</a:t>
            </a:r>
          </a:p>
          <a:p>
            <a:r>
              <a:rPr lang="en-GB" sz="2000"/>
              <a:t>What happens when REL-18 is upgraded to REL-19?</a:t>
            </a:r>
          </a:p>
          <a:p>
            <a:endParaRPr lang="en-GB" altLang="en-US" sz="2000"/>
          </a:p>
        </p:txBody>
      </p:sp>
    </p:spTree>
    <p:extLst>
      <p:ext uri="{BB962C8B-B14F-4D97-AF65-F5344CB8AC3E}">
        <p14:creationId xmlns:p14="http://schemas.microsoft.com/office/powerpoint/2010/main" val="201614979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Problem 3: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/>
              <a:t>Question: Is it possible that a feature introduced in REL-N can be REL-independent from REL-N?</a:t>
            </a:r>
          </a:p>
          <a:p>
            <a:r>
              <a:rPr lang="en-GB" altLang="en-US" sz="2400"/>
              <a:t>Example: TS 38.307 REL-17:</a:t>
            </a:r>
            <a:br>
              <a:rPr lang="en-GB" altLang="en-US" sz="2400"/>
            </a:br>
            <a:r>
              <a:rPr lang="en-GB" altLang="en-US" sz="2400"/>
              <a:t>"</a:t>
            </a:r>
            <a:r>
              <a:rPr lang="en-GB" altLang="en-US" sz="2400" i="1"/>
              <a:t>If an RF feature introduced in the same release as the release which the feature is independent from, (i.e. M=N), the common UE RF requirements table in annex B.4 is specified from release N+1, otherwise the common UE RF requirements table is specified from release N.</a:t>
            </a:r>
            <a:r>
              <a:rPr lang="en-GB" altLang="en-US" sz="2400"/>
              <a:t>"</a:t>
            </a:r>
            <a:br>
              <a:rPr lang="en-GB" altLang="en-US" sz="2400"/>
            </a:br>
            <a:endParaRPr lang="en-GB" altLang="en-US" sz="2400"/>
          </a:p>
        </p:txBody>
      </p:sp>
    </p:spTree>
    <p:extLst>
      <p:ext uri="{BB962C8B-B14F-4D97-AF65-F5344CB8AC3E}">
        <p14:creationId xmlns:p14="http://schemas.microsoft.com/office/powerpoint/2010/main" val="274538260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Problem 3: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2" y="1825625"/>
            <a:ext cx="11035748" cy="4351338"/>
          </a:xfrm>
        </p:spPr>
        <p:txBody>
          <a:bodyPr/>
          <a:lstStyle/>
          <a:p>
            <a:r>
              <a:rPr lang="en-GB" altLang="en-US" sz="2400"/>
              <a:t>Question: Is it possible that a feature introduced in REL-N can be REL-independent from REL-N?</a:t>
            </a:r>
          </a:p>
          <a:p>
            <a:r>
              <a:rPr lang="en-GB" altLang="en-US" sz="2400"/>
              <a:t>Answer: No, of course not otherwise every feature would be REL-independent.</a:t>
            </a:r>
            <a:br>
              <a:rPr lang="en-GB" altLang="en-US" sz="2400"/>
            </a:br>
            <a:r>
              <a:rPr lang="en-GB" altLang="en-US" sz="2400"/>
              <a:t>A feature introduced in REL-N specifies requirements in the Core spec of REL-N and</a:t>
            </a:r>
            <a:br>
              <a:rPr lang="en-GB" altLang="en-US" sz="2400"/>
            </a:br>
            <a:r>
              <a:rPr lang="en-GB" altLang="en-US" sz="2400"/>
              <a:t>if it is REL-independent from REL-M (M&lt;N), then the REL-independent spec covers the requirements of REL-M to REL-N-1.</a:t>
            </a:r>
            <a:br>
              <a:rPr lang="en-GB" altLang="en-US" sz="2400"/>
            </a:br>
            <a:endParaRPr lang="en-GB" altLang="en-US" sz="2400"/>
          </a:p>
        </p:txBody>
      </p:sp>
    </p:spTree>
    <p:extLst>
      <p:ext uri="{BB962C8B-B14F-4D97-AF65-F5344CB8AC3E}">
        <p14:creationId xmlns:p14="http://schemas.microsoft.com/office/powerpoint/2010/main" val="26690308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Problem 3: duplicated requirements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2" y="1825625"/>
            <a:ext cx="11035748" cy="4351338"/>
          </a:xfrm>
        </p:spPr>
        <p:txBody>
          <a:bodyPr/>
          <a:lstStyle/>
          <a:p>
            <a:r>
              <a:rPr lang="en-GB" altLang="en-US" sz="2000"/>
              <a:t>Another example: TS 38.307 REL-18:</a:t>
            </a:r>
            <a:br>
              <a:rPr lang="en-GB" altLang="en-US" sz="2000"/>
            </a:br>
            <a:r>
              <a:rPr lang="en-GB" sz="1800" i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Requirements for additional NR operating bands and power classes</a:t>
            </a:r>
            <a:r>
              <a:rPr lang="en-GB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TS 38.101-1 in Rel-P [2] </a:t>
            </a:r>
            <a:r>
              <a:rPr lang="en-GB" sz="1800" i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introduced via this clause. </a:t>
            </a:r>
            <a:r>
              <a:rPr lang="en-GB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(REL-P = present release of this specification = REL-18)</a:t>
            </a:r>
          </a:p>
          <a:p>
            <a:endParaRPr lang="en-GB" altLang="en-US" sz="2400"/>
          </a:p>
          <a:p>
            <a:endParaRPr lang="en-GB" altLang="en-US" sz="2400"/>
          </a:p>
          <a:p>
            <a:endParaRPr lang="en-GB" altLang="en-US" sz="2400"/>
          </a:p>
          <a:p>
            <a:r>
              <a:rPr lang="en-GB" altLang="en-US" sz="2000"/>
              <a:t>For REL-15 to REL-17 UEs the </a:t>
            </a:r>
            <a:r>
              <a:rPr lang="en-GB" altLang="en-US" sz="2000">
                <a:solidFill>
                  <a:srgbClr val="00B0F0"/>
                </a:solidFill>
              </a:rPr>
              <a:t>blue text</a:t>
            </a:r>
            <a:r>
              <a:rPr lang="en-GB" altLang="en-US" sz="2000"/>
              <a:t> and </a:t>
            </a:r>
            <a:r>
              <a:rPr lang="en-GB" altLang="en-US" sz="2000">
                <a:solidFill>
                  <a:srgbClr val="00B050"/>
                </a:solidFill>
              </a:rPr>
              <a:t>green text</a:t>
            </a:r>
            <a:r>
              <a:rPr lang="en-GB" altLang="en-US" sz="2000"/>
              <a:t> irrelevant as this is a REL-18 spec.</a:t>
            </a:r>
            <a:br>
              <a:rPr lang="en-GB" altLang="en-US" sz="2000"/>
            </a:br>
            <a:r>
              <a:rPr lang="en-GB" altLang="en-US" sz="2000"/>
              <a:t> For REL-18 UEs the </a:t>
            </a:r>
            <a:r>
              <a:rPr lang="en-GB" altLang="en-US" sz="2000">
                <a:solidFill>
                  <a:srgbClr val="00B0F0"/>
                </a:solidFill>
              </a:rPr>
              <a:t>blue text</a:t>
            </a:r>
            <a:r>
              <a:rPr lang="en-GB" altLang="en-US" sz="2000"/>
              <a:t> makes no sense since REL-18 requirements are specified in the REL-18 core spec and not in the REL-18 REL-independent spec.</a:t>
            </a:r>
          </a:p>
          <a:p>
            <a:r>
              <a:rPr lang="en-GB" altLang="en-US" sz="2000"/>
              <a:t>conclusion: </a:t>
            </a:r>
            <a:r>
              <a:rPr lang="en-GB" altLang="en-US" sz="2000">
                <a:solidFill>
                  <a:srgbClr val="FF0000"/>
                </a:solidFill>
              </a:rPr>
              <a:t>A lot of features have duplicated REL-18 requirements.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6206B8-152E-CBD4-8420-9B645A7715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8558"/>
              </p:ext>
            </p:extLst>
          </p:nvPr>
        </p:nvGraphicFramePr>
        <p:xfrm>
          <a:off x="1709530" y="2721134"/>
          <a:ext cx="8030817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14880">
                  <a:extLst>
                    <a:ext uri="{9D8B030D-6E8A-4147-A177-3AD203B41FA5}">
                      <a16:colId xmlns:a16="http://schemas.microsoft.com/office/drawing/2014/main" val="2691285282"/>
                    </a:ext>
                  </a:extLst>
                </a:gridCol>
                <a:gridCol w="1370857">
                  <a:extLst>
                    <a:ext uri="{9D8B030D-6E8A-4147-A177-3AD203B41FA5}">
                      <a16:colId xmlns:a16="http://schemas.microsoft.com/office/drawing/2014/main" val="1535574140"/>
                    </a:ext>
                  </a:extLst>
                </a:gridCol>
                <a:gridCol w="801938">
                  <a:extLst>
                    <a:ext uri="{9D8B030D-6E8A-4147-A177-3AD203B41FA5}">
                      <a16:colId xmlns:a16="http://schemas.microsoft.com/office/drawing/2014/main" val="1957114569"/>
                    </a:ext>
                  </a:extLst>
                </a:gridCol>
                <a:gridCol w="2243142">
                  <a:extLst>
                    <a:ext uri="{9D8B030D-6E8A-4147-A177-3AD203B41FA5}">
                      <a16:colId xmlns:a16="http://schemas.microsoft.com/office/drawing/2014/main" val="75773562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Feature</a:t>
                      </a:r>
                      <a:endParaRPr lang="en-GB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Duplex-mode</a:t>
                      </a:r>
                      <a:endParaRPr lang="en-GB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Release</a:t>
                      </a:r>
                    </a:p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independent from</a:t>
                      </a:r>
                      <a:endParaRPr lang="en-GB" sz="14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US" sz="1400">
                          <a:solidFill>
                            <a:srgbClr val="00B0F0"/>
                          </a:solidFill>
                          <a:effectLst/>
                        </a:rPr>
                        <a:t>Requirements to be fulfilled</a:t>
                      </a:r>
                      <a:endParaRPr lang="en-GB" sz="1400">
                        <a:solidFill>
                          <a:srgbClr val="00B0F0"/>
                        </a:solidFill>
                        <a:effectLst/>
                      </a:endParaRPr>
                    </a:p>
                    <a:p>
                      <a:pPr algn="ctr" hangingPunct="0"/>
                      <a:r>
                        <a:rPr lang="en-US" sz="1400">
                          <a:solidFill>
                            <a:srgbClr val="00B0F0"/>
                          </a:solidFill>
                          <a:effectLst/>
                        </a:rPr>
                        <a:t>(see TS 38.307 of the release in which the band was introduced)</a:t>
                      </a:r>
                      <a:endParaRPr lang="en-GB" sz="1400" b="1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6491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Operating bands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FDD, TDD, SDL, SUL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en-GB" sz="14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</a:rPr>
                        <a:t>Table B.4.1-1, Table B.4.3-1</a:t>
                      </a:r>
                      <a:endParaRPr lang="en-GB" sz="140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3450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998593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Problem 4: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2" y="1825625"/>
            <a:ext cx="11035748" cy="4351338"/>
          </a:xfrm>
        </p:spPr>
        <p:txBody>
          <a:bodyPr/>
          <a:lstStyle/>
          <a:p>
            <a:r>
              <a:rPr lang="en-GB" altLang="en-US" sz="2400"/>
              <a:t>Question: </a:t>
            </a:r>
            <a:r>
              <a:rPr lang="en-GB" sz="2400"/>
              <a:t>A non-specific reference for specfication xy.abc in a REL-17 spec is referring to which release of xy.abc?</a:t>
            </a:r>
          </a:p>
          <a:p>
            <a:r>
              <a:rPr lang="en-GB" altLang="en-US" sz="2400"/>
              <a:t>TR/TS template:</a:t>
            </a:r>
            <a:br>
              <a:rPr lang="en-GB" altLang="en-US" sz="2400"/>
            </a:br>
            <a:r>
              <a:rPr lang="en-GB" altLang="en-US" sz="2400"/>
              <a:t>"a non-specific reference implicitly refers to the latest version of that document in the same Release as the present document"</a:t>
            </a:r>
          </a:p>
          <a:p>
            <a:pPr marL="0" indent="0">
              <a:buNone/>
            </a:pPr>
            <a:br>
              <a:rPr lang="en-GB" altLang="en-US" sz="2400"/>
            </a:br>
            <a:endParaRPr lang="en-GB" altLang="en-US" sz="2400"/>
          </a:p>
        </p:txBody>
      </p:sp>
    </p:spTree>
    <p:extLst>
      <p:ext uri="{BB962C8B-B14F-4D97-AF65-F5344CB8AC3E}">
        <p14:creationId xmlns:p14="http://schemas.microsoft.com/office/powerpoint/2010/main" val="119727748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/>
              <a:t>Problem 4: mistakes in non-specific references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052" y="1825625"/>
            <a:ext cx="11035748" cy="4351338"/>
          </a:xfrm>
        </p:spPr>
        <p:txBody>
          <a:bodyPr/>
          <a:lstStyle/>
          <a:p>
            <a:r>
              <a:rPr lang="en-GB" altLang="en-US" sz="2400"/>
              <a:t>Question: </a:t>
            </a:r>
            <a:r>
              <a:rPr lang="en-GB" sz="2400"/>
              <a:t>A non-specific reference for specfication xy.abc in a REL-17 spec is referring to which release of xy.abc?</a:t>
            </a:r>
            <a:endParaRPr lang="en-GB" altLang="en-US" sz="2400"/>
          </a:p>
          <a:p>
            <a:r>
              <a:rPr lang="en-GB" altLang="en-US" sz="2400"/>
              <a:t>Answer: REL-17</a:t>
            </a:r>
          </a:p>
          <a:p>
            <a:r>
              <a:rPr lang="en-GB" altLang="en-US" sz="2400"/>
              <a:t>Example: TS 38.307 REL-17</a:t>
            </a:r>
          </a:p>
          <a:p>
            <a:pPr marL="180340" indent="0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[6]	3GPP TS 38.133: NR; Requirements for support of radio resource management</a:t>
            </a:r>
            <a:b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means for each feature:</a:t>
            </a:r>
            <a:br>
              <a:rPr lang="en-GB" sz="180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GB" sz="18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it is "introduced" in a release N, i.e. TS 38.101 [2-5] and TS 38.133 [6] of release N define certain UE requirements for this feature; the feature is indicated in the tables of the following clauses;</a:t>
            </a:r>
          </a:p>
          <a:p>
            <a:r>
              <a:rPr lang="en-GB" altLang="en-US" sz="2400"/>
              <a:t>So [6] is referring to TS 38.133 REL-17 and not an arbitrary TS 38.133 REL-N.</a:t>
            </a:r>
          </a:p>
          <a:p>
            <a:r>
              <a:rPr lang="en-GB" altLang="en-US" sz="2400"/>
              <a:t>conclusion: </a:t>
            </a:r>
            <a:r>
              <a:rPr lang="en-GB" altLang="en-US" sz="2400">
                <a:solidFill>
                  <a:srgbClr val="FF0000"/>
                </a:solidFill>
              </a:rPr>
              <a:t>The concept of non-specific references is misunderstood in several places</a:t>
            </a:r>
          </a:p>
          <a:p>
            <a:pPr marL="180340" indent="0" hangingPunct="0">
              <a:spcBef>
                <a:spcPts val="0"/>
              </a:spcBef>
              <a:spcAft>
                <a:spcPts val="0"/>
              </a:spcAft>
              <a:buNone/>
            </a:pPr>
            <a:endParaRPr lang="en-GB" altLang="en-US" sz="2400"/>
          </a:p>
          <a:p>
            <a:pPr marL="180340" indent="0" hangingPunct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altLang="en-US" sz="2400"/>
            </a:br>
            <a:endParaRPr lang="en-GB" altLang="en-US" sz="2400"/>
          </a:p>
          <a:p>
            <a:pPr marL="180340" indent="0" hangingPunct="0">
              <a:spcBef>
                <a:spcPts val="0"/>
              </a:spcBef>
              <a:spcAft>
                <a:spcPts val="0"/>
              </a:spcAft>
              <a:buNone/>
            </a:pPr>
            <a:endParaRPr lang="en-GB" altLang="en-US" sz="2400"/>
          </a:p>
        </p:txBody>
      </p:sp>
    </p:spTree>
    <p:extLst>
      <p:ext uri="{BB962C8B-B14F-4D97-AF65-F5344CB8AC3E}">
        <p14:creationId xmlns:p14="http://schemas.microsoft.com/office/powerpoint/2010/main" val="290306932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80643" cy="4351338"/>
          </a:xfrm>
        </p:spPr>
        <p:txBody>
          <a:bodyPr/>
          <a:lstStyle/>
          <a:p>
            <a:r>
              <a:rPr lang="en-US" altLang="en-US"/>
              <a:t>The provided examples show that the new approach of handling TS 38.307</a:t>
            </a:r>
          </a:p>
          <a:p>
            <a:pPr lvl="1"/>
            <a:r>
              <a:rPr lang="en-GB" sz="2800"/>
              <a:t>breaks the REL-consistency (basic 3GPP principle)</a:t>
            </a:r>
          </a:p>
          <a:p>
            <a:pPr lvl="1"/>
            <a:r>
              <a:rPr lang="en-GB" sz="2800"/>
              <a:t>misses statements of requirements e.g. for REL-15 UEs</a:t>
            </a:r>
          </a:p>
          <a:p>
            <a:pPr lvl="1"/>
            <a:r>
              <a:rPr lang="en-GB" sz="2800"/>
              <a:t>duplicates core requirements in the REL-independent spec in REL-18</a:t>
            </a:r>
          </a:p>
          <a:p>
            <a:pPr lvl="1"/>
            <a:r>
              <a:rPr lang="en-GB" sz="2800"/>
              <a:t>violating non-specific references</a:t>
            </a:r>
            <a:r>
              <a:rPr lang="en-US" sz="2800"/>
              <a:t> in some places</a:t>
            </a:r>
          </a:p>
          <a:p>
            <a:pPr lvl="1"/>
            <a:r>
              <a:rPr lang="en-US" altLang="en-US" sz="2800"/>
              <a:t>creates confusion how the different releases of the spec interwork</a:t>
            </a:r>
          </a:p>
          <a:p>
            <a:r>
              <a:rPr lang="en-US" altLang="en-US"/>
              <a:t>It is therefore recommended that TSG RAN tasks a cleanup of the TS 38.307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182127090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how the REL-independent approach changed over time</a:t>
            </a:r>
          </a:p>
          <a:p>
            <a:r>
              <a:rPr lang="en-US" altLang="en-US"/>
              <a:t>concrete TS 38.307 problems taken from 2024-03 versions</a:t>
            </a:r>
          </a:p>
          <a:p>
            <a:r>
              <a:rPr lang="en-US" altLang="en-US"/>
              <a:t>Summary and proposal</a:t>
            </a:r>
          </a:p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Classic REL-independent approach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13EBA07-F28E-8181-FF09-969B6A9BA5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81491"/>
              </p:ext>
            </p:extLst>
          </p:nvPr>
        </p:nvGraphicFramePr>
        <p:xfrm>
          <a:off x="651510" y="1887220"/>
          <a:ext cx="10279377" cy="394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74720">
                  <a:extLst>
                    <a:ext uri="{9D8B030D-6E8A-4147-A177-3AD203B41FA5}">
                      <a16:colId xmlns:a16="http://schemas.microsoft.com/office/drawing/2014/main" val="3512463514"/>
                    </a:ext>
                  </a:extLst>
                </a:gridCol>
                <a:gridCol w="3299458">
                  <a:extLst>
                    <a:ext uri="{9D8B030D-6E8A-4147-A177-3AD203B41FA5}">
                      <a16:colId xmlns:a16="http://schemas.microsoft.com/office/drawing/2014/main" val="1725623237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155892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REL-indep. spec (like XX.307)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Core spec (like XX.101)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33861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active REL-N (feature xy introduced in REL-N)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320581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REL-N-1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958286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91399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REL-M (REL-indep. from REL-M)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5647254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5D1F000-9C6E-E801-3C76-F7818A43DBF2}"/>
              </a:ext>
            </a:extLst>
          </p:cNvPr>
          <p:cNvSpPr txBox="1"/>
          <p:nvPr/>
        </p:nvSpPr>
        <p:spPr>
          <a:xfrm>
            <a:off x="581695" y="5953540"/>
            <a:ext cx="11083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+: REL-indep. spec of each REL is self-contained, no pointers; -: A lot of </a:t>
            </a:r>
            <a:r>
              <a:rPr lang="en-GB">
                <a:solidFill>
                  <a:srgbClr val="00B0F0"/>
                </a:solidFill>
              </a:rPr>
              <a:t>requirement details</a:t>
            </a:r>
            <a:r>
              <a:rPr lang="en-GB"/>
              <a:t> to be repeated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solidFill>
                  <a:srgbClr val="00B050"/>
                </a:solidFill>
              </a:rPr>
              <a:t>Explicit pointers</a:t>
            </a:r>
            <a:r>
              <a:rPr lang="en-GB" altLang="en-US"/>
              <a:t> to the Core spec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13EBA07-F28E-8181-FF09-969B6A9BA5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7228842"/>
              </p:ext>
            </p:extLst>
          </p:nvPr>
        </p:nvGraphicFramePr>
        <p:xfrm>
          <a:off x="651510" y="1887220"/>
          <a:ext cx="10279377" cy="394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8979">
                  <a:extLst>
                    <a:ext uri="{9D8B030D-6E8A-4147-A177-3AD203B41FA5}">
                      <a16:colId xmlns:a16="http://schemas.microsoft.com/office/drawing/2014/main" val="3512463514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725623237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155892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REL-indep. spec (like 25.307)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Core spec (like 25.101)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33861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active REL-N (feature introduced in REL-N)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a.: requirementA: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b.: requirementB: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c.: requirementC: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320581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REL-N-1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requirementA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a.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b.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requirementC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c.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958286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91399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REL-M (REL-indep. from REL-M)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requirementA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a.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b.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requirementC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c.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5647254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C7E1F6D-4D66-D050-918B-8525DB320B6C}"/>
              </a:ext>
            </a:extLst>
          </p:cNvPr>
          <p:cNvSpPr txBox="1"/>
          <p:nvPr/>
        </p:nvSpPr>
        <p:spPr>
          <a:xfrm>
            <a:off x="427382" y="5926441"/>
            <a:ext cx="100583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+: no repetition of </a:t>
            </a:r>
            <a:r>
              <a:rPr lang="en-GB">
                <a:solidFill>
                  <a:srgbClr val="00B0F0"/>
                </a:solidFill>
              </a:rPr>
              <a:t>requirement details</a:t>
            </a:r>
            <a:r>
              <a:rPr lang="en-GB"/>
              <a:t> -: still </a:t>
            </a:r>
            <a:r>
              <a:rPr lang="en-GB">
                <a:solidFill>
                  <a:srgbClr val="FF33CC"/>
                </a:solidFill>
              </a:rPr>
              <a:t>listings of all requirements in REL-M to REL-N-1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C9D16D7-BC57-E002-E2C6-E97BDB1789F8}"/>
              </a:ext>
            </a:extLst>
          </p:cNvPr>
          <p:cNvSpPr/>
          <p:nvPr/>
        </p:nvSpPr>
        <p:spPr>
          <a:xfrm rot="18839993">
            <a:off x="6827860" y="3363023"/>
            <a:ext cx="760189" cy="13195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80B03979-3080-2BA9-CCE1-DD03E8278E79}"/>
              </a:ext>
            </a:extLst>
          </p:cNvPr>
          <p:cNvSpPr/>
          <p:nvPr/>
        </p:nvSpPr>
        <p:spPr>
          <a:xfrm rot="17136406">
            <a:off x="6751402" y="3803185"/>
            <a:ext cx="1359051" cy="19580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EE10E25-4ED7-C39D-07AD-646E2CC29ACD}"/>
              </a:ext>
            </a:extLst>
          </p:cNvPr>
          <p:cNvSpPr/>
          <p:nvPr/>
        </p:nvSpPr>
        <p:spPr>
          <a:xfrm rot="17136406">
            <a:off x="6552958" y="4150697"/>
            <a:ext cx="2035688" cy="13652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45857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>
                <a:solidFill>
                  <a:srgbClr val="7030A0"/>
                </a:solidFill>
              </a:rPr>
              <a:t>Pointers to the REL-independent spec of REL-N</a:t>
            </a:r>
            <a:br>
              <a:rPr lang="en-GB" altLang="en-US" sz="3600"/>
            </a:br>
            <a:r>
              <a:rPr lang="en-GB" altLang="en-US" sz="3600"/>
              <a:t>and </a:t>
            </a:r>
            <a:r>
              <a:rPr lang="en-GB" altLang="en-US" sz="3600">
                <a:solidFill>
                  <a:srgbClr val="00B050"/>
                </a:solidFill>
              </a:rPr>
              <a:t>from there to Core spec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13EBA07-F28E-8181-FF09-969B6A9BA5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7751205"/>
              </p:ext>
            </p:extLst>
          </p:nvPr>
        </p:nvGraphicFramePr>
        <p:xfrm>
          <a:off x="651510" y="1887220"/>
          <a:ext cx="10279377" cy="351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8979">
                  <a:extLst>
                    <a:ext uri="{9D8B030D-6E8A-4147-A177-3AD203B41FA5}">
                      <a16:colId xmlns:a16="http://schemas.microsoft.com/office/drawing/2014/main" val="3512463514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725623237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155892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REL-indep. spec (like 36.307)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Core spec (like 36.101)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33861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active REL-N (feature introduced in REL-N)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 requirements for feature xy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but an Annex B with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requirementA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a.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GB" sz="1400">
                          <a:solidFill>
                            <a:srgbClr val="FF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requirementC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40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REL-N core spec clause c.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following requirements: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a.: requirementA: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b.: requirementB: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clause c.: requirementC: </a:t>
                      </a:r>
                      <a:r>
                        <a:rPr lang="en-GB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320581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REL-N-1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requirements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given </a:t>
                      </a:r>
                      <a:r>
                        <a:rPr lang="en-GB" sz="14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 Tables of Annex B of the REL-indep. spec of the REL in which the feature was introduced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(=REL-N for feature xy)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958286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91399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REL-M (REL-indep. from REL-M)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xy the UE has to fulfill the requirements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given </a:t>
                      </a:r>
                      <a:r>
                        <a:rPr lang="en-GB" sz="140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 Tables of Annex B of the REL-indep. spec of the REL in which the feature was introduced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(=REL-N for feature xy)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5647254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C7E1F6D-4D66-D050-918B-8525DB320B6C}"/>
              </a:ext>
            </a:extLst>
          </p:cNvPr>
          <p:cNvSpPr txBox="1"/>
          <p:nvPr/>
        </p:nvSpPr>
        <p:spPr>
          <a:xfrm>
            <a:off x="427382" y="5516088"/>
            <a:ext cx="117646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+: </a:t>
            </a:r>
            <a:r>
              <a:rPr lang="en-GB">
                <a:solidFill>
                  <a:srgbClr val="FF33CC"/>
                </a:solidFill>
              </a:rPr>
              <a:t>listings of all requirements only in Annex of REL-N</a:t>
            </a:r>
          </a:p>
          <a:p>
            <a:r>
              <a:rPr lang="en-GB"/>
              <a:t>-: too many features, need to remember when a feature was introduced</a:t>
            </a:r>
          </a:p>
          <a:p>
            <a:r>
              <a:rPr lang="en-GB"/>
              <a:t>important: </a:t>
            </a:r>
            <a:r>
              <a:rPr lang="en-GB">
                <a:solidFill>
                  <a:srgbClr val="FF0000"/>
                </a:solidFill>
              </a:rPr>
              <a:t>requirements are still made in REL-M to REL-N-1</a:t>
            </a:r>
            <a:r>
              <a:rPr lang="en-GB"/>
              <a:t> referring to the Core spec </a:t>
            </a:r>
          </a:p>
        </p:txBody>
      </p:sp>
      <p:sp>
        <p:nvSpPr>
          <p:cNvPr id="3" name="Arrow: Curved Right 2">
            <a:extLst>
              <a:ext uri="{FF2B5EF4-FFF2-40B4-BE49-F238E27FC236}">
                <a16:creationId xmlns:a16="http://schemas.microsoft.com/office/drawing/2014/main" id="{7717B6C2-9590-512A-3677-C5C8039F4E03}"/>
              </a:ext>
            </a:extLst>
          </p:cNvPr>
          <p:cNvSpPr/>
          <p:nvPr/>
        </p:nvSpPr>
        <p:spPr>
          <a:xfrm flipV="1">
            <a:off x="3508513" y="3071191"/>
            <a:ext cx="337930" cy="775252"/>
          </a:xfrm>
          <a:prstGeom prst="curv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288432BE-C079-5571-8C27-D0C48D55EB4F}"/>
              </a:ext>
            </a:extLst>
          </p:cNvPr>
          <p:cNvSpPr/>
          <p:nvPr/>
        </p:nvSpPr>
        <p:spPr>
          <a:xfrm flipV="1">
            <a:off x="3110948" y="2782957"/>
            <a:ext cx="735495" cy="1659834"/>
          </a:xfrm>
          <a:prstGeom prst="curv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7832F12D-F8F0-9DE2-6B23-81D520523164}"/>
              </a:ext>
            </a:extLst>
          </p:cNvPr>
          <p:cNvSpPr/>
          <p:nvPr/>
        </p:nvSpPr>
        <p:spPr>
          <a:xfrm flipV="1">
            <a:off x="3110947" y="2564296"/>
            <a:ext cx="735495" cy="2524538"/>
          </a:xfrm>
          <a:prstGeom prst="curv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8D90C9-AE04-5305-099E-C28567977E85}"/>
              </a:ext>
            </a:extLst>
          </p:cNvPr>
          <p:cNvSpPr/>
          <p:nvPr/>
        </p:nvSpPr>
        <p:spPr>
          <a:xfrm>
            <a:off x="7315200" y="2852531"/>
            <a:ext cx="188843" cy="28823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26693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Class of features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13EBA07-F28E-8181-FF09-969B6A9BA5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1958318"/>
              </p:ext>
            </p:extLst>
          </p:nvPr>
        </p:nvGraphicFramePr>
        <p:xfrm>
          <a:off x="174432" y="1851074"/>
          <a:ext cx="11782341" cy="43176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5603">
                  <a:extLst>
                    <a:ext uri="{9D8B030D-6E8A-4147-A177-3AD203B41FA5}">
                      <a16:colId xmlns:a16="http://schemas.microsoft.com/office/drawing/2014/main" val="3512463514"/>
                    </a:ext>
                  </a:extLst>
                </a:gridCol>
                <a:gridCol w="4363278">
                  <a:extLst>
                    <a:ext uri="{9D8B030D-6E8A-4147-A177-3AD203B41FA5}">
                      <a16:colId xmlns:a16="http://schemas.microsoft.com/office/drawing/2014/main" val="1725623237"/>
                    </a:ext>
                  </a:extLst>
                </a:gridCol>
                <a:gridCol w="2166730">
                  <a:extLst>
                    <a:ext uri="{9D8B030D-6E8A-4147-A177-3AD203B41FA5}">
                      <a16:colId xmlns:a16="http://schemas.microsoft.com/office/drawing/2014/main" val="3155892160"/>
                    </a:ext>
                  </a:extLst>
                </a:gridCol>
                <a:gridCol w="2166730">
                  <a:extLst>
                    <a:ext uri="{9D8B030D-6E8A-4147-A177-3AD203B41FA5}">
                      <a16:colId xmlns:a16="http://schemas.microsoft.com/office/drawing/2014/main" val="68525009"/>
                    </a:ext>
                  </a:extLst>
                </a:gridCol>
              </a:tblGrid>
              <a:tr h="226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Release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REL-indep. spec (like XX.307)</a:t>
                      </a:r>
                    </a:p>
                  </a:txBody>
                  <a:tcPr marL="17780" marR="17780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Core spec (like XX.101)</a:t>
                      </a: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61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active REL-N (feature xy introduced in REL-N)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 requirements for feature xy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but an Annex B with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see REL-N core spec clause a.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see REL-N core spec clause b.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see REL-N core spec clause c.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xy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the UE has</a:t>
                      </a:r>
                      <a:b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fulfill the following req.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blablaC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14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320581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REL-N-1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class AB (incl. feature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xy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  the UE has to fulfill the requirements</a:t>
                      </a: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given in Tables of Annex B of the REL-indep. spec of the REL in which the feature was introduced (=REL-N for feature xy, REL-N-1 for feature yz)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 requirements for feature </a:t>
                      </a:r>
                      <a:r>
                        <a:rPr lang="en-GB" sz="1400" u="sng">
                          <a:solidFill>
                            <a:schemeClr val="tx1"/>
                          </a:solidFill>
                          <a:effectLst/>
                          <a:highlight>
                            <a:srgbClr val="C0C0C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yz </a:t>
                      </a:r>
                      <a:r>
                        <a:rPr lang="en-GB" sz="1400" u="sng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 REL-N-1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but an Annex B with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see REL-N-1 core spec clause a.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see REL-N-1 core spec clause b.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see REL-N-1 core spec clause c.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yz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the UE has</a:t>
                      </a:r>
                      <a:b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</a:b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 fulfill the following req.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requirementA: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blobloA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requirementB: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blobloB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requirementC: </a:t>
                      </a:r>
                      <a:r>
                        <a:rPr lang="en-GB" sz="14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blobloC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958286058"/>
                  </a:ext>
                </a:extLst>
              </a:tr>
              <a:tr h="2509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...</a:t>
                      </a: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91399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frozen REL-M (REL-indep. from REL-M)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feature class AB (incl. feature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xy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and 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yz</a:t>
                      </a: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 the UE has to fulfill the requirements </a:t>
                      </a: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given in Tables of Annex B of the REL-indep. spec of the REL in which the feature was introduced (=REL-N for feature xy, REL-N-1 for feature yz)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xy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Nothing for feature yz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en-GB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85647254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5D1F000-9C6E-E801-3C76-F7818A43DBF2}"/>
              </a:ext>
            </a:extLst>
          </p:cNvPr>
          <p:cNvSpPr txBox="1"/>
          <p:nvPr/>
        </p:nvSpPr>
        <p:spPr>
          <a:xfrm>
            <a:off x="0" y="6492875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e.g. feature class: operating bands; feature xy = band xy introduced in REL-N; feature yz = band yz introd. in REL-N-1</a:t>
            </a:r>
          </a:p>
        </p:txBody>
      </p:sp>
    </p:spTree>
    <p:extLst>
      <p:ext uri="{BB962C8B-B14F-4D97-AF65-F5344CB8AC3E}">
        <p14:creationId xmlns:p14="http://schemas.microsoft.com/office/powerpoint/2010/main" val="34643310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prerequisites for class of features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904" y="1825625"/>
            <a:ext cx="11589026" cy="4351338"/>
          </a:xfrm>
        </p:spPr>
        <p:txBody>
          <a:bodyPr/>
          <a:lstStyle/>
          <a:p>
            <a:r>
              <a:rPr lang="en-GB" altLang="en-US" sz="2400"/>
              <a:t>different features are REL-independent starting from the same REL-M</a:t>
            </a:r>
          </a:p>
          <a:p>
            <a:r>
              <a:rPr lang="en-GB" altLang="en-US" sz="2400"/>
              <a:t>the requirements are in the same tables of the Core spec for all features of a feature class</a:t>
            </a:r>
          </a:p>
          <a:p>
            <a:r>
              <a:rPr lang="en-GB" altLang="en-US" sz="2400"/>
              <a:t>do not forget that the REL in which a feature is introduced may vary</a:t>
            </a:r>
            <a:br>
              <a:rPr lang="en-GB" altLang="en-US" sz="2400"/>
            </a:br>
            <a:r>
              <a:rPr lang="en-GB" altLang="en-US" sz="2400"/>
              <a:t>e.g. if feature class = operating bands, there may be new bands introduced in multiple releases (like REL-16/17/18...) although they would all be REL-independent from REL-M (M=15)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83648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consequences for class of features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027" y="1825625"/>
            <a:ext cx="11777870" cy="4351338"/>
          </a:xfrm>
        </p:spPr>
        <p:txBody>
          <a:bodyPr/>
          <a:lstStyle/>
          <a:p>
            <a:r>
              <a:rPr lang="en-GB" altLang="en-US" sz="2400"/>
              <a:t>Assuming some features under a feature class are introduced in REL-N and in a REL-independent way from REL-M, then Annex B in the REL-indep. spec of REL-N is needed so that REL-M to REL-N-1 can point to it but the feature class is only needed in REL-M to REL-N-1 and not in REL-N because </a:t>
            </a:r>
            <a:r>
              <a:rPr lang="en-GB" altLang="en-US" sz="2400" u="sng"/>
              <a:t>requirements of REL-N are covered by the core spec</a:t>
            </a:r>
          </a:p>
          <a:p>
            <a:r>
              <a:rPr lang="en-GB" altLang="en-US" sz="2400"/>
              <a:t>it is </a:t>
            </a:r>
            <a:r>
              <a:rPr lang="en-GB" altLang="en-US" sz="2400" u="sng"/>
              <a:t>not the "REL-independent from REL-M"</a:t>
            </a:r>
            <a:r>
              <a:rPr lang="en-GB" altLang="en-US" sz="2400"/>
              <a:t> from which all features of a feature class are REL-independent that </a:t>
            </a:r>
            <a:r>
              <a:rPr lang="en-GB" altLang="en-US" sz="2400" u="sng"/>
              <a:t>sets requirements</a:t>
            </a:r>
            <a:r>
              <a:rPr lang="en-GB" altLang="en-US" sz="2400"/>
              <a:t> </a:t>
            </a:r>
          </a:p>
          <a:p>
            <a:r>
              <a:rPr lang="en-GB" altLang="en-US" sz="2400"/>
              <a:t>Annex B with the requirement details is needed and the rule "REL-K spec sets requirements for </a:t>
            </a:r>
            <a:r>
              <a:rPr lang="en-GB" altLang="en-US" sz="2400" u="sng"/>
              <a:t>only</a:t>
            </a:r>
            <a:r>
              <a:rPr lang="en-GB" altLang="en-US" sz="2400"/>
              <a:t> REL-K UEs" shall not be broken</a:t>
            </a:r>
          </a:p>
          <a:p>
            <a:r>
              <a:rPr lang="en-GB" altLang="en-US" sz="2400"/>
              <a:t>a feature class may already be there from a previous REL-K (K&lt;N) if you introduce additional features in REL-N i.e. this may mean no CR to the REL-indep. spec of REL-N but the WID of REL-N must document the REL-independence</a:t>
            </a:r>
          </a:p>
          <a:p>
            <a:endParaRPr lang="en-GB" altLang="en-US" sz="2400"/>
          </a:p>
          <a:p>
            <a:endParaRPr lang="en-GB" altLang="en-US" sz="2400"/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447545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365" y="365125"/>
            <a:ext cx="10515600" cy="1325563"/>
          </a:xfrm>
        </p:spPr>
        <p:txBody>
          <a:bodyPr/>
          <a:lstStyle/>
          <a:p>
            <a:r>
              <a:rPr lang="en-GB" altLang="en-US"/>
              <a:t>Problem 1: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/>
              <a:t>Question: If you read in a spec "feature xy is REL-independent from REL-15", which requirements does a UE have to fulfill?</a:t>
            </a:r>
          </a:p>
          <a:p>
            <a:r>
              <a:rPr lang="en-GB" altLang="en-US" sz="2400"/>
              <a:t>Examples from TS 38.307 REL-15:</a:t>
            </a:r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GB" altLang="en-US"/>
          </a:p>
          <a:p>
            <a:pPr marL="0" indent="0">
              <a:buNone/>
            </a:pPr>
            <a:endParaRPr lang="en-GB" altLang="en-US"/>
          </a:p>
          <a:p>
            <a:pPr>
              <a:buFont typeface="Arial" panose="020B0604020202020204" pitchFamily="34" charset="0"/>
              <a:buChar char="•"/>
            </a:pP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"Unless stated otherwise, </a:t>
            </a:r>
            <a:r>
              <a:rPr lang="en-US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release independent</a:t>
            </a:r>
            <a:r>
              <a:rPr lang="en-US" sz="1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for the band combinations are from Rel-15.</a:t>
            </a:r>
            <a:r>
              <a:rPr lang="en-GB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endParaRPr lang="en-GB" altLang="en-US"/>
          </a:p>
          <a:p>
            <a:endParaRPr lang="en-US" alt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8DFEFB1-17BF-EC56-96A2-D23ECDC697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03033"/>
              </p:ext>
            </p:extLst>
          </p:nvPr>
        </p:nvGraphicFramePr>
        <p:xfrm>
          <a:off x="1761382" y="3166904"/>
          <a:ext cx="8669236" cy="1219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14108">
                  <a:extLst>
                    <a:ext uri="{9D8B030D-6E8A-4147-A177-3AD203B41FA5}">
                      <a16:colId xmlns:a16="http://schemas.microsoft.com/office/drawing/2014/main" val="2897075678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1343122695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41477960"/>
                    </a:ext>
                  </a:extLst>
                </a:gridCol>
                <a:gridCol w="3737608">
                  <a:extLst>
                    <a:ext uri="{9D8B030D-6E8A-4147-A177-3AD203B41FA5}">
                      <a16:colId xmlns:a16="http://schemas.microsoft.com/office/drawing/2014/main" val="4127612843"/>
                    </a:ext>
                  </a:extLst>
                </a:gridCol>
              </a:tblGrid>
              <a:tr h="686877"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Feature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Duplex-mode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Release</a:t>
                      </a:r>
                    </a:p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independent from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US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Requirements to be fulfilled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 hangingPunct="0"/>
                      <a:r>
                        <a:rPr lang="en-US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(see TS 38.307 of the release in which the band was introduced)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879970"/>
                  </a:ext>
                </a:extLst>
              </a:tr>
              <a:tr h="228959"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Operating bands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TDD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Rel-15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20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000" b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37164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6300</TotalTime>
  <Words>2255</Words>
  <Application>Microsoft Office PowerPoint</Application>
  <PresentationFormat>Widescreen</PresentationFormat>
  <Paragraphs>222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Arial </vt:lpstr>
      <vt:lpstr>Calibri</vt:lpstr>
      <vt:lpstr>Calibri Light</vt:lpstr>
      <vt:lpstr>Times New Roman</vt:lpstr>
      <vt:lpstr>Office Theme</vt:lpstr>
      <vt:lpstr>REL-independent spec handling</vt:lpstr>
      <vt:lpstr>Outline</vt:lpstr>
      <vt:lpstr>Classic REL-independent approach</vt:lpstr>
      <vt:lpstr>Explicit pointers to the Core spec</vt:lpstr>
      <vt:lpstr>Pointers to the REL-independent spec of REL-N and from there to Core spec</vt:lpstr>
      <vt:lpstr>Class of features</vt:lpstr>
      <vt:lpstr>prerequisites for class of features</vt:lpstr>
      <vt:lpstr>consequences for class of features</vt:lpstr>
      <vt:lpstr>Problem 1:</vt:lpstr>
      <vt:lpstr>Problem 1: "REL-independent" is no requirement </vt:lpstr>
      <vt:lpstr>Problem 2:</vt:lpstr>
      <vt:lpstr>Problem 2: Requirements for different releases</vt:lpstr>
      <vt:lpstr>Problem 2: Requirements for different releases</vt:lpstr>
      <vt:lpstr>Problem 3:</vt:lpstr>
      <vt:lpstr>Problem 3:</vt:lpstr>
      <vt:lpstr>Problem 3: duplicated requirements</vt:lpstr>
      <vt:lpstr>Problem 4:</vt:lpstr>
      <vt:lpstr>Problem 4: mistakes in non-specific references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JK</cp:lastModifiedBy>
  <cp:revision>613</cp:revision>
  <dcterms:created xsi:type="dcterms:W3CDTF">2010-02-05T13:52:04Z</dcterms:created>
  <dcterms:modified xsi:type="dcterms:W3CDTF">2024-06-16T22:27:33Z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