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934" r:id="rId5"/>
    <p:sldId id="928" r:id="rId6"/>
    <p:sldId id="935" r:id="rId7"/>
    <p:sldId id="938" r:id="rId8"/>
    <p:sldId id="940" r:id="rId9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6091" autoAdjust="0"/>
  </p:normalViewPr>
  <p:slideViewPr>
    <p:cSldViewPr snapToGrid="0">
      <p:cViewPr varScale="1">
        <p:scale>
          <a:sx n="96" d="100"/>
          <a:sy n="96" d="100"/>
        </p:scale>
        <p:origin x="81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43895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84686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09614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Proposed RAN4 REL-19 basket WIs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Chair (Huawei)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nl-NL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Shanghai, China</a:t>
            </a:r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June 17-20, </a:t>
            </a:r>
            <a:r>
              <a:rPr lang="nl-NL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9.1.5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RP-240894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Motivation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471035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In Rel-18 there are totally 28 basket </a:t>
            </a:r>
            <a:r>
              <a:rPr lang="en-US" sz="1400" dirty="0" err="1" smtClean="0"/>
              <a:t>WIs.</a:t>
            </a:r>
            <a:r>
              <a:rPr lang="en-US" sz="1400" dirty="0" smtClean="0"/>
              <a:t> As RAN did when approving Rel-18 basket WIs, it is proposed to consolidate the basket WIs based on the Rel-18 basket WIs package. 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>
                <a:cs typeface="+mn-cs"/>
              </a:rPr>
              <a:t>When consolidating the basket WIs, the balance between the number of basket WIs and workload for each rapporteur </a:t>
            </a:r>
            <a:r>
              <a:rPr lang="en-US" altLang="zh-CN" sz="1400" dirty="0" smtClean="0"/>
              <a:t>also </a:t>
            </a:r>
            <a:r>
              <a:rPr lang="en-US" altLang="zh-CN" sz="1400" dirty="0" smtClean="0">
                <a:cs typeface="+mn-cs"/>
              </a:rPr>
              <a:t>needs be considered. </a:t>
            </a:r>
            <a:endParaRPr lang="en-US" altLang="zh-CN" sz="14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Proposals for RAN4 Rel-19 basket WIs</a:t>
            </a:r>
            <a:endParaRPr lang="ru-RU" dirty="0"/>
          </a:p>
        </p:txBody>
      </p:sp>
      <p:sp>
        <p:nvSpPr>
          <p:cNvPr id="10" name="矩形 9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233330"/>
              </p:ext>
            </p:extLst>
          </p:nvPr>
        </p:nvGraphicFramePr>
        <p:xfrm>
          <a:off x="206735" y="1296418"/>
          <a:ext cx="11825939" cy="4762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9620"/>
                <a:gridCol w="518921"/>
                <a:gridCol w="3608017"/>
                <a:gridCol w="3603898"/>
                <a:gridCol w="561109"/>
                <a:gridCol w="374073"/>
                <a:gridCol w="2400301"/>
              </a:tblGrid>
              <a:tr h="229459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grid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Rel-18 basket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h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Rel-19 basket WIs proposal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hMerge="1"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Scope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790033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EN-DC basket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 anchor="ctr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 items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 (RP-241218)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 (RP-241246)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RP-241167)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RP-241331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RP-241228)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 (N/A)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DC_R19_xBLTE_yBNR</a:t>
                      </a:r>
                      <a:endParaRPr lang="en-US" altLang="zh-CN" sz="900" b="1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Obj#1: DC_R19_1BLTE_1BNR_2DL2UL</a:t>
                      </a: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Obj#2: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DC_R19_xBLTE_yBNR_3DL2UL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x+y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=3)</a:t>
                      </a: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Obj#3: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DC_R19_xBLTE_yBNR_zDLqUL (</a:t>
                      </a:r>
                      <a:r>
                        <a:rPr lang="en-US" altLang="zh-CN" sz="9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x+y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&gt;3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altLang="zh-CN" sz="9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3&lt;z≤6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2≤q≤3)</a:t>
                      </a: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Obj#4: DC_R19_LTE_NR_SUL_combos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</a:t>
                      </a:r>
                      <a:b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</a:t>
                      </a:r>
                      <a:b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708128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CA/DC/SUL basket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 anchor="ctr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 items</a:t>
                      </a:r>
                      <a:endParaRPr lang="zh-CN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RP-241141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RP-241227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RP-241092)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RP-241329)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RP-241249)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RP-241204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NR_CADC_SUL_R19</a:t>
                      </a: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Obj#1: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NR_CA_R19_Intra</a:t>
                      </a: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Obj#2: NR_CADC_R19_2BDL_xBUL</a:t>
                      </a: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Obj#3: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NR_CADC_R19_3BDL_xBUL</a:t>
                      </a: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Obj#4: NR_CADC_R19_yBDL_xBUL (y&gt;3)</a:t>
                      </a:r>
                      <a:endParaRPr lang="en-US" altLang="zh-CN" sz="900" b="0" i="0" u="none" strike="sng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171450" marR="0" lvl="0" indent="-17145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Obj#5: NR_SUL_combos_R19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Yes</a:t>
                      </a:r>
                      <a:endParaRPr lang="zh-CN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2Tx/3Tx, UL-MIMO/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TxD+CA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2Tx/3Tx, 3Tx UL-MIMO/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TxD+CA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2Tx/3Tx, 3Tx UL-MIMO/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TxD+CA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2Tx/3Tx, 3Tx UL-MIMO/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TxD+CA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 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LTE_CA_R18_xBDL_yBUL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RP-241243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LTE_CA_R1</a:t>
                      </a:r>
                      <a:r>
                        <a:rPr lang="en-US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r>
                        <a:rPr lang="zh-CN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_xBDL_yBUL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70198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V2X/SL</a:t>
                      </a:r>
                      <a:endParaRPr lang="zh-CN" altLang="en-US" sz="9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 (N/A)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altLang="en-US" sz="9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272482">
                <a:tc rowSpan="4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basket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 anchor="ctr"/>
                </a:tc>
                <a:tc rowSpan="4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 items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RP-241203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RP-241321)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RP-240944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HPUE_NR_FR1_bands_R19</a:t>
                      </a:r>
                    </a:p>
                  </a:txBody>
                  <a:tcPr marL="46800" marR="45720" marT="10800" marB="10800"/>
                </a:tc>
                <a:tc rowSpan="4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items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rowSpan="4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</a:txBody>
                  <a:tcPr marL="46800" marR="45720" marT="10800" marB="10800"/>
                </a:tc>
                <a:tc rowSpan="4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PC1/1.5/2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single F/T band, PC1 for FWVM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PC1/1.5/2, single LTE, PC1 for FWVM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PC1.5/2, 2Tx/3Tx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PC1.5/2, 2Tx/3Tx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1298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RP-240944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HPUE_LTE_bands_R19</a:t>
                      </a: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RP-241145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HPUE_DC_LTE_NR_R19 </a:t>
                      </a:r>
                      <a:endParaRPr lang="en-US" altLang="zh-CN" sz="900" b="1" i="0" u="none" strike="sng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724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RP-241255)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RP-241310)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 (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RP-241322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HPUE_NR_CADC_SUL_R19 </a:t>
                      </a: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668">
                <a:tc rowSpan="5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Other basket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 anchor="ctr"/>
                </a:tc>
                <a:tc rowSpan="5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 items</a:t>
                      </a:r>
                      <a:endParaRPr lang="zh-CN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 (RP-241261,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RP-241231/2,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RP-241332)</a:t>
                      </a: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4Rx_NR_bands_R18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RP-241229,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RP-241230,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RP-241048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zh-CN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NR_FDD_bands_R18_redcap (N/A)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NR_bands_xFeature_R19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rowSpan="5"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 items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rowSpan="5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46800" marR="45720" marT="10800" marB="10800"/>
                </a:tc>
                <a:tc rowSpan="5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Incl. UL-MIMO,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4Rx, 8Rx, </a:t>
                      </a:r>
                      <a:r>
                        <a:rPr lang="en-US" altLang="zh-CN" sz="9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 (RP-241311)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DL_intrpt_combos_TxSW_R19</a:t>
                      </a: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 (RP-241252)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LTE_NR_Simult_RxTx_R19</a:t>
                      </a: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 (RP-241176)</a:t>
                      </a: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NR_bands_R19_BWs</a:t>
                      </a: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66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R18_3Tx_NR_CA_ENDC (</a:t>
                      </a:r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RP-241085/6)</a:t>
                      </a:r>
                      <a:endParaRPr lang="en-US" altLang="zh-CN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900" b="0" i="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LTE_bands_R18_M1_M2_NB1_NB2</a:t>
                      </a:r>
                      <a:r>
                        <a:rPr lang="en-US" altLang="zh-CN" sz="900" b="0" i="0" u="none" strike="noStrike" kern="12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(Ericsson)</a:t>
                      </a:r>
                      <a:endParaRPr lang="zh-CN" altLang="zh-CN" sz="900" b="0" i="0" u="none" strike="noStrike" kern="1200" dirty="0" smtClean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46800" marR="4572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5720" marT="10800" marB="1080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4" name="直接箭头连接符 3"/>
          <p:cNvCxnSpPr/>
          <p:nvPr/>
        </p:nvCxnSpPr>
        <p:spPr bwMode="auto">
          <a:xfrm flipV="1">
            <a:off x="4243526" y="1615736"/>
            <a:ext cx="1305018" cy="17755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直接箭头连接符 60"/>
          <p:cNvCxnSpPr/>
          <p:nvPr/>
        </p:nvCxnSpPr>
        <p:spPr bwMode="auto">
          <a:xfrm>
            <a:off x="7353300" y="4216400"/>
            <a:ext cx="91440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27086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Annex: List of basket WIs proposals in RAN#104</a:t>
            </a:r>
            <a:endParaRPr lang="ru-RU" dirty="0"/>
          </a:p>
        </p:txBody>
      </p:sp>
      <p:sp>
        <p:nvSpPr>
          <p:cNvPr id="10" name="矩形 9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310425"/>
              </p:ext>
            </p:extLst>
          </p:nvPr>
        </p:nvGraphicFramePr>
        <p:xfrm>
          <a:off x="206734" y="1296418"/>
          <a:ext cx="11705314" cy="454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216"/>
                <a:gridCol w="888762"/>
                <a:gridCol w="6310502"/>
                <a:gridCol w="1568349"/>
                <a:gridCol w="212748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number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Suggestions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on consolidation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rowSpan="5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EN-DC 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RP-241218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Dual Connectivity (DC) of 1 band LTE (1DL/1UL) and 1 NR band (1DL/1UL)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CHTTL</a:t>
                      </a:r>
                    </a:p>
                  </a:txBody>
                  <a:tcPr marL="46800" marR="46800" marT="10800" marB="10800"/>
                </a:tc>
                <a:tc rowSpan="5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 into 1 item DC_R19_xBLTE_yBNR with  3 objectives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RP-241246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 WID: Rel-19 Dual Connectivity (DC) of 2 bands LTE inter-band CA (2DL/1UL) and 1 NR band (1DL/1UL)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RP-241167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DC of x bands LTE inter-band CA (x345) and 1 NR band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RP-241331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Rel-19 Dual Connectivity (DC) of x bands (x=1,2,3,4) LTE inter-band CA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2 bands NR inter-band CA (2DL/1UL)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LG Electronics Deutschland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RP-241228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Dual Connectivity (DC) of x bands (x=1,2,3) LTE inter-band CA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y bands (3&lt;=y&lt;=5 and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x+y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&lt;= 6) NR inter-band CA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yDL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rowSpan="6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CA/DC/SUL 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RP-241141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Basket Rel-19 WID NR_CA_R18_Intra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</a:txBody>
                  <a:tcPr marL="46800" marR="46800" marT="10800" marB="10800"/>
                </a:tc>
                <a:tc rowSpan="6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Merged into 1 item </a:t>
                      </a:r>
                      <a:r>
                        <a:rPr lang="en-US" altLang="zh-CN" sz="900" b="1" i="0" u="none" strike="noStrike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NR_CADC_SUL_R19</a:t>
                      </a:r>
                      <a:r>
                        <a:rPr lang="en-US" altLang="zh-CN" sz="900" b="0" i="0" u="none" strike="noStrike" baseline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with 4 objectives</a:t>
                      </a:r>
                      <a:endParaRPr lang="en-US" altLang="zh-CN" sz="900" b="1" i="0" u="none" strike="noStrike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RP-241227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NR Inter-band Carrier Aggregation/Dual Connectivity for 2 bands DL with x bands UL (x=1,2)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RP-241092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NR Inter-band CA DC for 3 bands DL with x bands UL (x=1,2)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RP-241329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NR inter-band Carrier Aggregation/Dual Connectivity for y bands DL (y=4, 5, 6) with x bands UL (x=1, 2)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GmbH,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Eurolab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RP-241249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 WID: Rel-19 Band combinations for SA NR supplementary uplink (SUL), NSA NR SUL, NSA NR SUL with UL sharing from the UE perspective (ULSUP)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RP-241204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NR CA band combinations with two SUL cells in Rel-19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CMCC, China Telecom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 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RP-241243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 WI: Rel-19 LTE-Advanced Carrier Aggregation for x bands (2&lt;=x&lt;= 6) DL with y bands (y=1, 2) UL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 </a:t>
                      </a:r>
                      <a:r>
                        <a:rPr lang="zh-CN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LTE_CA_R1</a:t>
                      </a:r>
                      <a:r>
                        <a:rPr lang="en-US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r>
                        <a:rPr lang="zh-CN" altLang="zh-CN" sz="9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_xBDL_yBUL</a:t>
                      </a:r>
                    </a:p>
                  </a:txBody>
                  <a:tcPr marL="46800" marR="46800" marT="10800" marB="10800"/>
                </a:tc>
              </a:tr>
              <a:tr h="0">
                <a:tc rowSpan="7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RP-241203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High power UE (power class 1.5) for NR FR1 TDD single band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CMCC</a:t>
                      </a:r>
                    </a:p>
                  </a:txBody>
                  <a:tcPr marL="46800" marR="46800" marT="10800" marB="10800"/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Merged into 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HPUE_NR_FR1_bands_R19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RP-241321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Rel-19 High power UE (power class 2) for NR FR1 FDD single band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RP-240944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of High-power UE operation for fixed-wireless/vehicle-mounted use cases in LTE bands and NR bands Rel-19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Nokia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part merged into above item and LTE into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HPUE_DC_LTE_NR_R19</a:t>
                      </a: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RP-241145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Rel-19 High power UE (power class m with 1&lt;m&lt;3) for a single FR1 band in UL of Dual Connectivity (DC) combinations of x bands (x=1,2,3, 4 for y=1 or x=1, 2 for y=2) LTE inter-band CA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xDL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 and y bands NR inter-band CA (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yDL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/1UL)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HPUE_DC_LTE_NR_R19 </a:t>
                      </a:r>
                      <a:endParaRPr lang="en-US" altLang="zh-CN" sz="900" b="1" i="0" u="none" strike="sngStrike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RP-241255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 WID: High power UE (power class 1.5 or 2) for intra-band Carrier Aggregation combinations of a single NR FR1 TDD band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 rowSpan="3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Merged into 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HPUE_NR_CADC_SUL_R19 </a:t>
                      </a:r>
                      <a:r>
                        <a:rPr lang="en-US" altLang="zh-CN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with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potential multiple objectives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RP-241310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High power UE (power class 1,5 and 2) for a single FR1 NR TDD band in UL of NR inter-band CA/DC combinations with/without NR SUL (supplementary uplink) with y bands downlink (y=2,3,4,5,6) and x bands uplink (x=1,2)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RP-241322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Rel-19 High power UE (power class 2) for FR1 NR FDD band in UL of NR CADC combinations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Unicom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</a:tbl>
          </a:graphicData>
        </a:graphic>
      </p:graphicFrame>
      <p:cxnSp>
        <p:nvCxnSpPr>
          <p:cNvPr id="4" name="直接箭头连接符 3"/>
          <p:cNvCxnSpPr/>
          <p:nvPr/>
        </p:nvCxnSpPr>
        <p:spPr bwMode="auto">
          <a:xfrm flipV="1">
            <a:off x="4243526" y="1615736"/>
            <a:ext cx="1305018" cy="17755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直接箭头连接符 60"/>
          <p:cNvCxnSpPr/>
          <p:nvPr/>
        </p:nvCxnSpPr>
        <p:spPr bwMode="auto">
          <a:xfrm>
            <a:off x="7353300" y="4216400"/>
            <a:ext cx="91440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252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Annex: List of basket WIs proposals in RAN#104</a:t>
            </a:r>
            <a:endParaRPr lang="ru-RU" dirty="0"/>
          </a:p>
        </p:txBody>
      </p:sp>
      <p:sp>
        <p:nvSpPr>
          <p:cNvPr id="10" name="矩形 9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269721"/>
              </p:ext>
            </p:extLst>
          </p:nvPr>
        </p:nvGraphicFramePr>
        <p:xfrm>
          <a:off x="206734" y="1296418"/>
          <a:ext cx="11705314" cy="3971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0216"/>
                <a:gridCol w="888762"/>
                <a:gridCol w="6310502"/>
                <a:gridCol w="1568349"/>
                <a:gridCol w="212748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number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Sources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Suggestions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on consolidation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rowSpan="14">
                  <a:txBody>
                    <a:bodyPr/>
                    <a:lstStyle/>
                    <a:p>
                      <a:pPr marL="0" marR="0" lvl="0" indent="0" algn="ctr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Other</a:t>
                      </a:r>
                      <a:r>
                        <a:rPr lang="en-US" altLang="zh-CN" sz="9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basket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RP-241261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WI: Additional NR bands and intra-band contiguous UL CA band combinations for UL-MIMO in Rel-19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 rowSpan="7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Merged into 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NR_bands_xFeature_R19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with potential multiple objectives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Intra-band CA contiguous CA with UL-MIMO can be covered by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NR_CADC_SUL_R19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RP-241231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R19 basket WID on NR intra-band contiguous CA with UL MIMO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Corporation,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Samsung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RP-241232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R19 NR intra-band contiguous CA with UL MIMO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Corporation, Samsung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RP-241332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NR 3Tx HPUE inter-band ULCA with FDD UL MIMO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SoftBank Corp., OPPO, Nokia, Huawei, HiSilicon, ZTE,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RP-241229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on R19 WID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nRx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(n=4, 8) for NR bands (&lt;2.6GHz)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 Corporation,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China Telecom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RP-241230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WID: Rel-19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nRx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(n=4, 8) for NR bands (&lt;2.6GHz)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ZTE,China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Telecom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RP-241048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8Rx receiver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RP-241311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Rel-19 downlink interruption for NR and EN-DC band combinations at dynamic 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in Uplink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China Telecom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RP-241252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 WI: Simultaneous Rx/</a:t>
                      </a:r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band combinations for NR CA/DC, NR SUL and LTE/NR DC in Rel-19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RP-241176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Basket WID on adding channel bandwidth support to existing NR bands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Ericsson Limited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item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NR_bands_R19_BWs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RP-241086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R19 3Tx basket WI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OPPO,Samsung,MediaTek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Covered by </a:t>
                      </a:r>
                      <a:r>
                        <a:rPr lang="en-US" altLang="zh-CN" sz="9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DC_R19_xBLTE_yBNR</a:t>
                      </a: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and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NR_CADC_SUL_R19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RP-241085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Rel-19 basket WI for NR inter-band UL CA and EN-DC with 3Tx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OPPO,Samsung,MediaTek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RP-241336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for R19 Low-Low inter-band CA basket WI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CATT, China Telecom, Spark</a:t>
                      </a:r>
                    </a:p>
                  </a:txBody>
                  <a:tcPr marL="46800" marR="46800" marT="10800" marB="10800"/>
                </a:tc>
                <a:tc rowSpan="2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Covered by </a:t>
                      </a:r>
                      <a:r>
                        <a:rPr lang="en-US" altLang="zh-CN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NR_CADC_SUL_R19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RP-241337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WID on Rel-19 NR inter-band Carrier Aggregation for Low-Low bands</a:t>
                      </a: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CATT, China Telecom, Spark</a:t>
                      </a:r>
                    </a:p>
                  </a:txBody>
                  <a:tcPr marL="46800" marR="46800" marT="10800" marB="10800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rowSpan="4">
                  <a:txBody>
                    <a:bodyPr/>
                    <a:lstStyle/>
                    <a:p>
                      <a:pPr marL="0" marR="0" lvl="0" indent="0" algn="l" defTabSz="914354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General papers</a:t>
                      </a:r>
                      <a:endParaRPr lang="zh-CN" altLang="en-US" sz="9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RP-240894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Proposed RAN4 REL-19 basket WIs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RAN4 chair (Huawei)</a:t>
                      </a:r>
                    </a:p>
                  </a:txBody>
                  <a:tcPr marL="46800" marR="46800" marT="9525" marB="10800" anchor="b"/>
                </a:tc>
                <a:tc rowSpan="4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RP-241168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On RAN4 basket WI planning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Nokia, Ericsson</a:t>
                      </a:r>
                    </a:p>
                  </a:txBody>
                  <a:tcPr marL="46800" marR="46800" marT="9525" marB="10800" anchor="b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RP-241309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Discussion on RAN4 basket WI plan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China Telecom</a:t>
                      </a:r>
                    </a:p>
                  </a:txBody>
                  <a:tcPr marL="46800" marR="46800" marT="9525" marB="10800" anchor="b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  <a:tr h="0">
                <a:tc vMerge="1"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RP-241335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Considerations for potential improvements in Rel-19 RAN4 basket work</a:t>
                      </a:r>
                    </a:p>
                  </a:txBody>
                  <a:tcPr marL="46800" marR="46800" marT="9525" marB="10800" anchor="b"/>
                </a:tc>
                <a:tc>
                  <a:txBody>
                    <a:bodyPr/>
                    <a:lstStyle/>
                    <a:p>
                      <a:pPr marL="0" algn="l" defTabSz="914354" rtl="0" eaLnBrk="1" fontAlgn="b" latinLnBrk="0" hangingPunct="1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CATT</a:t>
                      </a:r>
                    </a:p>
                  </a:txBody>
                  <a:tcPr marL="46800" marR="46800" marT="9525" marB="10800" anchor="b"/>
                </a:tc>
                <a:tc vMerge="1"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0" i="0" u="none" strike="noStrike" baseline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800" marR="46800" marT="10800" marB="10800"/>
                </a:tc>
              </a:tr>
            </a:tbl>
          </a:graphicData>
        </a:graphic>
      </p:graphicFrame>
      <p:cxnSp>
        <p:nvCxnSpPr>
          <p:cNvPr id="4" name="直接箭头连接符 3"/>
          <p:cNvCxnSpPr/>
          <p:nvPr/>
        </p:nvCxnSpPr>
        <p:spPr bwMode="auto">
          <a:xfrm flipV="1">
            <a:off x="4243526" y="1615736"/>
            <a:ext cx="1305018" cy="17755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1" name="直接箭头连接符 60"/>
          <p:cNvCxnSpPr/>
          <p:nvPr/>
        </p:nvCxnSpPr>
        <p:spPr bwMode="auto">
          <a:xfrm>
            <a:off x="7353300" y="4216400"/>
            <a:ext cx="914400" cy="914400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8172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a915fe38-2618-47b6-8303-829fb71466d5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23d77754-4ccc-4c57-9291-cab09e81894a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353655</TotalTime>
  <Words>1317</Words>
  <Application>Microsoft Office PowerPoint</Application>
  <PresentationFormat>宽屏</PresentationFormat>
  <Paragraphs>276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Proposed RAN4 REL-19 basket WIs</vt:lpstr>
      <vt:lpstr>Motivation</vt:lpstr>
      <vt:lpstr>Proposals for RAN4 Rel-19 basket WIs</vt:lpstr>
      <vt:lpstr>Annex: List of basket WIs proposals in RAN#104</vt:lpstr>
      <vt:lpstr>Annex: List of basket WIs proposals in RAN#104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3464</cp:revision>
  <cp:lastPrinted>2016-09-15T08:31:35Z</cp:lastPrinted>
  <dcterms:created xsi:type="dcterms:W3CDTF">2009-11-27T05:15:11Z</dcterms:created>
  <dcterms:modified xsi:type="dcterms:W3CDTF">2024-06-15T18:10:13Z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(3)4jrRf8xsEkMkuwgcs4seuhI+/drG+te/ShsYHZgkJIjnvHNit13R7hE1ysfZw7JBlHq2JNjV
OsRsR+yADAevYsAv0OlXKOCOHUYKxEngtyWJz6kQnaqApexIokJQOGYL7Qadetst7hZQTd3B
m1pG0jRMTNvDArk0xMUw3HUnjjcWRF2lkSVe999H2S/Dipda/OecHfEDr6UKhFxeNQHXLzAH
E03+8tdLej+9hRauzW</vt:lpwstr>
  </property>
  <property fmtid="{D5CDD505-2E9C-101B-9397-08002B2CF9AE}" pid="11" name="_2015_ms_pID_7253431">
    <vt:lpwstr>CalR23yywDUwB2VBesXIJbqTFIPwaEoGrnK7X9Lpy+wvfBd1sMyTGE
zDrwemihsapT3v2ICRWanYpFslMRyzyVYswFHUnXrmjsIylveR1p7qli3V4YPKMlTw1rBb1G
DKyvtBtqcHRI0xDGjjmMOVtMrFSb54NFqUJu1r1GMkyM6vFrVKrZRR79i8rxM94Y9lrMpAfo
ZzuuR5bTWfUvWYTjYIBr3mam72sNBIo2Aove</vt:lpwstr>
  </property>
  <property fmtid="{D5CDD505-2E9C-101B-9397-08002B2CF9AE}" pid="12" name="_2015_ms_pID_7253432">
    <vt:lpwstr>eg==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1718474950</vt:lpwstr>
  </property>
</Properties>
</file>