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91" r:id="rId5"/>
  </p:sldMasterIdLst>
  <p:notesMasterIdLst>
    <p:notesMasterId r:id="rId11"/>
  </p:notesMasterIdLst>
  <p:sldIdLst>
    <p:sldId id="434" r:id="rId6"/>
    <p:sldId id="1175" r:id="rId7"/>
    <p:sldId id="1201" r:id="rId8"/>
    <p:sldId id="1200" r:id="rId9"/>
    <p:sldId id="1202" r:id="rId10"/>
  </p:sldIdLst>
  <p:sldSz cx="14995525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anshi Chen" initials="WC" lastIdx="1" clrIdx="0">
    <p:extLst>
      <p:ext uri="{19B8F6BF-5375-455C-9EA6-DF929625EA0E}">
        <p15:presenceInfo xmlns:p15="http://schemas.microsoft.com/office/powerpoint/2012/main" userId="S::wanshic@qti.qualcomm.com::3a7dbef4-3474-47c6-9897-007f5734efb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800BE"/>
    <a:srgbClr val="FFA7A7"/>
    <a:srgbClr val="0066FF"/>
    <a:srgbClr val="FA7100"/>
    <a:srgbClr val="92D050"/>
    <a:srgbClr val="C5C5C5"/>
    <a:srgbClr val="53FFA1"/>
    <a:srgbClr val="FF5B5B"/>
    <a:srgbClr val="663300"/>
    <a:srgbClr val="1E96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971" autoAdjust="0"/>
    <p:restoredTop sz="96357" autoAdjust="0"/>
  </p:normalViewPr>
  <p:slideViewPr>
    <p:cSldViewPr snapToGrid="0">
      <p:cViewPr varScale="1">
        <p:scale>
          <a:sx n="152" d="100"/>
          <a:sy n="152" d="100"/>
        </p:scale>
        <p:origin x="174" y="3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840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commentAuthors" Target="commentAuthors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anshi Chen" userId="3a7dbef4-3474-47c6-9897-007f5734efb0" providerId="ADAL" clId="{74F7D818-FDEB-493B-8BE4-C1C8D4E4C1BF}"/>
    <pc:docChg chg="delSld">
      <pc:chgData name="Wanshi Chen" userId="3a7dbef4-3474-47c6-9897-007f5734efb0" providerId="ADAL" clId="{74F7D818-FDEB-493B-8BE4-C1C8D4E4C1BF}" dt="2024-06-10T16:16:04.080" v="1" actId="47"/>
      <pc:docMkLst>
        <pc:docMk/>
      </pc:docMkLst>
      <pc:sldChg chg="del">
        <pc:chgData name="Wanshi Chen" userId="3a7dbef4-3474-47c6-9897-007f5734efb0" providerId="ADAL" clId="{74F7D818-FDEB-493B-8BE4-C1C8D4E4C1BF}" dt="2024-06-10T16:16:04.080" v="1" actId="47"/>
        <pc:sldMkLst>
          <pc:docMk/>
          <pc:sldMk cId="4214525790" sldId="1113"/>
        </pc:sldMkLst>
      </pc:sldChg>
      <pc:sldChg chg="del">
        <pc:chgData name="Wanshi Chen" userId="3a7dbef4-3474-47c6-9897-007f5734efb0" providerId="ADAL" clId="{74F7D818-FDEB-493B-8BE4-C1C8D4E4C1BF}" dt="2024-06-10T16:16:03.606" v="0" actId="47"/>
        <pc:sldMkLst>
          <pc:docMk/>
          <pc:sldMk cId="1064337417" sldId="1120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6/10/2024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5563" y="1143000"/>
            <a:ext cx="6746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17"/>
            <a:ext cx="13625855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6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01" indent="-306901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2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66" indent="-302667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52" indent="-228587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59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59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15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497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679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15787" y="6198577"/>
            <a:ext cx="1654940" cy="56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2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7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2269969" y="6319707"/>
            <a:ext cx="2517598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599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72" y="18"/>
            <a:ext cx="6328839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668" y="2130447"/>
            <a:ext cx="12746197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6260" y="3839308"/>
            <a:ext cx="10496869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66" indent="0" algn="ctr">
              <a:buNone/>
              <a:defRPr/>
            </a:lvl2pPr>
            <a:lvl3pPr marL="1219133" indent="0" algn="ctr">
              <a:buNone/>
              <a:defRPr/>
            </a:lvl3pPr>
            <a:lvl4pPr marL="1828697" indent="0" algn="ctr">
              <a:buNone/>
              <a:defRPr/>
            </a:lvl4pPr>
            <a:lvl5pPr marL="2438263" indent="0" algn="ctr">
              <a:buNone/>
              <a:defRPr/>
            </a:lvl5pPr>
            <a:lvl6pPr marL="3047830" indent="0" algn="ctr">
              <a:buNone/>
              <a:defRPr/>
            </a:lvl6pPr>
            <a:lvl7pPr marL="3657396" indent="0" algn="ctr">
              <a:buNone/>
              <a:defRPr/>
            </a:lvl7pPr>
            <a:lvl8pPr marL="4266963" indent="0" algn="ctr">
              <a:buNone/>
              <a:defRPr/>
            </a:lvl8pPr>
            <a:lvl9pPr marL="487652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1026" name="Picture 1">
            <a:extLst>
              <a:ext uri="{FF2B5EF4-FFF2-40B4-BE49-F238E27FC236}">
                <a16:creationId xmlns:a16="http://schemas.microsoft.com/office/drawing/2014/main" id="{4338F59A-BA49-4F59-9A25-4591FB314DB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02" y="0"/>
            <a:ext cx="2396398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76" indent="-457176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n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5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372178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059990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684362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10056747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5368935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19166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69849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120532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87302" y="6417413"/>
            <a:ext cx="413264" cy="1681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33" rtl="0" eaLnBrk="1" latinLnBrk="0" hangingPunct="1">
        <a:spcBef>
          <a:spcPct val="0"/>
        </a:spcBef>
        <a:buNone/>
        <a:defRPr sz="2666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6" indent="-457176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2" kern="1200">
          <a:solidFill>
            <a:schemeClr val="tx1"/>
          </a:solidFill>
          <a:latin typeface="+mn-lt"/>
          <a:ea typeface="+mn-ea"/>
          <a:cs typeface="+mn-cs"/>
        </a:defRPr>
      </a:lvl2pPr>
      <a:lvl3pPr marL="152391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3pPr>
      <a:lvl4pPr marL="213348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43047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»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52613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2179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174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131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53009" y="228600"/>
            <a:ext cx="984602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96641" y="1454152"/>
            <a:ext cx="13756312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701131" y="3304123"/>
            <a:ext cx="1277189" cy="30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0107ACB-6C9C-4721-BBBF-F429AA9FB76B}"/>
              </a:ext>
            </a:extLst>
          </p:cNvPr>
          <p:cNvSpPr txBox="1">
            <a:spLocks/>
          </p:cNvSpPr>
          <p:nvPr userDrawn="1"/>
        </p:nvSpPr>
        <p:spPr>
          <a:xfrm>
            <a:off x="687301" y="6421261"/>
            <a:ext cx="650431" cy="164340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068" dirty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Slide </a:t>
            </a: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66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3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697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26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76" indent="-457176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32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1">
          <a:solidFill>
            <a:schemeClr val="tx1"/>
          </a:solidFill>
          <a:latin typeface="+mn-lt"/>
        </a:defRPr>
      </a:lvl2pPr>
      <a:lvl3pPr marL="1523915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6">
          <a:solidFill>
            <a:schemeClr val="tx1"/>
          </a:solidFill>
          <a:latin typeface="+mn-lt"/>
        </a:defRPr>
      </a:lvl3pPr>
      <a:lvl4pPr marL="2133481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6">
          <a:solidFill>
            <a:schemeClr val="tx1"/>
          </a:solidFill>
          <a:latin typeface="+mn-lt"/>
        </a:defRPr>
      </a:lvl4pPr>
      <a:lvl5pPr marL="2743047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2">
          <a:solidFill>
            <a:schemeClr val="tx1"/>
          </a:solidFill>
          <a:latin typeface="+mn-lt"/>
        </a:defRPr>
      </a:lvl5pPr>
      <a:lvl6pPr marL="3352613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6pPr>
      <a:lvl7pPr marL="3962179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7pPr>
      <a:lvl8pPr marL="4571745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8pPr>
      <a:lvl9pPr marL="5181311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workshop/2015-09-17_18_RAN_5G/Docs/RWS-150001.zip" TargetMode="Externa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workshop/2015-09-17_18_RAN_5G/Docs/RWS-150001.zip" TargetMode="Externa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83469" y="2915157"/>
            <a:ext cx="12746197" cy="1470025"/>
          </a:xfrm>
        </p:spPr>
        <p:txBody>
          <a:bodyPr/>
          <a:lstStyle/>
          <a:p>
            <a:r>
              <a:rPr lang="en-US" sz="4800" dirty="0"/>
              <a:t>Additional Planning Details for 6G Workshop </a:t>
            </a:r>
            <a:br>
              <a:rPr lang="en-US" sz="4800" dirty="0"/>
            </a:br>
            <a:r>
              <a:rPr lang="en-US" sz="4800" dirty="0"/>
              <a:t>and 5G-Advanced in Rel-20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00046" y="4692978"/>
            <a:ext cx="10324867" cy="1752600"/>
          </a:xfrm>
        </p:spPr>
        <p:txBody>
          <a:bodyPr/>
          <a:lstStyle/>
          <a:p>
            <a:r>
              <a:rPr lang="en-US" u="sng" dirty="0"/>
              <a:t>Source:</a:t>
            </a:r>
            <a:r>
              <a:rPr lang="en-US" dirty="0"/>
              <a:t> RAN Chair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E251EBF-85AC-CB29-B672-FAB0BB12DF00}"/>
              </a:ext>
            </a:extLst>
          </p:cNvPr>
          <p:cNvSpPr txBox="1"/>
          <p:nvPr/>
        </p:nvSpPr>
        <p:spPr>
          <a:xfrm>
            <a:off x="13198448" y="1430955"/>
            <a:ext cx="149476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TSG RAN#104</a:t>
            </a:r>
          </a:p>
          <a:p>
            <a:r>
              <a:rPr lang="en-US" b="1" dirty="0"/>
              <a:t>AI 6.1</a:t>
            </a:r>
          </a:p>
          <a:p>
            <a:r>
              <a:rPr lang="en-US" b="1" dirty="0"/>
              <a:t>RP-240886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DBBA296-69B1-D5C6-9ABA-0212482D9A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97933" y="178325"/>
            <a:ext cx="1695799" cy="1168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8517" y="160237"/>
            <a:ext cx="7443386" cy="702730"/>
          </a:xfrm>
        </p:spPr>
        <p:txBody>
          <a:bodyPr/>
          <a:lstStyle/>
          <a:p>
            <a:r>
              <a:rPr lang="en-US" dirty="0"/>
              <a:t>6G Workshop Management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5024" y="954043"/>
            <a:ext cx="13825476" cy="4830233"/>
          </a:xfrm>
        </p:spPr>
        <p:txBody>
          <a:bodyPr/>
          <a:lstStyle/>
          <a:p>
            <a:r>
              <a:rPr lang="en-US" sz="2400" dirty="0"/>
              <a:t>Dates: March 10</a:t>
            </a:r>
            <a:r>
              <a:rPr lang="en-US" sz="2400" baseline="30000" dirty="0"/>
              <a:t>th</a:t>
            </a:r>
            <a:r>
              <a:rPr lang="en-US" sz="2400" dirty="0"/>
              <a:t> – 11</a:t>
            </a:r>
            <a:r>
              <a:rPr lang="en-US" sz="2400" baseline="30000" dirty="0"/>
              <a:t>th</a:t>
            </a:r>
            <a:r>
              <a:rPr lang="en-US" sz="2400" dirty="0"/>
              <a:t> (Monday – Tuesday)</a:t>
            </a:r>
          </a:p>
          <a:p>
            <a:r>
              <a:rPr lang="en-US" sz="2400" b="1" dirty="0"/>
              <a:t>Session Management</a:t>
            </a:r>
          </a:p>
          <a:p>
            <a:pPr lvl="1"/>
            <a:r>
              <a:rPr lang="en-US" sz="2000" b="1" dirty="0"/>
              <a:t>Parallel RAN/SA&amp;CT sessions </a:t>
            </a:r>
            <a:r>
              <a:rPr lang="en-US" sz="2000" dirty="0"/>
              <a:t>starting from Monday to Tuesday early afternoon</a:t>
            </a:r>
          </a:p>
          <a:p>
            <a:pPr lvl="2"/>
            <a:r>
              <a:rPr lang="en-US" sz="1800" dirty="0"/>
              <a:t>Monday: 9am – 6pm; Tuesday: 9am – 12:30pm, 2pm – 3:30pm</a:t>
            </a:r>
          </a:p>
          <a:p>
            <a:pPr lvl="1"/>
            <a:r>
              <a:rPr lang="en-US" sz="2000" b="1" dirty="0"/>
              <a:t>Joint RAN/SA/CT session </a:t>
            </a:r>
            <a:r>
              <a:rPr lang="en-US" sz="2000" dirty="0"/>
              <a:t>on Tuesday late afternoon</a:t>
            </a:r>
          </a:p>
          <a:p>
            <a:pPr lvl="2"/>
            <a:r>
              <a:rPr lang="en-US" sz="1800" dirty="0"/>
              <a:t>Tuesday 4pm – 6pm: summary of the workshop</a:t>
            </a:r>
          </a:p>
          <a:p>
            <a:r>
              <a:rPr lang="en-US" sz="2400" b="1" dirty="0"/>
              <a:t>Contributions</a:t>
            </a:r>
          </a:p>
          <a:p>
            <a:pPr lvl="1"/>
            <a:r>
              <a:rPr lang="en-US" sz="2000" b="1" dirty="0"/>
              <a:t>Individual contributions </a:t>
            </a:r>
            <a:r>
              <a:rPr lang="en-US" sz="2000" dirty="0"/>
              <a:t>are invited for the </a:t>
            </a:r>
            <a:r>
              <a:rPr lang="en-US" sz="2000" b="1" dirty="0"/>
              <a:t>parallel sessions</a:t>
            </a:r>
          </a:p>
          <a:p>
            <a:pPr lvl="2"/>
            <a:r>
              <a:rPr lang="en-US" sz="1800" dirty="0"/>
              <a:t>A subset of the contributions will be selected for presentation, with details TBD</a:t>
            </a:r>
          </a:p>
          <a:p>
            <a:pPr lvl="2"/>
            <a:r>
              <a:rPr lang="en-US" sz="1800" dirty="0"/>
              <a:t>The contributions are welcome from </a:t>
            </a:r>
            <a:r>
              <a:rPr lang="en-US" sz="1800" b="1" dirty="0"/>
              <a:t>3GPP members only</a:t>
            </a:r>
          </a:p>
          <a:p>
            <a:pPr lvl="1"/>
            <a:r>
              <a:rPr lang="en-US" sz="1869" dirty="0"/>
              <a:t>TSG chairs will prepare a </a:t>
            </a:r>
            <a:r>
              <a:rPr lang="en-US" sz="1869" b="1" dirty="0"/>
              <a:t>summary</a:t>
            </a:r>
            <a:r>
              <a:rPr lang="en-US" sz="1869" dirty="0"/>
              <a:t> for the </a:t>
            </a:r>
            <a:r>
              <a:rPr lang="en-US" sz="1869" b="1" dirty="0"/>
              <a:t>joint session</a:t>
            </a:r>
          </a:p>
          <a:p>
            <a:pPr lvl="2"/>
            <a:r>
              <a:rPr lang="en-US" sz="1800" dirty="0"/>
              <a:t>No individual contributions, please</a:t>
            </a:r>
          </a:p>
          <a:p>
            <a:endParaRPr lang="en-US" sz="2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7A56521-8CE7-EEF9-3DB9-DA4EDA0C3A0B}"/>
              </a:ext>
            </a:extLst>
          </p:cNvPr>
          <p:cNvSpPr txBox="1"/>
          <p:nvPr/>
        </p:nvSpPr>
        <p:spPr>
          <a:xfrm>
            <a:off x="10227495" y="6143765"/>
            <a:ext cx="418300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7030A0"/>
                </a:solidFill>
              </a:rPr>
              <a:t>Note: the agenda for 5G workshop can be found in </a:t>
            </a:r>
            <a:r>
              <a:rPr lang="en-US" sz="1200" dirty="0">
                <a:solidFill>
                  <a:srgbClr val="7030A0"/>
                </a:solidFill>
                <a:hlinkClick r:id="rId2"/>
              </a:rPr>
              <a:t>RWS-150001</a:t>
            </a:r>
            <a:endParaRPr lang="en-US" sz="1200" dirty="0">
              <a:solidFill>
                <a:srgbClr val="7030A0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4638679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8517" y="160237"/>
            <a:ext cx="7443386" cy="702730"/>
          </a:xfrm>
        </p:spPr>
        <p:txBody>
          <a:bodyPr/>
          <a:lstStyle/>
          <a:p>
            <a:r>
              <a:rPr lang="en-US" dirty="0"/>
              <a:t>6G Workshop: RAN 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5024" y="954043"/>
            <a:ext cx="13825476" cy="4830233"/>
          </a:xfrm>
        </p:spPr>
        <p:txBody>
          <a:bodyPr/>
          <a:lstStyle/>
          <a:p>
            <a:r>
              <a:rPr lang="en-US" sz="2400" dirty="0"/>
              <a:t>Draft </a:t>
            </a:r>
            <a:r>
              <a:rPr lang="en-US" sz="2400" b="1" dirty="0"/>
              <a:t>Agenda for RAN</a:t>
            </a:r>
          </a:p>
          <a:p>
            <a:pPr marL="1028662" lvl="1" indent="-342900">
              <a:buFont typeface="+mj-lt"/>
              <a:buAutoNum type="arabicPeriod"/>
            </a:pPr>
            <a:r>
              <a:rPr lang="en-US" sz="2400" dirty="0"/>
              <a:t>Opening of the workshop (Monday 9am)</a:t>
            </a:r>
          </a:p>
          <a:p>
            <a:pPr marL="1142962" lvl="1" indent="-457200">
              <a:buFont typeface="+mj-lt"/>
              <a:buAutoNum type="arabicPeriod"/>
            </a:pPr>
            <a:r>
              <a:rPr lang="en-US" sz="2400" dirty="0"/>
              <a:t>Vision &amp; priorities for next generation radio technology</a:t>
            </a:r>
          </a:p>
          <a:p>
            <a:pPr marL="152394" indent="0">
              <a:buNone/>
            </a:pPr>
            <a:r>
              <a:rPr lang="en-US" sz="2800" dirty="0"/>
              <a:t>	    </a:t>
            </a:r>
            <a:r>
              <a:rPr lang="en-US" sz="1800" i="1" dirty="0">
                <a:solidFill>
                  <a:srgbClr val="FF0000"/>
                </a:solidFill>
              </a:rPr>
              <a:t>Up to one contribution led by each company </a:t>
            </a:r>
            <a:endParaRPr lang="en-US" sz="2800" i="1" dirty="0">
              <a:solidFill>
                <a:srgbClr val="FF0000"/>
              </a:solidFill>
            </a:endParaRPr>
          </a:p>
          <a:p>
            <a:pPr marL="1142962" lvl="1" indent="-457200">
              <a:buFont typeface="+mj-lt"/>
              <a:buAutoNum type="arabicPeriod" startAt="3"/>
            </a:pPr>
            <a:r>
              <a:rPr lang="en-US" sz="2400" dirty="0"/>
              <a:t>Chairman's summary and open discussion</a:t>
            </a:r>
          </a:p>
          <a:p>
            <a:pPr marL="1219133" lvl="2" indent="0">
              <a:buNone/>
            </a:pPr>
            <a:r>
              <a:rPr lang="en-US" sz="1865" i="1" dirty="0">
                <a:solidFill>
                  <a:srgbClr val="FF0000"/>
                </a:solidFill>
              </a:rPr>
              <a:t> No individual contributions, please. TSG Chairs will prepare the summary</a:t>
            </a:r>
          </a:p>
          <a:p>
            <a:pPr marL="1028662" lvl="1" indent="-342900">
              <a:buFont typeface="+mj-lt"/>
              <a:buAutoNum type="arabicPeriod" startAt="4"/>
            </a:pPr>
            <a:r>
              <a:rPr lang="en-US" sz="2400" dirty="0"/>
              <a:t>Closing of the workshop (Tuesday 6pm)</a:t>
            </a:r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7A56521-8CE7-EEF9-3DB9-DA4EDA0C3A0B}"/>
              </a:ext>
            </a:extLst>
          </p:cNvPr>
          <p:cNvSpPr txBox="1"/>
          <p:nvPr/>
        </p:nvSpPr>
        <p:spPr>
          <a:xfrm>
            <a:off x="10227495" y="6143765"/>
            <a:ext cx="418300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7030A0"/>
                </a:solidFill>
              </a:rPr>
              <a:t>Note: the agenda for 5G workshop can be found in </a:t>
            </a:r>
            <a:r>
              <a:rPr lang="en-US" sz="1200" dirty="0">
                <a:solidFill>
                  <a:srgbClr val="7030A0"/>
                </a:solidFill>
                <a:hlinkClick r:id="rId2"/>
              </a:rPr>
              <a:t>RWS-150001</a:t>
            </a:r>
            <a:endParaRPr lang="en-US" sz="1200" dirty="0">
              <a:solidFill>
                <a:srgbClr val="7030A0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4798584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7469E6-D3CB-CEAF-5136-8D3BD6F636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C517D1-157B-7D4A-DBD2-396A1495FA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1590" y="134318"/>
            <a:ext cx="10218277" cy="1046235"/>
          </a:xfrm>
        </p:spPr>
        <p:txBody>
          <a:bodyPr/>
          <a:lstStyle/>
          <a:p>
            <a:r>
              <a:rPr lang="en-US" sz="4000" dirty="0"/>
              <a:t>5G-Advanced in Rel-20 for TSG-RAN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D27550-D6C6-563A-983B-A3A2AA79B4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9026" y="1114782"/>
            <a:ext cx="13954955" cy="4830233"/>
          </a:xfrm>
        </p:spPr>
        <p:txBody>
          <a:bodyPr/>
          <a:lstStyle/>
          <a:p>
            <a:r>
              <a:rPr lang="en-US" sz="2400" b="1" dirty="0"/>
              <a:t>Dedicated agenda and discussion </a:t>
            </a:r>
            <a:r>
              <a:rPr lang="en-US" sz="2400" dirty="0"/>
              <a:t>for </a:t>
            </a:r>
            <a:r>
              <a:rPr lang="en-US" sz="2400" b="1" dirty="0"/>
              <a:t>5G-Advanced in Rel-20 </a:t>
            </a:r>
            <a:r>
              <a:rPr lang="en-US" sz="2400" dirty="0"/>
              <a:t>will be arranged </a:t>
            </a:r>
            <a:r>
              <a:rPr lang="en-US" sz="2400" b="1" dirty="0"/>
              <a:t>in December 2024 as part of RAN#106 (</a:t>
            </a:r>
            <a:r>
              <a:rPr lang="en-US" sz="2400" dirty="0"/>
              <a:t>still a</a:t>
            </a:r>
            <a:r>
              <a:rPr lang="en-US" sz="2400" b="1" dirty="0"/>
              <a:t> 4-day RAN plenary </a:t>
            </a:r>
            <a:r>
              <a:rPr lang="en-US" sz="2400" dirty="0"/>
              <a:t>meeting</a:t>
            </a:r>
            <a:r>
              <a:rPr lang="en-US" sz="2400" b="1" dirty="0"/>
              <a:t>)</a:t>
            </a:r>
          </a:p>
          <a:p>
            <a:pPr lvl="1"/>
            <a:r>
              <a:rPr lang="en-US" sz="2000" dirty="0"/>
              <a:t>Targeting a 1-day “workshop” for 5G-Advanced within RAN#106. Details TBD.</a:t>
            </a:r>
          </a:p>
          <a:p>
            <a:pPr lvl="1"/>
            <a:r>
              <a:rPr lang="en-US" sz="2000" dirty="0"/>
              <a:t>Presentations will be arranged, along with a possible high-level summary</a:t>
            </a:r>
          </a:p>
          <a:p>
            <a:r>
              <a:rPr lang="en-US" sz="2400" b="1" dirty="0"/>
              <a:t>Detailed time split </a:t>
            </a:r>
            <a:r>
              <a:rPr lang="en-US" sz="2400" dirty="0"/>
              <a:t>between </a:t>
            </a:r>
            <a:r>
              <a:rPr lang="en-US" sz="2400" b="1" dirty="0"/>
              <a:t>5G-Advanced and 6G study </a:t>
            </a:r>
            <a:r>
              <a:rPr lang="en-US" sz="2400" dirty="0"/>
              <a:t>within each WG in </a:t>
            </a:r>
            <a:r>
              <a:rPr lang="en-US" sz="2400" b="1" dirty="0"/>
              <a:t>Rel-20</a:t>
            </a:r>
            <a:r>
              <a:rPr lang="en-US" sz="2400" dirty="0"/>
              <a:t> </a:t>
            </a:r>
            <a:r>
              <a:rPr lang="en-US" sz="2400" b="1" dirty="0"/>
              <a:t>will be discussed after December 2024 </a:t>
            </a:r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77812172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7469E6-D3CB-CEAF-5136-8D3BD6F636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C517D1-157B-7D4A-DBD2-396A1495FA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1590" y="134318"/>
            <a:ext cx="10218277" cy="1046235"/>
          </a:xfrm>
        </p:spPr>
        <p:txBody>
          <a:bodyPr/>
          <a:lstStyle/>
          <a:p>
            <a:r>
              <a:rPr lang="en-US" sz="4000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D27550-D6C6-563A-983B-A3A2AA79B4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7533" y="1114782"/>
            <a:ext cx="13394268" cy="4830233"/>
          </a:xfrm>
        </p:spPr>
        <p:txBody>
          <a:bodyPr/>
          <a:lstStyle/>
          <a:p>
            <a:r>
              <a:rPr lang="en-US" sz="2800" dirty="0"/>
              <a:t>It is proposed to endorse the additional planning details for the 6G workshop and 5G-Advanced in Rel-20 as in slides 2-4</a:t>
            </a:r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83819062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6b85689de342f917fa1496256cffb8df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f90c17ef47a347154e719feafb81c330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C90C7EC-2BC4-48C8-A54B-2D34BE94A9A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28B41B4-59F2-41CD-9393-3870078F4CFA}">
  <ds:schemaRefs>
    <ds:schemaRef ds:uri="cc9c437c-ae0c-4066-8d90-a0f7de786127"/>
    <ds:schemaRef ds:uri="http://schemas.openxmlformats.org/package/2006/metadata/core-properties"/>
    <ds:schemaRef ds:uri="http://www.w3.org/XML/1998/namespace"/>
    <ds:schemaRef ds:uri="ba37140e-f4c5-4a6c-a9b4-20a691ce6c8a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schemas.microsoft.com/office/2006/metadata/properties"/>
    <ds:schemaRef ds:uri="http://purl.org/dc/dcmitype/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1C1CAB7F-CE2F-452A-A740-76C04B15B7C0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74451</TotalTime>
  <Words>319</Words>
  <Application>Microsoft Office PowerPoint</Application>
  <PresentationFormat>Custom</PresentationFormat>
  <Paragraphs>35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Nokia Pure Headline Ultra Light</vt:lpstr>
      <vt:lpstr>Nokia Pure Text</vt:lpstr>
      <vt:lpstr>Nokia Pure Text Light</vt:lpstr>
      <vt:lpstr>Arial</vt:lpstr>
      <vt:lpstr>Calibri</vt:lpstr>
      <vt:lpstr>Wingdings</vt:lpstr>
      <vt:lpstr>Nokia White Master with headline</vt:lpstr>
      <vt:lpstr>2_Office Theme</vt:lpstr>
      <vt:lpstr>Additional Planning Details for 6G Workshop  and 5G-Advanced in Rel-20</vt:lpstr>
      <vt:lpstr>6G Workshop Management</vt:lpstr>
      <vt:lpstr>6G Workshop: RAN Agenda</vt:lpstr>
      <vt:lpstr>5G-Advanced in Rel-20 for TSG-RAN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Wanshi Chen</cp:lastModifiedBy>
  <cp:revision>739</cp:revision>
  <dcterms:created xsi:type="dcterms:W3CDTF">2018-05-24T11:49:12Z</dcterms:created>
  <dcterms:modified xsi:type="dcterms:W3CDTF">2024-06-10T16:16:05Z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ContentTypeId">
    <vt:lpwstr>0x010100EB28163D68FE8E4D9361964FDD814FC4</vt:lpwstr>
  </property>
</Properties>
</file>