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xlsx" ContentType="application/vnd.openxmlformats-officedocument.spreadsheetml.sheet"/>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charts/chart1.xml" ContentType="application/vnd.openxmlformats-officedocument.drawingml.chart+xml"/>
  <Override PartName="/ppt/charts/chart2.xml" ContentType="application/vnd.openxmlformats-officedocument.drawingml.chart+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revisionInfo.xml" ContentType="application/vnd.ms-powerpoint.revisioninfo+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3">
  <p:sldMasterIdLst>
    <p:sldMasterId id="2147483729" r:id="rId4"/>
  </p:sldMasterIdLst>
  <p:notesMasterIdLst>
    <p:notesMasterId r:id="rId24"/>
  </p:notesMasterIdLst>
  <p:handoutMasterIdLst>
    <p:handoutMasterId r:id="rId25"/>
  </p:handoutMasterIdLst>
  <p:sldIdLst>
    <p:sldId id="934" r:id="rId5"/>
    <p:sldId id="928" r:id="rId6"/>
    <p:sldId id="1058" r:id="rId7"/>
    <p:sldId id="1130" r:id="rId8"/>
    <p:sldId id="1139" r:id="rId9"/>
    <p:sldId id="979" r:id="rId10"/>
    <p:sldId id="1114" r:id="rId11"/>
    <p:sldId id="1140" r:id="rId12"/>
    <p:sldId id="1134" r:id="rId13"/>
    <p:sldId id="1136" r:id="rId14"/>
    <p:sldId id="1122" r:id="rId15"/>
    <p:sldId id="1141" r:id="rId16"/>
    <p:sldId id="1142" r:id="rId17"/>
    <p:sldId id="1143" r:id="rId18"/>
    <p:sldId id="1112" r:id="rId19"/>
    <p:sldId id="1030" r:id="rId20"/>
    <p:sldId id="985" r:id="rId21"/>
    <p:sldId id="1144" r:id="rId22"/>
    <p:sldId id="1145" r:id="rId23"/>
  </p:sldIdLst>
  <p:sldSz cx="12192000" cy="6858000"/>
  <p:notesSz cx="7010400" cy="9296400"/>
  <p:defaultTextStyle>
    <a:defPPr>
      <a:defRPr lang="en-GB"/>
    </a:defPPr>
    <a:lvl1pPr algn="l" rtl="0" eaLnBrk="0" fontAlgn="base" hangingPunct="0">
      <a:spcBef>
        <a:spcPct val="0"/>
      </a:spcBef>
      <a:spcAft>
        <a:spcPct val="0"/>
      </a:spcAft>
      <a:defRPr sz="2400" kern="1200">
        <a:solidFill>
          <a:schemeClr val="tx1"/>
        </a:solidFill>
        <a:latin typeface="Calibri" pitchFamily="34" charset="0"/>
        <a:ea typeface="+mn-ea"/>
        <a:cs typeface="Arial" charset="0"/>
      </a:defRPr>
    </a:lvl1pPr>
    <a:lvl2pPr marL="457200" algn="l" rtl="0" eaLnBrk="0" fontAlgn="base" hangingPunct="0">
      <a:spcBef>
        <a:spcPct val="0"/>
      </a:spcBef>
      <a:spcAft>
        <a:spcPct val="0"/>
      </a:spcAft>
      <a:defRPr sz="2400" kern="1200">
        <a:solidFill>
          <a:schemeClr val="tx1"/>
        </a:solidFill>
        <a:latin typeface="Calibri" pitchFamily="34" charset="0"/>
        <a:ea typeface="+mn-ea"/>
        <a:cs typeface="Arial" charset="0"/>
      </a:defRPr>
    </a:lvl2pPr>
    <a:lvl3pPr marL="914400" algn="l" rtl="0" eaLnBrk="0" fontAlgn="base" hangingPunct="0">
      <a:spcBef>
        <a:spcPct val="0"/>
      </a:spcBef>
      <a:spcAft>
        <a:spcPct val="0"/>
      </a:spcAft>
      <a:defRPr sz="2400" kern="1200">
        <a:solidFill>
          <a:schemeClr val="tx1"/>
        </a:solidFill>
        <a:latin typeface="Calibri" pitchFamily="34" charset="0"/>
        <a:ea typeface="+mn-ea"/>
        <a:cs typeface="Arial" charset="0"/>
      </a:defRPr>
    </a:lvl3pPr>
    <a:lvl4pPr marL="1371600" algn="l" rtl="0" eaLnBrk="0" fontAlgn="base" hangingPunct="0">
      <a:spcBef>
        <a:spcPct val="0"/>
      </a:spcBef>
      <a:spcAft>
        <a:spcPct val="0"/>
      </a:spcAft>
      <a:defRPr sz="2400" kern="1200">
        <a:solidFill>
          <a:schemeClr val="tx1"/>
        </a:solidFill>
        <a:latin typeface="Calibri" pitchFamily="34" charset="0"/>
        <a:ea typeface="+mn-ea"/>
        <a:cs typeface="Arial" charset="0"/>
      </a:defRPr>
    </a:lvl4pPr>
    <a:lvl5pPr marL="1828800" algn="l" rtl="0" eaLnBrk="0" fontAlgn="base" hangingPunct="0">
      <a:spcBef>
        <a:spcPct val="0"/>
      </a:spcBef>
      <a:spcAft>
        <a:spcPct val="0"/>
      </a:spcAft>
      <a:defRPr sz="2400" kern="1200">
        <a:solidFill>
          <a:schemeClr val="tx1"/>
        </a:solidFill>
        <a:latin typeface="Calibri" pitchFamily="34" charset="0"/>
        <a:ea typeface="+mn-ea"/>
        <a:cs typeface="Arial" charset="0"/>
      </a:defRPr>
    </a:lvl5pPr>
    <a:lvl6pPr marL="2286000" algn="l" defTabSz="914400" rtl="0" eaLnBrk="1" latinLnBrk="0" hangingPunct="1">
      <a:defRPr sz="2400" kern="1200">
        <a:solidFill>
          <a:schemeClr val="tx1"/>
        </a:solidFill>
        <a:latin typeface="Calibri" pitchFamily="34" charset="0"/>
        <a:ea typeface="+mn-ea"/>
        <a:cs typeface="Arial" charset="0"/>
      </a:defRPr>
    </a:lvl6pPr>
    <a:lvl7pPr marL="2743200" algn="l" defTabSz="914400" rtl="0" eaLnBrk="1" latinLnBrk="0" hangingPunct="1">
      <a:defRPr sz="2400" kern="1200">
        <a:solidFill>
          <a:schemeClr val="tx1"/>
        </a:solidFill>
        <a:latin typeface="Calibri" pitchFamily="34" charset="0"/>
        <a:ea typeface="+mn-ea"/>
        <a:cs typeface="Arial" charset="0"/>
      </a:defRPr>
    </a:lvl7pPr>
    <a:lvl8pPr marL="3200400" algn="l" defTabSz="914400" rtl="0" eaLnBrk="1" latinLnBrk="0" hangingPunct="1">
      <a:defRPr sz="2400" kern="1200">
        <a:solidFill>
          <a:schemeClr val="tx1"/>
        </a:solidFill>
        <a:latin typeface="Calibri" pitchFamily="34" charset="0"/>
        <a:ea typeface="+mn-ea"/>
        <a:cs typeface="Arial" charset="0"/>
      </a:defRPr>
    </a:lvl8pPr>
    <a:lvl9pPr marL="3657600" algn="l" defTabSz="914400" rtl="0" eaLnBrk="1" latinLnBrk="0" hangingPunct="1">
      <a:defRPr sz="2400" kern="1200">
        <a:solidFill>
          <a:schemeClr val="tx1"/>
        </a:solidFill>
        <a:latin typeface="Calibri" pitchFamily="34" charset="0"/>
        <a:ea typeface="+mn-ea"/>
        <a:cs typeface="Arial" charset="0"/>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Xizeng Dai" initials="XzD" lastIdx="13" clrIdx="0">
    <p:extLst>
      <p:ext uri="{19B8F6BF-5375-455C-9EA6-DF929625EA0E}">
        <p15:presenceInfo xmlns:p15="http://schemas.microsoft.com/office/powerpoint/2012/main" userId="Xizeng Dai" providerId="None"/>
      </p:ext>
    </p:extLst>
  </p:cmAuthor>
  <p:cmAuthor id="2" name="Andrey Chervyakov" initials="CA" lastIdx="13" clrIdx="1">
    <p:extLst>
      <p:ext uri="{19B8F6BF-5375-455C-9EA6-DF929625EA0E}">
        <p15:presenceInfo xmlns:p15="http://schemas.microsoft.com/office/powerpoint/2012/main" userId="Andrey Chervyakov" providerId="None"/>
      </p:ext>
    </p:extLst>
  </p:cmAuthor>
  <p:cmAuthor id="3" name="Haijie Qiu_Samsung" initials="1" lastIdx="1" clrIdx="2">
    <p:extLst>
      <p:ext uri="{19B8F6BF-5375-455C-9EA6-DF929625EA0E}">
        <p15:presenceInfo xmlns:p15="http://schemas.microsoft.com/office/powerpoint/2012/main" userId="Haijie Qiu_Samsung"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39966"/>
    <a:srgbClr val="9BBB59"/>
    <a:srgbClr val="EFF3EA"/>
    <a:srgbClr val="FFFFFF"/>
    <a:srgbClr val="BEC6B4"/>
    <a:srgbClr val="D0D8E8"/>
    <a:srgbClr val="DEE7D1"/>
    <a:srgbClr val="E9EDF4"/>
    <a:srgbClr val="00CC99"/>
    <a:srgbClr val="00FF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8653FD9F-09BD-4327-A32A-3B6B3E5A5CD5}" v="20" dt="2021-12-01T08:34:12.922"/>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D7AC3CCA-C797-4891-BE02-D94E43425B78}" styleName="Medium Style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073A0DAA-6AF3-43AB-8588-CEC1D06C72B9}" styleName="中度样式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D27102A9-8310-4765-A935-A1911B00CA55}" styleName="浅色样式 1 - 强调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93296810-A885-4BE3-A3E7-6D5BEEA58F35}" styleName="中度样式 2 - 强调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35758FB7-9AC5-4552-8A53-C91805E547FA}" styleName="主题样式 1 - 强调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69012ECD-51FC-41F1-AA8D-1B2483CD663E}" styleName="浅色样式 2 - 强调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2D5ABB26-0587-4C30-8999-92F81FD0307C}" styleName="无样式，无网格">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6949" autoAdjust="0"/>
    <p:restoredTop sz="96091" autoAdjust="0"/>
  </p:normalViewPr>
  <p:slideViewPr>
    <p:cSldViewPr snapToGrid="0">
      <p:cViewPr varScale="1">
        <p:scale>
          <a:sx n="96" d="100"/>
          <a:sy n="96" d="100"/>
        </p:scale>
        <p:origin x="81" y="246"/>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snapToGrid="0">
      <p:cViewPr varScale="1">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commentAuthors" Target="commentAuthors.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handoutMaster" Target="handoutMasters/handoutMaster1.xml"/><Relationship Id="rId46" Type="http://schemas.microsoft.com/office/2015/10/relationships/revisionInfo" Target="revisionInfo.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notesMaster" Target="notesMasters/notesMaster1.xml"/><Relationship Id="rId45" Type="http://schemas.microsoft.com/office/2016/11/relationships/changesInfo" Target="changesInfos/changesInfo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viewProps" Target="viewProps.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presProps" Target="presProps.xml"/><Relationship Id="rId30"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hervyakov, Andrey" userId="dbdfc4e7-c505-4785-a117-c03dfe609c52" providerId="ADAL" clId="{8653FD9F-09BD-4327-A32A-3B6B3E5A5CD5}"/>
    <pc:docChg chg="undo custSel modSld">
      <pc:chgData name="Chervyakov, Andrey" userId="dbdfc4e7-c505-4785-a117-c03dfe609c52" providerId="ADAL" clId="{8653FD9F-09BD-4327-A32A-3B6B3E5A5CD5}" dt="2021-12-01T08:34:12.922" v="593"/>
      <pc:docMkLst>
        <pc:docMk/>
      </pc:docMkLst>
      <pc:sldChg chg="modSp mod">
        <pc:chgData name="Chervyakov, Andrey" userId="dbdfc4e7-c505-4785-a117-c03dfe609c52" providerId="ADAL" clId="{8653FD9F-09BD-4327-A32A-3B6B3E5A5CD5}" dt="2021-12-01T08:00:36.342" v="1" actId="20577"/>
        <pc:sldMkLst>
          <pc:docMk/>
          <pc:sldMk cId="2634616571" sldId="984"/>
        </pc:sldMkLst>
        <pc:spChg chg="mod">
          <ac:chgData name="Chervyakov, Andrey" userId="dbdfc4e7-c505-4785-a117-c03dfe609c52" providerId="ADAL" clId="{8653FD9F-09BD-4327-A32A-3B6B3E5A5CD5}" dt="2021-12-01T08:00:36.342" v="1" actId="20577"/>
          <ac:spMkLst>
            <pc:docMk/>
            <pc:sldMk cId="2634616571" sldId="984"/>
            <ac:spMk id="3" creationId="{B1BE6906-4FA3-42DA-8E86-BA4DD12F41A6}"/>
          </ac:spMkLst>
        </pc:spChg>
      </pc:sldChg>
      <pc:sldChg chg="addCm modCm">
        <pc:chgData name="Chervyakov, Andrey" userId="dbdfc4e7-c505-4785-a117-c03dfe609c52" providerId="ADAL" clId="{8653FD9F-09BD-4327-A32A-3B6B3E5A5CD5}" dt="2021-12-01T08:03:03.413" v="12"/>
        <pc:sldMkLst>
          <pc:docMk/>
          <pc:sldMk cId="439314775" sldId="995"/>
        </pc:sldMkLst>
      </pc:sldChg>
      <pc:sldChg chg="modSp mod addCm modCm">
        <pc:chgData name="Chervyakov, Andrey" userId="dbdfc4e7-c505-4785-a117-c03dfe609c52" providerId="ADAL" clId="{8653FD9F-09BD-4327-A32A-3B6B3E5A5CD5}" dt="2021-12-01T08:18:35.154" v="465"/>
        <pc:sldMkLst>
          <pc:docMk/>
          <pc:sldMk cId="1657490726" sldId="1025"/>
        </pc:sldMkLst>
        <pc:spChg chg="mod">
          <ac:chgData name="Chervyakov, Andrey" userId="dbdfc4e7-c505-4785-a117-c03dfe609c52" providerId="ADAL" clId="{8653FD9F-09BD-4327-A32A-3B6B3E5A5CD5}" dt="2021-12-01T08:01:46.891" v="5" actId="20577"/>
          <ac:spMkLst>
            <pc:docMk/>
            <pc:sldMk cId="1657490726" sldId="1025"/>
            <ac:spMk id="2" creationId="{4653FC17-6DDA-4C90-8331-B521BC2ADE4B}"/>
          </ac:spMkLst>
        </pc:spChg>
        <pc:spChg chg="mod">
          <ac:chgData name="Chervyakov, Andrey" userId="dbdfc4e7-c505-4785-a117-c03dfe609c52" providerId="ADAL" clId="{8653FD9F-09BD-4327-A32A-3B6B3E5A5CD5}" dt="2021-12-01T08:07:20.284" v="112" actId="207"/>
          <ac:spMkLst>
            <pc:docMk/>
            <pc:sldMk cId="1657490726" sldId="1025"/>
            <ac:spMk id="3" creationId="{B1BE6906-4FA3-42DA-8E86-BA4DD12F41A6}"/>
          </ac:spMkLst>
        </pc:spChg>
      </pc:sldChg>
      <pc:sldChg chg="modSp mod addCm delCm modCm">
        <pc:chgData name="Chervyakov, Andrey" userId="dbdfc4e7-c505-4785-a117-c03dfe609c52" providerId="ADAL" clId="{8653FD9F-09BD-4327-A32A-3B6B3E5A5CD5}" dt="2021-12-01T08:34:12.922" v="593"/>
        <pc:sldMkLst>
          <pc:docMk/>
          <pc:sldMk cId="3799247832" sldId="1034"/>
        </pc:sldMkLst>
        <pc:spChg chg="mod">
          <ac:chgData name="Chervyakov, Andrey" userId="dbdfc4e7-c505-4785-a117-c03dfe609c52" providerId="ADAL" clId="{8653FD9F-09BD-4327-A32A-3B6B3E5A5CD5}" dt="2021-12-01T08:02:12.651" v="8"/>
          <ac:spMkLst>
            <pc:docMk/>
            <pc:sldMk cId="3799247832" sldId="1034"/>
            <ac:spMk id="2" creationId="{4653FC17-6DDA-4C90-8331-B521BC2ADE4B}"/>
          </ac:spMkLst>
        </pc:spChg>
        <pc:spChg chg="mod">
          <ac:chgData name="Chervyakov, Andrey" userId="dbdfc4e7-c505-4785-a117-c03dfe609c52" providerId="ADAL" clId="{8653FD9F-09BD-4327-A32A-3B6B3E5A5CD5}" dt="2021-12-01T08:33:30.708" v="581" actId="13926"/>
          <ac:spMkLst>
            <pc:docMk/>
            <pc:sldMk cId="3799247832" sldId="1034"/>
            <ac:spMk id="3" creationId="{B1BE6906-4FA3-42DA-8E86-BA4DD12F41A6}"/>
          </ac:spMkLst>
        </pc:spChg>
      </pc:sldChg>
    </pc:docChg>
  </pc:docChgLst>
</pc:chgInfo>
</file>

<file path=ppt/charts/_rels/chart1.xml.rels><?xml version="1.0" encoding="UTF-8" standalone="yes"?>
<Relationships xmlns="http://schemas.openxmlformats.org/package/2006/relationships"><Relationship Id="rId1" Type="http://schemas.openxmlformats.org/officeDocument/2006/relationships/package" Target="../embeddings/Microsoft_Excel____1.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___2.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txPr>
        <a:bodyPr/>
        <a:lstStyle/>
        <a:p>
          <a:pPr>
            <a:defRPr sz="900"/>
          </a:pPr>
          <a:endParaRPr lang="zh-CN"/>
        </a:p>
      </c:txPr>
    </c:title>
    <c:autoTitleDeleted val="0"/>
    <c:plotArea>
      <c:layout/>
      <c:barChart>
        <c:barDir val="col"/>
        <c:grouping val="clustered"/>
        <c:varyColors val="0"/>
        <c:ser>
          <c:idx val="0"/>
          <c:order val="0"/>
          <c:tx>
            <c:strRef>
              <c:f>Sheet1!$B$1</c:f>
              <c:strCache>
                <c:ptCount val="1"/>
                <c:pt idx="0">
                  <c:v>Uploaded Contributions</c:v>
                </c:pt>
              </c:strCache>
            </c:strRef>
          </c:tx>
          <c:invertIfNegative val="0"/>
          <c:cat>
            <c:strRef>
              <c:f>Sheet1!$A$2:$A$29</c:f>
              <c:strCache>
                <c:ptCount val="28"/>
                <c:pt idx="0">
                  <c:v>#91</c:v>
                </c:pt>
                <c:pt idx="1">
                  <c:v>#92</c:v>
                </c:pt>
                <c:pt idx="2">
                  <c:v>#92bis</c:v>
                </c:pt>
                <c:pt idx="3">
                  <c:v>#93</c:v>
                </c:pt>
                <c:pt idx="4">
                  <c:v>#94-e</c:v>
                </c:pt>
                <c:pt idx="5">
                  <c:v>#95-e</c:v>
                </c:pt>
                <c:pt idx="6">
                  <c:v>#96-e</c:v>
                </c:pt>
                <c:pt idx="7">
                  <c:v>#97-e</c:v>
                </c:pt>
                <c:pt idx="8">
                  <c:v>#98-e</c:v>
                </c:pt>
                <c:pt idx="9">
                  <c:v>#98-bis-e</c:v>
                </c:pt>
                <c:pt idx="10">
                  <c:v>#99-e</c:v>
                </c:pt>
                <c:pt idx="11">
                  <c:v>#100-e</c:v>
                </c:pt>
                <c:pt idx="12">
                  <c:v>#101-e</c:v>
                </c:pt>
                <c:pt idx="13">
                  <c:v>#101-bis-e</c:v>
                </c:pt>
                <c:pt idx="14">
                  <c:v>#102-e</c:v>
                </c:pt>
                <c:pt idx="15">
                  <c:v>#103-e</c:v>
                </c:pt>
                <c:pt idx="16">
                  <c:v>#104-e</c:v>
                </c:pt>
                <c:pt idx="17">
                  <c:v>#104-bis-e</c:v>
                </c:pt>
                <c:pt idx="18">
                  <c:v>#105</c:v>
                </c:pt>
                <c:pt idx="19">
                  <c:v>#106</c:v>
                </c:pt>
                <c:pt idx="20">
                  <c:v>#106bis-e</c:v>
                </c:pt>
                <c:pt idx="21">
                  <c:v>#107</c:v>
                </c:pt>
                <c:pt idx="22">
                  <c:v>#108</c:v>
                </c:pt>
                <c:pt idx="23">
                  <c:v>#108bis</c:v>
                </c:pt>
                <c:pt idx="24">
                  <c:v>#109</c:v>
                </c:pt>
                <c:pt idx="25">
                  <c:v>#110</c:v>
                </c:pt>
                <c:pt idx="26">
                  <c:v>#110bis</c:v>
                </c:pt>
                <c:pt idx="27">
                  <c:v>#111</c:v>
                </c:pt>
              </c:strCache>
            </c:strRef>
          </c:cat>
          <c:val>
            <c:numRef>
              <c:f>Sheet1!$B$2:$B$29</c:f>
              <c:numCache>
                <c:formatCode>General</c:formatCode>
                <c:ptCount val="28"/>
                <c:pt idx="0">
                  <c:v>2337</c:v>
                </c:pt>
                <c:pt idx="1">
                  <c:v>2576</c:v>
                </c:pt>
                <c:pt idx="2">
                  <c:v>2230</c:v>
                </c:pt>
                <c:pt idx="3">
                  <c:v>2886</c:v>
                </c:pt>
                <c:pt idx="4">
                  <c:v>2883</c:v>
                </c:pt>
                <c:pt idx="5">
                  <c:v>3297</c:v>
                </c:pt>
                <c:pt idx="6">
                  <c:v>2971</c:v>
                </c:pt>
                <c:pt idx="7">
                  <c:v>3736</c:v>
                </c:pt>
                <c:pt idx="8">
                  <c:v>3740</c:v>
                </c:pt>
                <c:pt idx="9">
                  <c:v>2460</c:v>
                </c:pt>
                <c:pt idx="10">
                  <c:v>3622</c:v>
                </c:pt>
                <c:pt idx="11">
                  <c:v>3903</c:v>
                </c:pt>
                <c:pt idx="12">
                  <c:v>3450</c:v>
                </c:pt>
                <c:pt idx="13">
                  <c:v>2663</c:v>
                </c:pt>
                <c:pt idx="14">
                  <c:v>3690</c:v>
                </c:pt>
                <c:pt idx="15">
                  <c:v>3628</c:v>
                </c:pt>
                <c:pt idx="16">
                  <c:v>3619</c:v>
                </c:pt>
                <c:pt idx="17">
                  <c:v>2231</c:v>
                </c:pt>
                <c:pt idx="18">
                  <c:v>2647</c:v>
                </c:pt>
                <c:pt idx="19">
                  <c:v>2881</c:v>
                </c:pt>
                <c:pt idx="20">
                  <c:v>2084</c:v>
                </c:pt>
                <c:pt idx="21">
                  <c:v>2816</c:v>
                </c:pt>
                <c:pt idx="22">
                  <c:v>3464</c:v>
                </c:pt>
                <c:pt idx="23">
                  <c:v>2451</c:v>
                </c:pt>
                <c:pt idx="24">
                  <c:v>3533</c:v>
                </c:pt>
                <c:pt idx="25">
                  <c:v>2854</c:v>
                </c:pt>
                <c:pt idx="26">
                  <c:v>2348</c:v>
                </c:pt>
                <c:pt idx="27">
                  <c:v>3368</c:v>
                </c:pt>
              </c:numCache>
            </c:numRef>
          </c:val>
          <c:extLst xmlns:c16r2="http://schemas.microsoft.com/office/drawing/2015/06/chart">
            <c:ext xmlns:c16="http://schemas.microsoft.com/office/drawing/2014/chart" uri="{C3380CC4-5D6E-409C-BE32-E72D297353CC}">
              <c16:uniqueId val="{00000000-9DFF-400B-85C1-29ACCAC54A87}"/>
            </c:ext>
          </c:extLst>
        </c:ser>
        <c:dLbls>
          <c:showLegendKey val="0"/>
          <c:showVal val="0"/>
          <c:showCatName val="0"/>
          <c:showSerName val="0"/>
          <c:showPercent val="0"/>
          <c:showBubbleSize val="0"/>
        </c:dLbls>
        <c:gapWidth val="150"/>
        <c:axId val="1082819504"/>
        <c:axId val="1082820048"/>
      </c:barChart>
      <c:catAx>
        <c:axId val="1082819504"/>
        <c:scaling>
          <c:orientation val="minMax"/>
        </c:scaling>
        <c:delete val="0"/>
        <c:axPos val="b"/>
        <c:numFmt formatCode="General" sourceLinked="0"/>
        <c:majorTickMark val="none"/>
        <c:minorTickMark val="none"/>
        <c:tickLblPos val="nextTo"/>
        <c:crossAx val="1082820048"/>
        <c:crosses val="autoZero"/>
        <c:auto val="1"/>
        <c:lblAlgn val="ctr"/>
        <c:lblOffset val="100"/>
        <c:noMultiLvlLbl val="0"/>
      </c:catAx>
      <c:valAx>
        <c:axId val="1082820048"/>
        <c:scaling>
          <c:orientation val="minMax"/>
        </c:scaling>
        <c:delete val="0"/>
        <c:axPos val="l"/>
        <c:majorGridlines/>
        <c:numFmt formatCode="General" sourceLinked="1"/>
        <c:majorTickMark val="none"/>
        <c:minorTickMark val="none"/>
        <c:tickLblPos val="nextTo"/>
        <c:txPr>
          <a:bodyPr/>
          <a:lstStyle/>
          <a:p>
            <a:pPr>
              <a:defRPr sz="700"/>
            </a:pPr>
            <a:endParaRPr lang="zh-CN"/>
          </a:p>
        </c:txPr>
        <c:crossAx val="1082819504"/>
        <c:crosses val="autoZero"/>
        <c:crossBetween val="between"/>
      </c:valAx>
      <c:dTable>
        <c:showHorzBorder val="1"/>
        <c:showVertBorder val="1"/>
        <c:showOutline val="1"/>
        <c:showKeys val="1"/>
      </c:dTable>
    </c:plotArea>
    <c:plotVisOnly val="1"/>
    <c:dispBlanksAs val="gap"/>
    <c:showDLblsOverMax val="0"/>
  </c:chart>
  <c:txPr>
    <a:bodyPr/>
    <a:lstStyle/>
    <a:p>
      <a:pPr>
        <a:defRPr sz="600"/>
      </a:pPr>
      <a:endParaRPr lang="zh-CN"/>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txPr>
        <a:bodyPr/>
        <a:lstStyle/>
        <a:p>
          <a:pPr>
            <a:defRPr sz="900"/>
          </a:pPr>
          <a:endParaRPr lang="zh-CN"/>
        </a:p>
      </c:txPr>
    </c:title>
    <c:autoTitleDeleted val="0"/>
    <c:plotArea>
      <c:layout/>
      <c:barChart>
        <c:barDir val="col"/>
        <c:grouping val="clustered"/>
        <c:varyColors val="0"/>
        <c:ser>
          <c:idx val="0"/>
          <c:order val="0"/>
          <c:tx>
            <c:strRef>
              <c:f>Sheet1!$B$1</c:f>
              <c:strCache>
                <c:ptCount val="1"/>
                <c:pt idx="0">
                  <c:v>Attendees</c:v>
                </c:pt>
              </c:strCache>
            </c:strRef>
          </c:tx>
          <c:invertIfNegative val="0"/>
          <c:cat>
            <c:strRef>
              <c:f>Sheet1!$A$2:$A$29</c:f>
              <c:strCache>
                <c:ptCount val="28"/>
                <c:pt idx="0">
                  <c:v>#91</c:v>
                </c:pt>
                <c:pt idx="1">
                  <c:v>#92</c:v>
                </c:pt>
                <c:pt idx="2">
                  <c:v>#92bis</c:v>
                </c:pt>
                <c:pt idx="3">
                  <c:v>#93</c:v>
                </c:pt>
                <c:pt idx="4">
                  <c:v>#94-e</c:v>
                </c:pt>
                <c:pt idx="5">
                  <c:v>#95-e</c:v>
                </c:pt>
                <c:pt idx="6">
                  <c:v>#96-e</c:v>
                </c:pt>
                <c:pt idx="7">
                  <c:v>#97-e</c:v>
                </c:pt>
                <c:pt idx="8">
                  <c:v>#98-e</c:v>
                </c:pt>
                <c:pt idx="9">
                  <c:v>#98-bis-e</c:v>
                </c:pt>
                <c:pt idx="10">
                  <c:v>#99-e</c:v>
                </c:pt>
                <c:pt idx="11">
                  <c:v>#100-e</c:v>
                </c:pt>
                <c:pt idx="12">
                  <c:v>#101-e</c:v>
                </c:pt>
                <c:pt idx="13">
                  <c:v>#101-bis-e</c:v>
                </c:pt>
                <c:pt idx="14">
                  <c:v>#102-e</c:v>
                </c:pt>
                <c:pt idx="15">
                  <c:v>#103-e</c:v>
                </c:pt>
                <c:pt idx="16">
                  <c:v>#104-e</c:v>
                </c:pt>
                <c:pt idx="17">
                  <c:v>#104-bis-e</c:v>
                </c:pt>
                <c:pt idx="18">
                  <c:v>#105</c:v>
                </c:pt>
                <c:pt idx="19">
                  <c:v>#106</c:v>
                </c:pt>
                <c:pt idx="20">
                  <c:v>#106bis-e</c:v>
                </c:pt>
                <c:pt idx="21">
                  <c:v>#107</c:v>
                </c:pt>
                <c:pt idx="22">
                  <c:v>#108</c:v>
                </c:pt>
                <c:pt idx="23">
                  <c:v>#108bis</c:v>
                </c:pt>
                <c:pt idx="24">
                  <c:v>#109</c:v>
                </c:pt>
                <c:pt idx="25">
                  <c:v>#110</c:v>
                </c:pt>
                <c:pt idx="26">
                  <c:v>#110bis</c:v>
                </c:pt>
                <c:pt idx="27">
                  <c:v>#111</c:v>
                </c:pt>
              </c:strCache>
            </c:strRef>
          </c:cat>
          <c:val>
            <c:numRef>
              <c:f>Sheet1!$B$2:$B$29</c:f>
              <c:numCache>
                <c:formatCode>General</c:formatCode>
                <c:ptCount val="28"/>
                <c:pt idx="0">
                  <c:v>387</c:v>
                </c:pt>
                <c:pt idx="1">
                  <c:v>266</c:v>
                </c:pt>
                <c:pt idx="2">
                  <c:v>298</c:v>
                </c:pt>
                <c:pt idx="3">
                  <c:v>382</c:v>
                </c:pt>
                <c:pt idx="4">
                  <c:v>226</c:v>
                </c:pt>
                <c:pt idx="5">
                  <c:v>308</c:v>
                </c:pt>
                <c:pt idx="6">
                  <c:v>349</c:v>
                </c:pt>
                <c:pt idx="7">
                  <c:v>367</c:v>
                </c:pt>
                <c:pt idx="8">
                  <c:v>400</c:v>
                </c:pt>
                <c:pt idx="9">
                  <c:v>527</c:v>
                </c:pt>
                <c:pt idx="10">
                  <c:v>401</c:v>
                </c:pt>
                <c:pt idx="11">
                  <c:v>403</c:v>
                </c:pt>
                <c:pt idx="12">
                  <c:v>396</c:v>
                </c:pt>
                <c:pt idx="13">
                  <c:v>404</c:v>
                </c:pt>
                <c:pt idx="14">
                  <c:v>444</c:v>
                </c:pt>
                <c:pt idx="15">
                  <c:v>382</c:v>
                </c:pt>
                <c:pt idx="16">
                  <c:v>452</c:v>
                </c:pt>
                <c:pt idx="17">
                  <c:v>441</c:v>
                </c:pt>
                <c:pt idx="18">
                  <c:v>457</c:v>
                </c:pt>
                <c:pt idx="19">
                  <c:v>466</c:v>
                </c:pt>
                <c:pt idx="20">
                  <c:v>493</c:v>
                </c:pt>
                <c:pt idx="21">
                  <c:v>572</c:v>
                </c:pt>
                <c:pt idx="22">
                  <c:v>574</c:v>
                </c:pt>
                <c:pt idx="23">
                  <c:v>427</c:v>
                </c:pt>
                <c:pt idx="24">
                  <c:v>421</c:v>
                </c:pt>
                <c:pt idx="25">
                  <c:v>383</c:v>
                </c:pt>
                <c:pt idx="26">
                  <c:v>301</c:v>
                </c:pt>
                <c:pt idx="27">
                  <c:v>457</c:v>
                </c:pt>
              </c:numCache>
            </c:numRef>
          </c:val>
          <c:extLst xmlns:c16r2="http://schemas.microsoft.com/office/drawing/2015/06/chart">
            <c:ext xmlns:c16="http://schemas.microsoft.com/office/drawing/2014/chart" uri="{C3380CC4-5D6E-409C-BE32-E72D297353CC}">
              <c16:uniqueId val="{00000000-D63E-483D-8DF8-A1FF20310CD7}"/>
            </c:ext>
          </c:extLst>
        </c:ser>
        <c:dLbls>
          <c:showLegendKey val="0"/>
          <c:showVal val="0"/>
          <c:showCatName val="0"/>
          <c:showSerName val="0"/>
          <c:showPercent val="0"/>
          <c:showBubbleSize val="0"/>
        </c:dLbls>
        <c:gapWidth val="150"/>
        <c:axId val="1082821136"/>
        <c:axId val="1082817872"/>
      </c:barChart>
      <c:catAx>
        <c:axId val="1082821136"/>
        <c:scaling>
          <c:orientation val="minMax"/>
        </c:scaling>
        <c:delete val="0"/>
        <c:axPos val="b"/>
        <c:numFmt formatCode="General" sourceLinked="0"/>
        <c:majorTickMark val="none"/>
        <c:minorTickMark val="none"/>
        <c:tickLblPos val="nextTo"/>
        <c:crossAx val="1082817872"/>
        <c:crosses val="autoZero"/>
        <c:auto val="1"/>
        <c:lblAlgn val="ctr"/>
        <c:lblOffset val="100"/>
        <c:noMultiLvlLbl val="0"/>
      </c:catAx>
      <c:valAx>
        <c:axId val="1082817872"/>
        <c:scaling>
          <c:orientation val="minMax"/>
        </c:scaling>
        <c:delete val="0"/>
        <c:axPos val="l"/>
        <c:majorGridlines/>
        <c:numFmt formatCode="General" sourceLinked="1"/>
        <c:majorTickMark val="none"/>
        <c:minorTickMark val="none"/>
        <c:tickLblPos val="nextTo"/>
        <c:txPr>
          <a:bodyPr/>
          <a:lstStyle/>
          <a:p>
            <a:pPr>
              <a:defRPr sz="700"/>
            </a:pPr>
            <a:endParaRPr lang="zh-CN"/>
          </a:p>
        </c:txPr>
        <c:crossAx val="1082821136"/>
        <c:crosses val="autoZero"/>
        <c:crossBetween val="between"/>
      </c:valAx>
      <c:dTable>
        <c:showHorzBorder val="1"/>
        <c:showVertBorder val="1"/>
        <c:showOutline val="1"/>
        <c:showKeys val="1"/>
        <c:txPr>
          <a:bodyPr/>
          <a:lstStyle/>
          <a:p>
            <a:pPr rtl="0">
              <a:defRPr sz="600"/>
            </a:pPr>
            <a:endParaRPr lang="zh-CN"/>
          </a:p>
        </c:txPr>
      </c:dTable>
    </c:plotArea>
    <c:plotVisOnly val="1"/>
    <c:dispBlanksAs val="gap"/>
    <c:showDLblsOverMax val="0"/>
  </c:chart>
  <c:txPr>
    <a:bodyPr/>
    <a:lstStyle/>
    <a:p>
      <a:pPr>
        <a:defRPr sz="800"/>
      </a:pPr>
      <a:endParaRPr lang="zh-CN"/>
    </a:p>
  </c:txPr>
  <c:externalData r:id="rId1">
    <c:autoUpdate val="0"/>
  </c:externalData>
</c:chartSpac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3038171" cy="465719"/>
          </a:xfrm>
          <a:prstGeom prst="rect">
            <a:avLst/>
          </a:prstGeom>
          <a:noFill/>
          <a:ln w="9525">
            <a:noFill/>
            <a:miter lim="800000"/>
            <a:headEnd/>
            <a:tailEnd/>
          </a:ln>
        </p:spPr>
        <p:txBody>
          <a:bodyPr vert="horz" wrap="square" lIns="92844" tIns="46423" rIns="92844" bIns="46423" numCol="1" anchor="t" anchorCtr="0" compatLnSpc="1">
            <a:prstTxWarp prst="textNoShape">
              <a:avLst/>
            </a:prstTxWarp>
          </a:bodyPr>
          <a:lstStyle>
            <a:lvl1pPr defTabSz="929256" eaLnBrk="1" hangingPunct="1">
              <a:defRPr sz="1200">
                <a:latin typeface="Times New Roman" pitchFamily="18" charset="0"/>
              </a:defRPr>
            </a:lvl1pPr>
          </a:lstStyle>
          <a:p>
            <a:endParaRPr lang="en-US" altLang="zh-CN" dirty="0"/>
          </a:p>
        </p:txBody>
      </p:sp>
      <p:sp>
        <p:nvSpPr>
          <p:cNvPr id="9219" name="Rectangle 3"/>
          <p:cNvSpPr>
            <a:spLocks noGrp="1" noChangeArrowheads="1"/>
          </p:cNvSpPr>
          <p:nvPr>
            <p:ph type="dt" sz="quarter" idx="1"/>
          </p:nvPr>
        </p:nvSpPr>
        <p:spPr bwMode="auto">
          <a:xfrm>
            <a:off x="3972232" y="0"/>
            <a:ext cx="3038170" cy="465719"/>
          </a:xfrm>
          <a:prstGeom prst="rect">
            <a:avLst/>
          </a:prstGeom>
          <a:noFill/>
          <a:ln w="9525">
            <a:noFill/>
            <a:miter lim="800000"/>
            <a:headEnd/>
            <a:tailEnd/>
          </a:ln>
        </p:spPr>
        <p:txBody>
          <a:bodyPr vert="horz" wrap="square" lIns="92844" tIns="46423" rIns="92844" bIns="46423" numCol="1" anchor="t" anchorCtr="0" compatLnSpc="1">
            <a:prstTxWarp prst="textNoShape">
              <a:avLst/>
            </a:prstTxWarp>
          </a:bodyPr>
          <a:lstStyle>
            <a:lvl1pPr algn="r" defTabSz="929256" eaLnBrk="1" hangingPunct="1">
              <a:defRPr sz="1200">
                <a:latin typeface="Times New Roman" pitchFamily="18" charset="0"/>
              </a:defRPr>
            </a:lvl1pPr>
          </a:lstStyle>
          <a:p>
            <a:endParaRPr lang="en-US" altLang="zh-CN" dirty="0"/>
          </a:p>
        </p:txBody>
      </p:sp>
      <p:sp>
        <p:nvSpPr>
          <p:cNvPr id="9220" name="Rectangle 4"/>
          <p:cNvSpPr>
            <a:spLocks noGrp="1" noChangeArrowheads="1"/>
          </p:cNvSpPr>
          <p:nvPr>
            <p:ph type="ftr" sz="quarter" idx="2"/>
          </p:nvPr>
        </p:nvSpPr>
        <p:spPr bwMode="auto">
          <a:xfrm>
            <a:off x="0" y="8830682"/>
            <a:ext cx="3038171" cy="465718"/>
          </a:xfrm>
          <a:prstGeom prst="rect">
            <a:avLst/>
          </a:prstGeom>
          <a:noFill/>
          <a:ln w="9525">
            <a:noFill/>
            <a:miter lim="800000"/>
            <a:headEnd/>
            <a:tailEnd/>
          </a:ln>
        </p:spPr>
        <p:txBody>
          <a:bodyPr vert="horz" wrap="square" lIns="92844" tIns="46423" rIns="92844" bIns="46423" numCol="1" anchor="b" anchorCtr="0" compatLnSpc="1">
            <a:prstTxWarp prst="textNoShape">
              <a:avLst/>
            </a:prstTxWarp>
          </a:bodyPr>
          <a:lstStyle>
            <a:lvl1pPr defTabSz="929256" eaLnBrk="1" hangingPunct="1">
              <a:defRPr sz="1200">
                <a:latin typeface="Times New Roman" pitchFamily="18" charset="0"/>
              </a:defRPr>
            </a:lvl1pPr>
          </a:lstStyle>
          <a:p>
            <a:endParaRPr lang="en-US" altLang="zh-CN" dirty="0"/>
          </a:p>
        </p:txBody>
      </p:sp>
      <p:sp>
        <p:nvSpPr>
          <p:cNvPr id="9221" name="Rectangle 5"/>
          <p:cNvSpPr>
            <a:spLocks noGrp="1" noChangeArrowheads="1"/>
          </p:cNvSpPr>
          <p:nvPr>
            <p:ph type="sldNum" sz="quarter" idx="3"/>
          </p:nvPr>
        </p:nvSpPr>
        <p:spPr bwMode="auto">
          <a:xfrm>
            <a:off x="3972232" y="8830682"/>
            <a:ext cx="3038170" cy="465718"/>
          </a:xfrm>
          <a:prstGeom prst="rect">
            <a:avLst/>
          </a:prstGeom>
          <a:noFill/>
          <a:ln w="9525">
            <a:noFill/>
            <a:miter lim="800000"/>
            <a:headEnd/>
            <a:tailEnd/>
          </a:ln>
        </p:spPr>
        <p:txBody>
          <a:bodyPr vert="horz" wrap="square" lIns="92844" tIns="46423" rIns="92844" bIns="46423" numCol="1" anchor="b" anchorCtr="0" compatLnSpc="1">
            <a:prstTxWarp prst="textNoShape">
              <a:avLst/>
            </a:prstTxWarp>
          </a:bodyPr>
          <a:lstStyle>
            <a:lvl1pPr algn="r" defTabSz="929256" eaLnBrk="1" hangingPunct="1">
              <a:defRPr sz="1200">
                <a:latin typeface="Times New Roman" pitchFamily="18" charset="0"/>
              </a:defRPr>
            </a:lvl1pPr>
          </a:lstStyle>
          <a:p>
            <a:fld id="{867FF36F-819D-4D2B-A8BB-AF91032F0C08}" type="slidenum">
              <a:rPr lang="en-GB" altLang="en-US"/>
              <a:pPr/>
              <a:t>‹#›</a:t>
            </a:fld>
            <a:endParaRPr lang="en-GB" altLang="en-US" dirty="0"/>
          </a:p>
        </p:txBody>
      </p:sp>
    </p:spTree>
    <p:extLst>
      <p:ext uri="{BB962C8B-B14F-4D97-AF65-F5344CB8AC3E}">
        <p14:creationId xmlns:p14="http://schemas.microsoft.com/office/powerpoint/2010/main" val="252869349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3038171" cy="465719"/>
          </a:xfrm>
          <a:prstGeom prst="rect">
            <a:avLst/>
          </a:prstGeom>
          <a:noFill/>
          <a:ln w="9525">
            <a:noFill/>
            <a:miter lim="800000"/>
            <a:headEnd/>
            <a:tailEnd/>
          </a:ln>
        </p:spPr>
        <p:txBody>
          <a:bodyPr vert="horz" wrap="square" lIns="92844" tIns="46423" rIns="92844" bIns="46423" numCol="1" anchor="t" anchorCtr="0" compatLnSpc="1">
            <a:prstTxWarp prst="textNoShape">
              <a:avLst/>
            </a:prstTxWarp>
          </a:bodyPr>
          <a:lstStyle>
            <a:lvl1pPr defTabSz="929256" eaLnBrk="1" hangingPunct="1">
              <a:defRPr sz="1200">
                <a:latin typeface="Times New Roman" pitchFamily="18" charset="0"/>
              </a:defRPr>
            </a:lvl1pPr>
          </a:lstStyle>
          <a:p>
            <a:endParaRPr lang="en-US" altLang="zh-CN" dirty="0"/>
          </a:p>
        </p:txBody>
      </p:sp>
      <p:sp>
        <p:nvSpPr>
          <p:cNvPr id="4099" name="Rectangle 3"/>
          <p:cNvSpPr>
            <a:spLocks noGrp="1" noChangeArrowheads="1"/>
          </p:cNvSpPr>
          <p:nvPr>
            <p:ph type="dt" idx="1"/>
          </p:nvPr>
        </p:nvSpPr>
        <p:spPr bwMode="auto">
          <a:xfrm>
            <a:off x="3972232" y="0"/>
            <a:ext cx="3038170" cy="465719"/>
          </a:xfrm>
          <a:prstGeom prst="rect">
            <a:avLst/>
          </a:prstGeom>
          <a:noFill/>
          <a:ln w="9525">
            <a:noFill/>
            <a:miter lim="800000"/>
            <a:headEnd/>
            <a:tailEnd/>
          </a:ln>
        </p:spPr>
        <p:txBody>
          <a:bodyPr vert="horz" wrap="square" lIns="92844" tIns="46423" rIns="92844" bIns="46423" numCol="1" anchor="t" anchorCtr="0" compatLnSpc="1">
            <a:prstTxWarp prst="textNoShape">
              <a:avLst/>
            </a:prstTxWarp>
          </a:bodyPr>
          <a:lstStyle>
            <a:lvl1pPr algn="r" defTabSz="929256" eaLnBrk="1" hangingPunct="1">
              <a:defRPr sz="1200">
                <a:latin typeface="Times New Roman" pitchFamily="18" charset="0"/>
              </a:defRPr>
            </a:lvl1pPr>
          </a:lstStyle>
          <a:p>
            <a:endParaRPr lang="en-US" altLang="zh-CN" dirty="0"/>
          </a:p>
        </p:txBody>
      </p:sp>
      <p:sp>
        <p:nvSpPr>
          <p:cNvPr id="3076" name="Rectangle 4"/>
          <p:cNvSpPr>
            <a:spLocks noGrp="1" noRot="1" noChangeAspect="1" noChangeArrowheads="1" noTextEdit="1"/>
          </p:cNvSpPr>
          <p:nvPr>
            <p:ph type="sldImg" idx="2"/>
          </p:nvPr>
        </p:nvSpPr>
        <p:spPr bwMode="auto">
          <a:xfrm>
            <a:off x="406400" y="695325"/>
            <a:ext cx="6197600" cy="348615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34061" y="4416091"/>
            <a:ext cx="5142280" cy="4183979"/>
          </a:xfrm>
          <a:prstGeom prst="rect">
            <a:avLst/>
          </a:prstGeom>
          <a:noFill/>
          <a:ln w="9525">
            <a:noFill/>
            <a:miter lim="800000"/>
            <a:headEnd/>
            <a:tailEnd/>
          </a:ln>
        </p:spPr>
        <p:txBody>
          <a:bodyPr vert="horz" wrap="square" lIns="92844" tIns="46423" rIns="92844" bIns="4642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8830682"/>
            <a:ext cx="3038171" cy="465718"/>
          </a:xfrm>
          <a:prstGeom prst="rect">
            <a:avLst/>
          </a:prstGeom>
          <a:noFill/>
          <a:ln w="9525">
            <a:noFill/>
            <a:miter lim="800000"/>
            <a:headEnd/>
            <a:tailEnd/>
          </a:ln>
        </p:spPr>
        <p:txBody>
          <a:bodyPr vert="horz" wrap="square" lIns="92844" tIns="46423" rIns="92844" bIns="46423" numCol="1" anchor="b" anchorCtr="0" compatLnSpc="1">
            <a:prstTxWarp prst="textNoShape">
              <a:avLst/>
            </a:prstTxWarp>
          </a:bodyPr>
          <a:lstStyle>
            <a:lvl1pPr defTabSz="929256" eaLnBrk="1" hangingPunct="1">
              <a:defRPr sz="1200">
                <a:latin typeface="Times New Roman" pitchFamily="18" charset="0"/>
              </a:defRPr>
            </a:lvl1pPr>
          </a:lstStyle>
          <a:p>
            <a:endParaRPr lang="en-US" altLang="zh-CN" dirty="0"/>
          </a:p>
        </p:txBody>
      </p:sp>
      <p:sp>
        <p:nvSpPr>
          <p:cNvPr id="4103" name="Rectangle 7"/>
          <p:cNvSpPr>
            <a:spLocks noGrp="1" noChangeArrowheads="1"/>
          </p:cNvSpPr>
          <p:nvPr>
            <p:ph type="sldNum" sz="quarter" idx="5"/>
          </p:nvPr>
        </p:nvSpPr>
        <p:spPr bwMode="auto">
          <a:xfrm>
            <a:off x="3972232" y="8830682"/>
            <a:ext cx="3038170" cy="465718"/>
          </a:xfrm>
          <a:prstGeom prst="rect">
            <a:avLst/>
          </a:prstGeom>
          <a:noFill/>
          <a:ln w="9525">
            <a:noFill/>
            <a:miter lim="800000"/>
            <a:headEnd/>
            <a:tailEnd/>
          </a:ln>
        </p:spPr>
        <p:txBody>
          <a:bodyPr vert="horz" wrap="square" lIns="92844" tIns="46423" rIns="92844" bIns="46423" numCol="1" anchor="b" anchorCtr="0" compatLnSpc="1">
            <a:prstTxWarp prst="textNoShape">
              <a:avLst/>
            </a:prstTxWarp>
          </a:bodyPr>
          <a:lstStyle>
            <a:lvl1pPr algn="r" defTabSz="929256" eaLnBrk="1" hangingPunct="1">
              <a:defRPr sz="1200">
                <a:latin typeface="Times New Roman" pitchFamily="18" charset="0"/>
              </a:defRPr>
            </a:lvl1pPr>
          </a:lstStyle>
          <a:p>
            <a:fld id="{459FDB58-73C4-413E-BB6C-BBE882DFCE1B}" type="slidenum">
              <a:rPr lang="en-GB" altLang="en-US"/>
              <a:pPr/>
              <a:t>‹#›</a:t>
            </a:fld>
            <a:endParaRPr lang="en-GB" altLang="en-US" dirty="0"/>
          </a:p>
        </p:txBody>
      </p:sp>
    </p:spTree>
    <p:extLst>
      <p:ext uri="{BB962C8B-B14F-4D97-AF65-F5344CB8AC3E}">
        <p14:creationId xmlns:p14="http://schemas.microsoft.com/office/powerpoint/2010/main" val="3061250379"/>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dirty="0"/>
          </a:p>
        </p:txBody>
      </p:sp>
      <p:sp>
        <p:nvSpPr>
          <p:cNvPr id="4" name="灯片编号占位符 3"/>
          <p:cNvSpPr>
            <a:spLocks noGrp="1"/>
          </p:cNvSpPr>
          <p:nvPr>
            <p:ph type="sldNum" sz="quarter" idx="10"/>
          </p:nvPr>
        </p:nvSpPr>
        <p:spPr/>
        <p:txBody>
          <a:bodyPr/>
          <a:lstStyle/>
          <a:p>
            <a:fld id="{459FDB58-73C4-413E-BB6C-BBE882DFCE1B}" type="slidenum">
              <a:rPr lang="en-GB" altLang="en-US" smtClean="0"/>
              <a:pPr/>
              <a:t>1</a:t>
            </a:fld>
            <a:endParaRPr lang="en-GB" altLang="en-US" dirty="0"/>
          </a:p>
        </p:txBody>
      </p:sp>
    </p:spTree>
    <p:extLst>
      <p:ext uri="{BB962C8B-B14F-4D97-AF65-F5344CB8AC3E}">
        <p14:creationId xmlns:p14="http://schemas.microsoft.com/office/powerpoint/2010/main" val="315897549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zh-CN" sz="1200" kern="1200" dirty="0">
              <a:solidFill>
                <a:schemeClr val="tx1"/>
              </a:solidFill>
              <a:effectLst/>
              <a:latin typeface="Times New Roman" pitchFamily="18" charset="0"/>
              <a:ea typeface="+mn-ea"/>
              <a:cs typeface="+mn-cs"/>
            </a:endParaRPr>
          </a:p>
        </p:txBody>
      </p:sp>
      <p:sp>
        <p:nvSpPr>
          <p:cNvPr id="4" name="灯片编号占位符 3"/>
          <p:cNvSpPr>
            <a:spLocks noGrp="1"/>
          </p:cNvSpPr>
          <p:nvPr>
            <p:ph type="sldNum" sz="quarter" idx="10"/>
          </p:nvPr>
        </p:nvSpPr>
        <p:spPr/>
        <p:txBody>
          <a:bodyPr/>
          <a:lstStyle/>
          <a:p>
            <a:fld id="{459FDB58-73C4-413E-BB6C-BBE882DFCE1B}" type="slidenum">
              <a:rPr lang="en-GB" altLang="en-US" smtClean="0"/>
              <a:pPr/>
              <a:t>11</a:t>
            </a:fld>
            <a:endParaRPr lang="en-GB" altLang="en-US" dirty="0"/>
          </a:p>
        </p:txBody>
      </p:sp>
    </p:spTree>
    <p:extLst>
      <p:ext uri="{BB962C8B-B14F-4D97-AF65-F5344CB8AC3E}">
        <p14:creationId xmlns:p14="http://schemas.microsoft.com/office/powerpoint/2010/main" val="115910056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zh-CN" sz="1200" kern="1200" dirty="0">
              <a:solidFill>
                <a:schemeClr val="tx1"/>
              </a:solidFill>
              <a:effectLst/>
              <a:latin typeface="Times New Roman" pitchFamily="18" charset="0"/>
              <a:ea typeface="+mn-ea"/>
              <a:cs typeface="+mn-cs"/>
            </a:endParaRPr>
          </a:p>
        </p:txBody>
      </p:sp>
      <p:sp>
        <p:nvSpPr>
          <p:cNvPr id="4" name="灯片编号占位符 3"/>
          <p:cNvSpPr>
            <a:spLocks noGrp="1"/>
          </p:cNvSpPr>
          <p:nvPr>
            <p:ph type="sldNum" sz="quarter" idx="10"/>
          </p:nvPr>
        </p:nvSpPr>
        <p:spPr/>
        <p:txBody>
          <a:bodyPr/>
          <a:lstStyle/>
          <a:p>
            <a:fld id="{459FDB58-73C4-413E-BB6C-BBE882DFCE1B}" type="slidenum">
              <a:rPr lang="en-GB" altLang="en-US" smtClean="0"/>
              <a:pPr/>
              <a:t>12</a:t>
            </a:fld>
            <a:endParaRPr lang="en-GB" altLang="en-US" dirty="0"/>
          </a:p>
        </p:txBody>
      </p:sp>
    </p:spTree>
    <p:extLst>
      <p:ext uri="{BB962C8B-B14F-4D97-AF65-F5344CB8AC3E}">
        <p14:creationId xmlns:p14="http://schemas.microsoft.com/office/powerpoint/2010/main" val="407160024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zh-CN" sz="1200" kern="1200" dirty="0">
              <a:solidFill>
                <a:schemeClr val="tx1"/>
              </a:solidFill>
              <a:effectLst/>
              <a:latin typeface="Times New Roman" pitchFamily="18" charset="0"/>
              <a:ea typeface="+mn-ea"/>
              <a:cs typeface="+mn-cs"/>
            </a:endParaRPr>
          </a:p>
        </p:txBody>
      </p:sp>
      <p:sp>
        <p:nvSpPr>
          <p:cNvPr id="4" name="灯片编号占位符 3"/>
          <p:cNvSpPr>
            <a:spLocks noGrp="1"/>
          </p:cNvSpPr>
          <p:nvPr>
            <p:ph type="sldNum" sz="quarter" idx="10"/>
          </p:nvPr>
        </p:nvSpPr>
        <p:spPr/>
        <p:txBody>
          <a:bodyPr/>
          <a:lstStyle/>
          <a:p>
            <a:fld id="{459FDB58-73C4-413E-BB6C-BBE882DFCE1B}" type="slidenum">
              <a:rPr lang="en-GB" altLang="en-US" smtClean="0"/>
              <a:pPr/>
              <a:t>13</a:t>
            </a:fld>
            <a:endParaRPr lang="en-GB" altLang="en-US" dirty="0"/>
          </a:p>
        </p:txBody>
      </p:sp>
    </p:spTree>
    <p:extLst>
      <p:ext uri="{BB962C8B-B14F-4D97-AF65-F5344CB8AC3E}">
        <p14:creationId xmlns:p14="http://schemas.microsoft.com/office/powerpoint/2010/main" val="74193599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zh-CN" sz="1200" kern="1200" dirty="0">
              <a:solidFill>
                <a:schemeClr val="tx1"/>
              </a:solidFill>
              <a:effectLst/>
              <a:latin typeface="Times New Roman" pitchFamily="18" charset="0"/>
              <a:ea typeface="+mn-ea"/>
              <a:cs typeface="+mn-cs"/>
            </a:endParaRPr>
          </a:p>
        </p:txBody>
      </p:sp>
      <p:sp>
        <p:nvSpPr>
          <p:cNvPr id="4" name="灯片编号占位符 3"/>
          <p:cNvSpPr>
            <a:spLocks noGrp="1"/>
          </p:cNvSpPr>
          <p:nvPr>
            <p:ph type="sldNum" sz="quarter" idx="10"/>
          </p:nvPr>
        </p:nvSpPr>
        <p:spPr/>
        <p:txBody>
          <a:bodyPr/>
          <a:lstStyle/>
          <a:p>
            <a:fld id="{459FDB58-73C4-413E-BB6C-BBE882DFCE1B}" type="slidenum">
              <a:rPr lang="en-GB" altLang="en-US" smtClean="0"/>
              <a:pPr/>
              <a:t>14</a:t>
            </a:fld>
            <a:endParaRPr lang="en-GB" altLang="en-US" dirty="0"/>
          </a:p>
        </p:txBody>
      </p:sp>
    </p:spTree>
    <p:extLst>
      <p:ext uri="{BB962C8B-B14F-4D97-AF65-F5344CB8AC3E}">
        <p14:creationId xmlns:p14="http://schemas.microsoft.com/office/powerpoint/2010/main" val="18896315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dirty="0"/>
          </a:p>
        </p:txBody>
      </p:sp>
      <p:sp>
        <p:nvSpPr>
          <p:cNvPr id="4" name="灯片编号占位符 3"/>
          <p:cNvSpPr>
            <a:spLocks noGrp="1"/>
          </p:cNvSpPr>
          <p:nvPr>
            <p:ph type="sldNum" sz="quarter" idx="10"/>
          </p:nvPr>
        </p:nvSpPr>
        <p:spPr/>
        <p:txBody>
          <a:bodyPr/>
          <a:lstStyle/>
          <a:p>
            <a:fld id="{459FDB58-73C4-413E-BB6C-BBE882DFCE1B}" type="slidenum">
              <a:rPr lang="en-GB" altLang="en-US" smtClean="0"/>
              <a:pPr/>
              <a:t>15</a:t>
            </a:fld>
            <a:endParaRPr lang="en-GB" altLang="en-US" dirty="0"/>
          </a:p>
        </p:txBody>
      </p:sp>
    </p:spTree>
    <p:extLst>
      <p:ext uri="{BB962C8B-B14F-4D97-AF65-F5344CB8AC3E}">
        <p14:creationId xmlns:p14="http://schemas.microsoft.com/office/powerpoint/2010/main" val="229831724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dirty="0"/>
          </a:p>
        </p:txBody>
      </p:sp>
      <p:sp>
        <p:nvSpPr>
          <p:cNvPr id="4" name="灯片编号占位符 3"/>
          <p:cNvSpPr>
            <a:spLocks noGrp="1"/>
          </p:cNvSpPr>
          <p:nvPr>
            <p:ph type="sldNum" sz="quarter" idx="10"/>
          </p:nvPr>
        </p:nvSpPr>
        <p:spPr/>
        <p:txBody>
          <a:bodyPr/>
          <a:lstStyle/>
          <a:p>
            <a:fld id="{459FDB58-73C4-413E-BB6C-BBE882DFCE1B}" type="slidenum">
              <a:rPr lang="en-GB" altLang="en-US" smtClean="0"/>
              <a:pPr/>
              <a:t>16</a:t>
            </a:fld>
            <a:endParaRPr lang="en-GB" altLang="en-US" dirty="0"/>
          </a:p>
        </p:txBody>
      </p:sp>
    </p:spTree>
    <p:extLst>
      <p:ext uri="{BB962C8B-B14F-4D97-AF65-F5344CB8AC3E}">
        <p14:creationId xmlns:p14="http://schemas.microsoft.com/office/powerpoint/2010/main" val="52410277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dirty="0"/>
          </a:p>
        </p:txBody>
      </p:sp>
      <p:sp>
        <p:nvSpPr>
          <p:cNvPr id="4" name="灯片编号占位符 3"/>
          <p:cNvSpPr>
            <a:spLocks noGrp="1"/>
          </p:cNvSpPr>
          <p:nvPr>
            <p:ph type="sldNum" sz="quarter" idx="10"/>
          </p:nvPr>
        </p:nvSpPr>
        <p:spPr/>
        <p:txBody>
          <a:bodyPr/>
          <a:lstStyle/>
          <a:p>
            <a:fld id="{459FDB58-73C4-413E-BB6C-BBE882DFCE1B}" type="slidenum">
              <a:rPr lang="en-GB" altLang="en-US" smtClean="0"/>
              <a:pPr/>
              <a:t>17</a:t>
            </a:fld>
            <a:endParaRPr lang="en-GB" altLang="en-US" dirty="0"/>
          </a:p>
        </p:txBody>
      </p:sp>
    </p:spTree>
    <p:extLst>
      <p:ext uri="{BB962C8B-B14F-4D97-AF65-F5344CB8AC3E}">
        <p14:creationId xmlns:p14="http://schemas.microsoft.com/office/powerpoint/2010/main" val="264293499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dirty="0"/>
          </a:p>
        </p:txBody>
      </p:sp>
      <p:sp>
        <p:nvSpPr>
          <p:cNvPr id="4" name="灯片编号占位符 3"/>
          <p:cNvSpPr>
            <a:spLocks noGrp="1"/>
          </p:cNvSpPr>
          <p:nvPr>
            <p:ph type="sldNum" sz="quarter" idx="10"/>
          </p:nvPr>
        </p:nvSpPr>
        <p:spPr/>
        <p:txBody>
          <a:bodyPr/>
          <a:lstStyle/>
          <a:p>
            <a:fld id="{459FDB58-73C4-413E-BB6C-BBE882DFCE1B}" type="slidenum">
              <a:rPr lang="en-GB" altLang="en-US" smtClean="0"/>
              <a:pPr/>
              <a:t>18</a:t>
            </a:fld>
            <a:endParaRPr lang="en-GB" altLang="en-US" dirty="0"/>
          </a:p>
        </p:txBody>
      </p:sp>
    </p:spTree>
    <p:extLst>
      <p:ext uri="{BB962C8B-B14F-4D97-AF65-F5344CB8AC3E}">
        <p14:creationId xmlns:p14="http://schemas.microsoft.com/office/powerpoint/2010/main" val="312163837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dirty="0"/>
          </a:p>
        </p:txBody>
      </p:sp>
      <p:sp>
        <p:nvSpPr>
          <p:cNvPr id="4" name="灯片编号占位符 3"/>
          <p:cNvSpPr>
            <a:spLocks noGrp="1"/>
          </p:cNvSpPr>
          <p:nvPr>
            <p:ph type="sldNum" sz="quarter" idx="10"/>
          </p:nvPr>
        </p:nvSpPr>
        <p:spPr/>
        <p:txBody>
          <a:bodyPr/>
          <a:lstStyle/>
          <a:p>
            <a:fld id="{459FDB58-73C4-413E-BB6C-BBE882DFCE1B}" type="slidenum">
              <a:rPr lang="en-GB" altLang="en-US" smtClean="0"/>
              <a:pPr/>
              <a:t>19</a:t>
            </a:fld>
            <a:endParaRPr lang="en-GB" altLang="en-US" dirty="0"/>
          </a:p>
        </p:txBody>
      </p:sp>
    </p:spTree>
    <p:extLst>
      <p:ext uri="{BB962C8B-B14F-4D97-AF65-F5344CB8AC3E}">
        <p14:creationId xmlns:p14="http://schemas.microsoft.com/office/powerpoint/2010/main" val="344980237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dirty="0"/>
          </a:p>
        </p:txBody>
      </p:sp>
      <p:sp>
        <p:nvSpPr>
          <p:cNvPr id="4" name="灯片编号占位符 3"/>
          <p:cNvSpPr>
            <a:spLocks noGrp="1"/>
          </p:cNvSpPr>
          <p:nvPr>
            <p:ph type="sldNum" sz="quarter" idx="10"/>
          </p:nvPr>
        </p:nvSpPr>
        <p:spPr/>
        <p:txBody>
          <a:bodyPr/>
          <a:lstStyle/>
          <a:p>
            <a:fld id="{459FDB58-73C4-413E-BB6C-BBE882DFCE1B}" type="slidenum">
              <a:rPr lang="en-GB" altLang="en-US" smtClean="0"/>
              <a:pPr/>
              <a:t>2</a:t>
            </a:fld>
            <a:endParaRPr lang="en-GB" altLang="en-US" dirty="0"/>
          </a:p>
        </p:txBody>
      </p:sp>
    </p:spTree>
    <p:extLst>
      <p:ext uri="{BB962C8B-B14F-4D97-AF65-F5344CB8AC3E}">
        <p14:creationId xmlns:p14="http://schemas.microsoft.com/office/powerpoint/2010/main" val="205615936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dirty="0"/>
          </a:p>
        </p:txBody>
      </p:sp>
      <p:sp>
        <p:nvSpPr>
          <p:cNvPr id="4" name="灯片编号占位符 3"/>
          <p:cNvSpPr>
            <a:spLocks noGrp="1"/>
          </p:cNvSpPr>
          <p:nvPr>
            <p:ph type="sldNum" sz="quarter" idx="10"/>
          </p:nvPr>
        </p:nvSpPr>
        <p:spPr/>
        <p:txBody>
          <a:bodyPr/>
          <a:lstStyle/>
          <a:p>
            <a:fld id="{459FDB58-73C4-413E-BB6C-BBE882DFCE1B}" type="slidenum">
              <a:rPr lang="en-GB" altLang="en-US" smtClean="0"/>
              <a:pPr/>
              <a:t>3</a:t>
            </a:fld>
            <a:endParaRPr lang="en-GB" altLang="en-US" dirty="0"/>
          </a:p>
        </p:txBody>
      </p:sp>
    </p:spTree>
    <p:extLst>
      <p:ext uri="{BB962C8B-B14F-4D97-AF65-F5344CB8AC3E}">
        <p14:creationId xmlns:p14="http://schemas.microsoft.com/office/powerpoint/2010/main" val="195910588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dirty="0"/>
          </a:p>
        </p:txBody>
      </p:sp>
      <p:sp>
        <p:nvSpPr>
          <p:cNvPr id="4" name="灯片编号占位符 3"/>
          <p:cNvSpPr>
            <a:spLocks noGrp="1"/>
          </p:cNvSpPr>
          <p:nvPr>
            <p:ph type="sldNum" sz="quarter" idx="10"/>
          </p:nvPr>
        </p:nvSpPr>
        <p:spPr/>
        <p:txBody>
          <a:bodyPr/>
          <a:lstStyle/>
          <a:p>
            <a:fld id="{459FDB58-73C4-413E-BB6C-BBE882DFCE1B}" type="slidenum">
              <a:rPr lang="en-GB" altLang="en-US" smtClean="0"/>
              <a:pPr/>
              <a:t>4</a:t>
            </a:fld>
            <a:endParaRPr lang="en-GB" altLang="en-US" dirty="0"/>
          </a:p>
        </p:txBody>
      </p:sp>
    </p:spTree>
    <p:extLst>
      <p:ext uri="{BB962C8B-B14F-4D97-AF65-F5344CB8AC3E}">
        <p14:creationId xmlns:p14="http://schemas.microsoft.com/office/powerpoint/2010/main" val="367788163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dirty="0"/>
          </a:p>
        </p:txBody>
      </p:sp>
      <p:sp>
        <p:nvSpPr>
          <p:cNvPr id="4" name="灯片编号占位符 3"/>
          <p:cNvSpPr>
            <a:spLocks noGrp="1"/>
          </p:cNvSpPr>
          <p:nvPr>
            <p:ph type="sldNum" sz="quarter" idx="10"/>
          </p:nvPr>
        </p:nvSpPr>
        <p:spPr/>
        <p:txBody>
          <a:bodyPr/>
          <a:lstStyle/>
          <a:p>
            <a:fld id="{459FDB58-73C4-413E-BB6C-BBE882DFCE1B}" type="slidenum">
              <a:rPr lang="en-GB" altLang="en-US" smtClean="0"/>
              <a:pPr/>
              <a:t>5</a:t>
            </a:fld>
            <a:endParaRPr lang="en-GB" altLang="en-US" dirty="0"/>
          </a:p>
        </p:txBody>
      </p:sp>
    </p:spTree>
    <p:extLst>
      <p:ext uri="{BB962C8B-B14F-4D97-AF65-F5344CB8AC3E}">
        <p14:creationId xmlns:p14="http://schemas.microsoft.com/office/powerpoint/2010/main" val="120705030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GB" sz="1200" kern="1200" dirty="0" smtClean="0">
              <a:solidFill>
                <a:schemeClr val="tx1"/>
              </a:solidFill>
              <a:effectLst/>
              <a:latin typeface="Times New Roman" pitchFamily="18" charset="0"/>
              <a:ea typeface="+mn-ea"/>
              <a:cs typeface="+mn-cs"/>
            </a:endParaRPr>
          </a:p>
        </p:txBody>
      </p:sp>
      <p:sp>
        <p:nvSpPr>
          <p:cNvPr id="4" name="灯片编号占位符 3"/>
          <p:cNvSpPr>
            <a:spLocks noGrp="1"/>
          </p:cNvSpPr>
          <p:nvPr>
            <p:ph type="sldNum" sz="quarter" idx="10"/>
          </p:nvPr>
        </p:nvSpPr>
        <p:spPr/>
        <p:txBody>
          <a:bodyPr/>
          <a:lstStyle/>
          <a:p>
            <a:fld id="{459FDB58-73C4-413E-BB6C-BBE882DFCE1B}" type="slidenum">
              <a:rPr lang="en-GB" altLang="en-US" smtClean="0"/>
              <a:pPr/>
              <a:t>7</a:t>
            </a:fld>
            <a:endParaRPr lang="en-GB" altLang="en-US" dirty="0"/>
          </a:p>
        </p:txBody>
      </p:sp>
    </p:spTree>
    <p:extLst>
      <p:ext uri="{BB962C8B-B14F-4D97-AF65-F5344CB8AC3E}">
        <p14:creationId xmlns:p14="http://schemas.microsoft.com/office/powerpoint/2010/main" val="319547436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GB" sz="1200" kern="1200" dirty="0" smtClean="0">
              <a:solidFill>
                <a:schemeClr val="tx1"/>
              </a:solidFill>
              <a:effectLst/>
              <a:latin typeface="Times New Roman" pitchFamily="18" charset="0"/>
              <a:ea typeface="+mn-ea"/>
              <a:cs typeface="+mn-cs"/>
            </a:endParaRPr>
          </a:p>
        </p:txBody>
      </p:sp>
      <p:sp>
        <p:nvSpPr>
          <p:cNvPr id="4" name="灯片编号占位符 3"/>
          <p:cNvSpPr>
            <a:spLocks noGrp="1"/>
          </p:cNvSpPr>
          <p:nvPr>
            <p:ph type="sldNum" sz="quarter" idx="10"/>
          </p:nvPr>
        </p:nvSpPr>
        <p:spPr/>
        <p:txBody>
          <a:bodyPr/>
          <a:lstStyle/>
          <a:p>
            <a:fld id="{459FDB58-73C4-413E-BB6C-BBE882DFCE1B}" type="slidenum">
              <a:rPr lang="en-GB" altLang="en-US" smtClean="0"/>
              <a:pPr/>
              <a:t>8</a:t>
            </a:fld>
            <a:endParaRPr lang="en-GB" altLang="en-US" dirty="0"/>
          </a:p>
        </p:txBody>
      </p:sp>
    </p:spTree>
    <p:extLst>
      <p:ext uri="{BB962C8B-B14F-4D97-AF65-F5344CB8AC3E}">
        <p14:creationId xmlns:p14="http://schemas.microsoft.com/office/powerpoint/2010/main" val="240229503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GB" sz="1200" kern="1200" dirty="0" smtClean="0">
              <a:solidFill>
                <a:schemeClr val="tx1"/>
              </a:solidFill>
              <a:effectLst/>
              <a:latin typeface="Times New Roman" pitchFamily="18" charset="0"/>
              <a:ea typeface="+mn-ea"/>
              <a:cs typeface="+mn-cs"/>
            </a:endParaRPr>
          </a:p>
        </p:txBody>
      </p:sp>
      <p:sp>
        <p:nvSpPr>
          <p:cNvPr id="4" name="灯片编号占位符 3"/>
          <p:cNvSpPr>
            <a:spLocks noGrp="1"/>
          </p:cNvSpPr>
          <p:nvPr>
            <p:ph type="sldNum" sz="quarter" idx="10"/>
          </p:nvPr>
        </p:nvSpPr>
        <p:spPr/>
        <p:txBody>
          <a:bodyPr/>
          <a:lstStyle/>
          <a:p>
            <a:fld id="{459FDB58-73C4-413E-BB6C-BBE882DFCE1B}" type="slidenum">
              <a:rPr lang="en-GB" altLang="en-US" smtClean="0"/>
              <a:pPr/>
              <a:t>9</a:t>
            </a:fld>
            <a:endParaRPr lang="en-GB" altLang="en-US" dirty="0"/>
          </a:p>
        </p:txBody>
      </p:sp>
    </p:spTree>
    <p:extLst>
      <p:ext uri="{BB962C8B-B14F-4D97-AF65-F5344CB8AC3E}">
        <p14:creationId xmlns:p14="http://schemas.microsoft.com/office/powerpoint/2010/main" val="8395966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GB" sz="1200" kern="1200" dirty="0" smtClean="0">
              <a:solidFill>
                <a:schemeClr val="tx1"/>
              </a:solidFill>
              <a:effectLst/>
              <a:latin typeface="Times New Roman" pitchFamily="18" charset="0"/>
              <a:ea typeface="+mn-ea"/>
              <a:cs typeface="+mn-cs"/>
            </a:endParaRPr>
          </a:p>
        </p:txBody>
      </p:sp>
      <p:sp>
        <p:nvSpPr>
          <p:cNvPr id="4" name="灯片编号占位符 3"/>
          <p:cNvSpPr>
            <a:spLocks noGrp="1"/>
          </p:cNvSpPr>
          <p:nvPr>
            <p:ph type="sldNum" sz="quarter" idx="10"/>
          </p:nvPr>
        </p:nvSpPr>
        <p:spPr/>
        <p:txBody>
          <a:bodyPr/>
          <a:lstStyle/>
          <a:p>
            <a:fld id="{459FDB58-73C4-413E-BB6C-BBE882DFCE1B}" type="slidenum">
              <a:rPr lang="en-GB" altLang="en-US" smtClean="0"/>
              <a:pPr/>
              <a:t>10</a:t>
            </a:fld>
            <a:endParaRPr lang="en-GB" altLang="en-US" dirty="0"/>
          </a:p>
        </p:txBody>
      </p:sp>
    </p:spTree>
    <p:extLst>
      <p:ext uri="{BB962C8B-B14F-4D97-AF65-F5344CB8AC3E}">
        <p14:creationId xmlns:p14="http://schemas.microsoft.com/office/powerpoint/2010/main" val="312762957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38"/>
            <a:ext cx="10363200" cy="1470025"/>
          </a:xfrm>
        </p:spPr>
        <p:txBody>
          <a:bodyPr/>
          <a:lstStyle>
            <a:lvl1pPr>
              <a:defRPr sz="4000">
                <a:latin typeface="+mj-ea"/>
                <a:ea typeface="+mj-ea"/>
              </a:defRPr>
            </a:lvl1pPr>
          </a:lstStyle>
          <a:p>
            <a:r>
              <a:rPr lang="en-US" dirty="0"/>
              <a:t>Click to edit Master title style</a:t>
            </a:r>
            <a:endParaRPr lang="fi-FI" dirty="0"/>
          </a:p>
        </p:txBody>
      </p:sp>
      <p:sp>
        <p:nvSpPr>
          <p:cNvPr id="3" name="Subtitle 2"/>
          <p:cNvSpPr>
            <a:spLocks noGrp="1"/>
          </p:cNvSpPr>
          <p:nvPr>
            <p:ph type="subTitle" idx="1"/>
          </p:nvPr>
        </p:nvSpPr>
        <p:spPr>
          <a:xfrm>
            <a:off x="1828800" y="3886200"/>
            <a:ext cx="8534400" cy="1752600"/>
          </a:xfrm>
        </p:spPr>
        <p:txBody>
          <a:bodyPr/>
          <a:lstStyle>
            <a:lvl1pPr marL="0" indent="0" algn="ctr">
              <a:buNone/>
              <a:defRPr>
                <a:latin typeface="+mj-ea"/>
                <a:ea typeface="+mj-ea"/>
              </a:defRPr>
            </a:lvl1pPr>
            <a:lvl2pPr marL="457177" indent="0" algn="ctr">
              <a:buNone/>
              <a:defRPr/>
            </a:lvl2pPr>
            <a:lvl3pPr marL="914354" indent="0" algn="ctr">
              <a:buNone/>
              <a:defRPr/>
            </a:lvl3pPr>
            <a:lvl4pPr marL="1371531" indent="0" algn="ctr">
              <a:buNone/>
              <a:defRPr/>
            </a:lvl4pPr>
            <a:lvl5pPr marL="1828709" indent="0" algn="ctr">
              <a:buNone/>
              <a:defRPr/>
            </a:lvl5pPr>
            <a:lvl6pPr marL="2285886" indent="0" algn="ctr">
              <a:buNone/>
              <a:defRPr/>
            </a:lvl6pPr>
            <a:lvl7pPr marL="2743063" indent="0" algn="ctr">
              <a:buNone/>
              <a:defRPr/>
            </a:lvl7pPr>
            <a:lvl8pPr marL="3200240" indent="0" algn="ctr">
              <a:buNone/>
              <a:defRPr/>
            </a:lvl8pPr>
            <a:lvl9pPr marL="3657417" indent="0" algn="ctr">
              <a:buNone/>
              <a:defRPr/>
            </a:lvl9pPr>
          </a:lstStyle>
          <a:p>
            <a:r>
              <a:rPr lang="en-US" dirty="0"/>
              <a:t>Click to edit Master subtitle style</a:t>
            </a:r>
            <a:endParaRPr lang="fi-FI" dirty="0"/>
          </a:p>
        </p:txBody>
      </p:sp>
    </p:spTree>
    <p:extLst>
      <p:ext uri="{BB962C8B-B14F-4D97-AF65-F5344CB8AC3E}">
        <p14:creationId xmlns:p14="http://schemas.microsoft.com/office/powerpoint/2010/main" val="311270777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fi-FI"/>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extLst>
      <p:ext uri="{BB962C8B-B14F-4D97-AF65-F5344CB8AC3E}">
        <p14:creationId xmlns:p14="http://schemas.microsoft.com/office/powerpoint/2010/main" val="63565238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51"/>
            <a:ext cx="2743200" cy="5851525"/>
          </a:xfrm>
        </p:spPr>
        <p:txBody>
          <a:bodyPr vert="eaVert"/>
          <a:lstStyle/>
          <a:p>
            <a:r>
              <a:rPr lang="en-US"/>
              <a:t>Click to edit Master title style</a:t>
            </a:r>
            <a:endParaRPr lang="fi-FI"/>
          </a:p>
        </p:txBody>
      </p:sp>
      <p:sp>
        <p:nvSpPr>
          <p:cNvPr id="3" name="Vertical Text Placeholder 2"/>
          <p:cNvSpPr>
            <a:spLocks noGrp="1"/>
          </p:cNvSpPr>
          <p:nvPr>
            <p:ph type="body" orient="vert" idx="1"/>
          </p:nvPr>
        </p:nvSpPr>
        <p:spPr>
          <a:xfrm>
            <a:off x="609600" y="274651"/>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extLst>
      <p:ext uri="{BB962C8B-B14F-4D97-AF65-F5344CB8AC3E}">
        <p14:creationId xmlns:p14="http://schemas.microsoft.com/office/powerpoint/2010/main" val="199272354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TwoObj" preserve="1">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1" y="274638"/>
            <a:ext cx="9112251" cy="1143000"/>
          </a:xfrm>
        </p:spPr>
        <p:txBody>
          <a:bodyPr/>
          <a:lstStyle/>
          <a:p>
            <a:r>
              <a:rPr lang="en-US"/>
              <a:t>Click to edit Master title style</a:t>
            </a:r>
            <a:endParaRPr lang="fi-FI"/>
          </a:p>
        </p:txBody>
      </p:sp>
      <p:sp>
        <p:nvSpPr>
          <p:cNvPr id="3" name="Text Placeholder 2"/>
          <p:cNvSpPr>
            <a:spLocks noGrp="1"/>
          </p:cNvSpPr>
          <p:nvPr>
            <p:ph type="body" sz="half" idx="1"/>
          </p:nvPr>
        </p:nvSpPr>
        <p:spPr>
          <a:xfrm>
            <a:off x="609600" y="1600206"/>
            <a:ext cx="53848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Content Placeholder 3"/>
          <p:cNvSpPr>
            <a:spLocks noGrp="1"/>
          </p:cNvSpPr>
          <p:nvPr>
            <p:ph sz="quarter" idx="2"/>
          </p:nvPr>
        </p:nvSpPr>
        <p:spPr>
          <a:xfrm>
            <a:off x="6197600" y="1600200"/>
            <a:ext cx="5384800" cy="21859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5" name="Content Placeholder 4"/>
          <p:cNvSpPr>
            <a:spLocks noGrp="1"/>
          </p:cNvSpPr>
          <p:nvPr>
            <p:ph sz="quarter" idx="3"/>
          </p:nvPr>
        </p:nvSpPr>
        <p:spPr>
          <a:xfrm>
            <a:off x="6197600" y="3938601"/>
            <a:ext cx="5384800" cy="21875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extLst>
      <p:ext uri="{BB962C8B-B14F-4D97-AF65-F5344CB8AC3E}">
        <p14:creationId xmlns:p14="http://schemas.microsoft.com/office/powerpoint/2010/main" val="225552855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1" y="274638"/>
            <a:ext cx="9112251" cy="1143000"/>
          </a:xfrm>
        </p:spPr>
        <p:txBody>
          <a:bodyPr/>
          <a:lstStyle/>
          <a:p>
            <a:r>
              <a:rPr lang="en-US"/>
              <a:t>Click to edit Master title style</a:t>
            </a:r>
            <a:endParaRPr lang="fi-FI"/>
          </a:p>
        </p:txBody>
      </p:sp>
      <p:sp>
        <p:nvSpPr>
          <p:cNvPr id="3" name="Text Placeholder 2"/>
          <p:cNvSpPr>
            <a:spLocks noGrp="1"/>
          </p:cNvSpPr>
          <p:nvPr>
            <p:ph type="body" sz="half" idx="1"/>
          </p:nvPr>
        </p:nvSpPr>
        <p:spPr>
          <a:xfrm>
            <a:off x="609600" y="1600206"/>
            <a:ext cx="53848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Content Placeholder 3"/>
          <p:cNvSpPr>
            <a:spLocks noGrp="1"/>
          </p:cNvSpPr>
          <p:nvPr>
            <p:ph sz="half" idx="2"/>
          </p:nvPr>
        </p:nvSpPr>
        <p:spPr>
          <a:xfrm>
            <a:off x="6197600" y="1600206"/>
            <a:ext cx="53848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extLst>
      <p:ext uri="{BB962C8B-B14F-4D97-AF65-F5344CB8AC3E}">
        <p14:creationId xmlns:p14="http://schemas.microsoft.com/office/powerpoint/2010/main" val="340967039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lvl1pPr>
              <a:defRPr>
                <a:latin typeface="微软雅黑" panose="020B0503020204020204" pitchFamily="34" charset="-122"/>
                <a:ea typeface="微软雅黑" panose="020B0503020204020204" pitchFamily="34" charset="-122"/>
              </a:defRPr>
            </a:lvl1pPr>
            <a:lvl2pPr>
              <a:defRPr>
                <a:latin typeface="微软雅黑" panose="020B0503020204020204" pitchFamily="34" charset="-122"/>
                <a:ea typeface="微软雅黑" panose="020B0503020204020204" pitchFamily="34" charset="-122"/>
              </a:defRPr>
            </a:lvl2pPr>
            <a:lvl3pPr>
              <a:defRPr>
                <a:latin typeface="微软雅黑" panose="020B0503020204020204" pitchFamily="34" charset="-122"/>
                <a:ea typeface="微软雅黑" panose="020B0503020204020204" pitchFamily="34" charset="-122"/>
              </a:defRPr>
            </a:lvl3pPr>
            <a:lvl4pPr>
              <a:defRPr sz="2000">
                <a:latin typeface="微软雅黑" panose="020B0503020204020204" pitchFamily="34" charset="-122"/>
                <a:ea typeface="微软雅黑" panose="020B0503020204020204" pitchFamily="34" charset="-122"/>
              </a:defRPr>
            </a:lvl4pPr>
            <a:lvl5pPr>
              <a:defRPr sz="2000">
                <a:latin typeface="微软雅黑" panose="020B0503020204020204" pitchFamily="34" charset="-122"/>
                <a:ea typeface="微软雅黑" panose="020B0503020204020204" pitchFamily="34" charset="-122"/>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
        <p:nvSpPr>
          <p:cNvPr id="4" name="Slide Number Placeholder 3">
            <a:extLst>
              <a:ext uri="{FF2B5EF4-FFF2-40B4-BE49-F238E27FC236}">
                <a16:creationId xmlns="" xmlns:a16="http://schemas.microsoft.com/office/drawing/2014/main" id="{FE6C394A-9E02-4841-ACC8-9EFF4DA63394}"/>
              </a:ext>
            </a:extLst>
          </p:cNvPr>
          <p:cNvSpPr>
            <a:spLocks noGrp="1"/>
          </p:cNvSpPr>
          <p:nvPr>
            <p:ph type="sldNum" sz="quarter" idx="10"/>
          </p:nvPr>
        </p:nvSpPr>
        <p:spPr/>
        <p:txBody>
          <a:bodyPr/>
          <a:lstStyle>
            <a:lvl1pPr>
              <a:defRPr>
                <a:latin typeface="+mj-ea"/>
                <a:ea typeface="+mj-ea"/>
              </a:defRPr>
            </a:lvl1pPr>
          </a:lstStyle>
          <a:p>
            <a:fld id="{F5492D28-9CB3-4957-BFD2-683A3D6260A5}" type="slidenum">
              <a:rPr lang="en-GB" altLang="en-US" smtClean="0"/>
              <a:pPr/>
              <a:t>‹#›</a:t>
            </a:fld>
            <a:endParaRPr lang="en-GB" altLang="en-US" dirty="0"/>
          </a:p>
        </p:txBody>
      </p:sp>
      <p:sp>
        <p:nvSpPr>
          <p:cNvPr id="5" name="Title 4">
            <a:extLst>
              <a:ext uri="{FF2B5EF4-FFF2-40B4-BE49-F238E27FC236}">
                <a16:creationId xmlns="" xmlns:a16="http://schemas.microsoft.com/office/drawing/2014/main" id="{DFCFD951-EB5F-444C-A429-749DF9E84C41}"/>
              </a:ext>
            </a:extLst>
          </p:cNvPr>
          <p:cNvSpPr>
            <a:spLocks noGrp="1"/>
          </p:cNvSpPr>
          <p:nvPr>
            <p:ph type="title"/>
          </p:nvPr>
        </p:nvSpPr>
        <p:spPr/>
        <p:txBody>
          <a:bodyPr/>
          <a:lstStyle>
            <a:lvl1pPr>
              <a:defRPr>
                <a:latin typeface="+mj-ea"/>
                <a:ea typeface="+mj-ea"/>
              </a:defRPr>
            </a:lvl1pPr>
          </a:lstStyle>
          <a:p>
            <a:r>
              <a:rPr lang="en-US" dirty="0"/>
              <a:t>Click to edit Master title style</a:t>
            </a:r>
          </a:p>
        </p:txBody>
      </p:sp>
    </p:spTree>
    <p:extLst>
      <p:ext uri="{BB962C8B-B14F-4D97-AF65-F5344CB8AC3E}">
        <p14:creationId xmlns:p14="http://schemas.microsoft.com/office/powerpoint/2010/main" val="97230521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13"/>
            <a:ext cx="10363200" cy="1362075"/>
          </a:xfrm>
        </p:spPr>
        <p:txBody>
          <a:bodyPr anchor="t"/>
          <a:lstStyle>
            <a:lvl1pPr algn="l">
              <a:defRPr sz="4000" b="1" cap="all">
                <a:latin typeface="微软雅黑" panose="020B0503020204020204" pitchFamily="34" charset="-122"/>
                <a:ea typeface="微软雅黑" panose="020B0503020204020204" pitchFamily="34" charset="-122"/>
              </a:defRPr>
            </a:lvl1pPr>
          </a:lstStyle>
          <a:p>
            <a:r>
              <a:rPr lang="en-US" dirty="0"/>
              <a:t>Click to edit Master title style</a:t>
            </a:r>
            <a:endParaRPr lang="fi-FI" dirty="0"/>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atin typeface="微软雅黑" panose="020B0503020204020204" pitchFamily="34" charset="-122"/>
                <a:ea typeface="微软雅黑" panose="020B0503020204020204" pitchFamily="34" charset="-122"/>
              </a:defRPr>
            </a:lvl1pPr>
            <a:lvl2pPr marL="457177" indent="0">
              <a:buNone/>
              <a:defRPr sz="1801"/>
            </a:lvl2pPr>
            <a:lvl3pPr marL="914354" indent="0">
              <a:buNone/>
              <a:defRPr sz="1600"/>
            </a:lvl3pPr>
            <a:lvl4pPr marL="1371531" indent="0">
              <a:buNone/>
              <a:defRPr sz="1401"/>
            </a:lvl4pPr>
            <a:lvl5pPr marL="1828709" indent="0">
              <a:buNone/>
              <a:defRPr sz="1401"/>
            </a:lvl5pPr>
            <a:lvl6pPr marL="2285886" indent="0">
              <a:buNone/>
              <a:defRPr sz="1401"/>
            </a:lvl6pPr>
            <a:lvl7pPr marL="2743063" indent="0">
              <a:buNone/>
              <a:defRPr sz="1401"/>
            </a:lvl7pPr>
            <a:lvl8pPr marL="3200240" indent="0">
              <a:buNone/>
              <a:defRPr sz="1401"/>
            </a:lvl8pPr>
            <a:lvl9pPr marL="3657417" indent="0">
              <a:buNone/>
              <a:defRPr sz="1401"/>
            </a:lvl9pPr>
          </a:lstStyle>
          <a:p>
            <a:pPr lvl="0"/>
            <a:r>
              <a:rPr lang="en-US"/>
              <a:t>Click to edit Master text styles</a:t>
            </a:r>
          </a:p>
        </p:txBody>
      </p:sp>
    </p:spTree>
    <p:extLst>
      <p:ext uri="{BB962C8B-B14F-4D97-AF65-F5344CB8AC3E}">
        <p14:creationId xmlns:p14="http://schemas.microsoft.com/office/powerpoint/2010/main" val="174147806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微软雅黑" panose="020B0503020204020204" pitchFamily="34" charset="-122"/>
                <a:ea typeface="微软雅黑" panose="020B0503020204020204" pitchFamily="34" charset="-122"/>
              </a:defRPr>
            </a:lvl1pPr>
          </a:lstStyle>
          <a:p>
            <a:r>
              <a:rPr lang="en-US"/>
              <a:t>Click to edit Master title style</a:t>
            </a:r>
            <a:endParaRPr lang="fi-FI"/>
          </a:p>
        </p:txBody>
      </p:sp>
      <p:sp>
        <p:nvSpPr>
          <p:cNvPr id="3" name="Content Placeholder 2"/>
          <p:cNvSpPr>
            <a:spLocks noGrp="1"/>
          </p:cNvSpPr>
          <p:nvPr>
            <p:ph sz="half" idx="1"/>
          </p:nvPr>
        </p:nvSpPr>
        <p:spPr>
          <a:xfrm>
            <a:off x="609600" y="1600206"/>
            <a:ext cx="5384800" cy="4525963"/>
          </a:xfrm>
        </p:spPr>
        <p:txBody>
          <a:bodyPr/>
          <a:lstStyle>
            <a:lvl1pPr>
              <a:defRPr sz="2800">
                <a:latin typeface="微软雅黑" panose="020B0503020204020204" pitchFamily="34" charset="-122"/>
                <a:ea typeface="微软雅黑" panose="020B0503020204020204" pitchFamily="34" charset="-122"/>
              </a:defRPr>
            </a:lvl1pPr>
            <a:lvl2pPr>
              <a:defRPr sz="2400">
                <a:latin typeface="微软雅黑" panose="020B0503020204020204" pitchFamily="34" charset="-122"/>
                <a:ea typeface="微软雅黑" panose="020B0503020204020204" pitchFamily="34" charset="-122"/>
              </a:defRPr>
            </a:lvl2pPr>
            <a:lvl3pPr>
              <a:defRPr sz="2000">
                <a:latin typeface="微软雅黑" panose="020B0503020204020204" pitchFamily="34" charset="-122"/>
                <a:ea typeface="微软雅黑" panose="020B0503020204020204" pitchFamily="34" charset="-122"/>
              </a:defRPr>
            </a:lvl3pPr>
            <a:lvl4pPr>
              <a:defRPr sz="2000">
                <a:latin typeface="微软雅黑" panose="020B0503020204020204" pitchFamily="34" charset="-122"/>
                <a:ea typeface="微软雅黑" panose="020B0503020204020204" pitchFamily="34" charset="-122"/>
              </a:defRPr>
            </a:lvl4pPr>
            <a:lvl5pPr>
              <a:defRPr sz="2000">
                <a:latin typeface="微软雅黑" panose="020B0503020204020204" pitchFamily="34" charset="-122"/>
                <a:ea typeface="微软雅黑" panose="020B0503020204020204" pitchFamily="34" charset="-122"/>
              </a:defRPr>
            </a:lvl5pPr>
            <a:lvl6pPr>
              <a:defRPr sz="1801"/>
            </a:lvl6pPr>
            <a:lvl7pPr>
              <a:defRPr sz="1801"/>
            </a:lvl7pPr>
            <a:lvl8pPr>
              <a:defRPr sz="1801"/>
            </a:lvl8pPr>
            <a:lvl9pPr>
              <a:defRPr sz="1801"/>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
        <p:nvSpPr>
          <p:cNvPr id="4" name="Content Placeholder 3"/>
          <p:cNvSpPr>
            <a:spLocks noGrp="1"/>
          </p:cNvSpPr>
          <p:nvPr>
            <p:ph sz="half" idx="2"/>
          </p:nvPr>
        </p:nvSpPr>
        <p:spPr>
          <a:xfrm>
            <a:off x="6197600" y="1600206"/>
            <a:ext cx="5384800" cy="4525963"/>
          </a:xfrm>
        </p:spPr>
        <p:txBody>
          <a:bodyPr/>
          <a:lstStyle>
            <a:lvl1pPr>
              <a:defRPr sz="2800">
                <a:latin typeface="微软雅黑" panose="020B0503020204020204" pitchFamily="34" charset="-122"/>
                <a:ea typeface="微软雅黑" panose="020B0503020204020204" pitchFamily="34" charset="-122"/>
              </a:defRPr>
            </a:lvl1pPr>
            <a:lvl2pPr>
              <a:defRPr sz="2400">
                <a:latin typeface="微软雅黑" panose="020B0503020204020204" pitchFamily="34" charset="-122"/>
                <a:ea typeface="微软雅黑" panose="020B0503020204020204" pitchFamily="34" charset="-122"/>
              </a:defRPr>
            </a:lvl2pPr>
            <a:lvl3pPr>
              <a:defRPr sz="2000">
                <a:latin typeface="微软雅黑" panose="020B0503020204020204" pitchFamily="34" charset="-122"/>
                <a:ea typeface="微软雅黑" panose="020B0503020204020204" pitchFamily="34" charset="-122"/>
              </a:defRPr>
            </a:lvl3pPr>
            <a:lvl4pPr>
              <a:defRPr sz="2000">
                <a:latin typeface="微软雅黑" panose="020B0503020204020204" pitchFamily="34" charset="-122"/>
                <a:ea typeface="微软雅黑" panose="020B0503020204020204" pitchFamily="34" charset="-122"/>
              </a:defRPr>
            </a:lvl4pPr>
            <a:lvl5pPr>
              <a:defRPr sz="2000">
                <a:latin typeface="微软雅黑" panose="020B0503020204020204" pitchFamily="34" charset="-122"/>
                <a:ea typeface="微软雅黑" panose="020B0503020204020204" pitchFamily="34" charset="-122"/>
              </a:defRPr>
            </a:lvl5pPr>
            <a:lvl6pPr>
              <a:defRPr sz="1801"/>
            </a:lvl6pPr>
            <a:lvl7pPr>
              <a:defRPr sz="1801"/>
            </a:lvl7pPr>
            <a:lvl8pPr>
              <a:defRPr sz="1801"/>
            </a:lvl8pPr>
            <a:lvl9pPr>
              <a:defRPr sz="1801"/>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Tree>
    <p:extLst>
      <p:ext uri="{BB962C8B-B14F-4D97-AF65-F5344CB8AC3E}">
        <p14:creationId xmlns:p14="http://schemas.microsoft.com/office/powerpoint/2010/main" val="417132347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lvl1pPr>
              <a:defRPr>
                <a:latin typeface="微软雅黑" panose="020B0503020204020204" pitchFamily="34" charset="-122"/>
                <a:ea typeface="微软雅黑" panose="020B0503020204020204" pitchFamily="34" charset="-122"/>
              </a:defRPr>
            </a:lvl1pPr>
          </a:lstStyle>
          <a:p>
            <a:r>
              <a:rPr lang="en-US"/>
              <a:t>Click to edit Master title style</a:t>
            </a:r>
            <a:endParaRPr lang="fi-FI"/>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atin typeface="微软雅黑" panose="020B0503020204020204" pitchFamily="34" charset="-122"/>
                <a:ea typeface="微软雅黑" panose="020B0503020204020204" pitchFamily="34" charset="-122"/>
              </a:defRPr>
            </a:lvl1pPr>
            <a:lvl2pPr marL="457177" indent="0">
              <a:buNone/>
              <a:defRPr sz="2000" b="1"/>
            </a:lvl2pPr>
            <a:lvl3pPr marL="914354" indent="0">
              <a:buNone/>
              <a:defRPr sz="1801" b="1"/>
            </a:lvl3pPr>
            <a:lvl4pPr marL="1371531" indent="0">
              <a:buNone/>
              <a:defRPr sz="1600" b="1"/>
            </a:lvl4pPr>
            <a:lvl5pPr marL="1828709" indent="0">
              <a:buNone/>
              <a:defRPr sz="1600" b="1"/>
            </a:lvl5pPr>
            <a:lvl6pPr marL="2285886" indent="0">
              <a:buNone/>
              <a:defRPr sz="1600" b="1"/>
            </a:lvl6pPr>
            <a:lvl7pPr marL="2743063" indent="0">
              <a:buNone/>
              <a:defRPr sz="1600" b="1"/>
            </a:lvl7pPr>
            <a:lvl8pPr marL="3200240" indent="0">
              <a:buNone/>
              <a:defRPr sz="1600" b="1"/>
            </a:lvl8pPr>
            <a:lvl9pPr marL="3657417"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atin typeface="微软雅黑" panose="020B0503020204020204" pitchFamily="34" charset="-122"/>
                <a:ea typeface="微软雅黑" panose="020B0503020204020204" pitchFamily="34" charset="-122"/>
              </a:defRPr>
            </a:lvl1pPr>
            <a:lvl2pPr>
              <a:defRPr sz="2000">
                <a:latin typeface="微软雅黑" panose="020B0503020204020204" pitchFamily="34" charset="-122"/>
                <a:ea typeface="微软雅黑" panose="020B0503020204020204" pitchFamily="34" charset="-122"/>
              </a:defRPr>
            </a:lvl2pPr>
            <a:lvl3pPr>
              <a:defRPr sz="1801">
                <a:latin typeface="微软雅黑" panose="020B0503020204020204" pitchFamily="34" charset="-122"/>
                <a:ea typeface="微软雅黑" panose="020B0503020204020204" pitchFamily="34" charset="-122"/>
              </a:defRPr>
            </a:lvl3pPr>
            <a:lvl4pPr>
              <a:defRPr sz="1800">
                <a:latin typeface="微软雅黑" panose="020B0503020204020204" pitchFamily="34" charset="-122"/>
                <a:ea typeface="微软雅黑" panose="020B0503020204020204" pitchFamily="34" charset="-122"/>
              </a:defRPr>
            </a:lvl4pPr>
            <a:lvl5pPr>
              <a:defRPr sz="1800">
                <a:latin typeface="微软雅黑" panose="020B0503020204020204" pitchFamily="34" charset="-122"/>
                <a:ea typeface="微软雅黑" panose="020B0503020204020204" pitchFamily="34" charset="-122"/>
              </a:defRPr>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
        <p:nvSpPr>
          <p:cNvPr id="5" name="Text Placeholder 4"/>
          <p:cNvSpPr>
            <a:spLocks noGrp="1"/>
          </p:cNvSpPr>
          <p:nvPr>
            <p:ph type="body" sz="quarter" idx="3"/>
          </p:nvPr>
        </p:nvSpPr>
        <p:spPr>
          <a:xfrm>
            <a:off x="6193376" y="1535113"/>
            <a:ext cx="5389033" cy="639762"/>
          </a:xfrm>
        </p:spPr>
        <p:txBody>
          <a:bodyPr anchor="b"/>
          <a:lstStyle>
            <a:lvl1pPr marL="0" indent="0">
              <a:buNone/>
              <a:defRPr sz="2400" b="1">
                <a:latin typeface="微软雅黑" panose="020B0503020204020204" pitchFamily="34" charset="-122"/>
                <a:ea typeface="微软雅黑" panose="020B0503020204020204" pitchFamily="34" charset="-122"/>
              </a:defRPr>
            </a:lvl1pPr>
            <a:lvl2pPr marL="457177" indent="0">
              <a:buNone/>
              <a:defRPr sz="2000" b="1"/>
            </a:lvl2pPr>
            <a:lvl3pPr marL="914354" indent="0">
              <a:buNone/>
              <a:defRPr sz="1801" b="1"/>
            </a:lvl3pPr>
            <a:lvl4pPr marL="1371531" indent="0">
              <a:buNone/>
              <a:defRPr sz="1600" b="1"/>
            </a:lvl4pPr>
            <a:lvl5pPr marL="1828709" indent="0">
              <a:buNone/>
              <a:defRPr sz="1600" b="1"/>
            </a:lvl5pPr>
            <a:lvl6pPr marL="2285886" indent="0">
              <a:buNone/>
              <a:defRPr sz="1600" b="1"/>
            </a:lvl6pPr>
            <a:lvl7pPr marL="2743063" indent="0">
              <a:buNone/>
              <a:defRPr sz="1600" b="1"/>
            </a:lvl7pPr>
            <a:lvl8pPr marL="3200240" indent="0">
              <a:buNone/>
              <a:defRPr sz="1600" b="1"/>
            </a:lvl8pPr>
            <a:lvl9pPr marL="3657417"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76" y="2174875"/>
            <a:ext cx="5389033" cy="3951288"/>
          </a:xfrm>
        </p:spPr>
        <p:txBody>
          <a:bodyPr/>
          <a:lstStyle>
            <a:lvl1pPr>
              <a:defRPr sz="2400">
                <a:latin typeface="微软雅黑" panose="020B0503020204020204" pitchFamily="34" charset="-122"/>
                <a:ea typeface="微软雅黑" panose="020B0503020204020204" pitchFamily="34" charset="-122"/>
              </a:defRPr>
            </a:lvl1pPr>
            <a:lvl2pPr>
              <a:defRPr sz="2000">
                <a:latin typeface="微软雅黑" panose="020B0503020204020204" pitchFamily="34" charset="-122"/>
                <a:ea typeface="微软雅黑" panose="020B0503020204020204" pitchFamily="34" charset="-122"/>
              </a:defRPr>
            </a:lvl2pPr>
            <a:lvl3pPr>
              <a:defRPr sz="1801">
                <a:latin typeface="微软雅黑" panose="020B0503020204020204" pitchFamily="34" charset="-122"/>
                <a:ea typeface="微软雅黑" panose="020B0503020204020204" pitchFamily="34" charset="-122"/>
              </a:defRPr>
            </a:lvl3pPr>
            <a:lvl4pPr>
              <a:defRPr sz="1800">
                <a:latin typeface="微软雅黑" panose="020B0503020204020204" pitchFamily="34" charset="-122"/>
                <a:ea typeface="微软雅黑" panose="020B0503020204020204" pitchFamily="34" charset="-122"/>
              </a:defRPr>
            </a:lvl4pPr>
            <a:lvl5pPr>
              <a:defRPr sz="1800">
                <a:latin typeface="微软雅黑" panose="020B0503020204020204" pitchFamily="34" charset="-122"/>
                <a:ea typeface="微软雅黑" panose="020B0503020204020204" pitchFamily="34" charset="-122"/>
              </a:defRPr>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Tree>
    <p:extLst>
      <p:ext uri="{BB962C8B-B14F-4D97-AF65-F5344CB8AC3E}">
        <p14:creationId xmlns:p14="http://schemas.microsoft.com/office/powerpoint/2010/main" val="22085569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mj-ea"/>
                <a:ea typeface="+mj-ea"/>
              </a:defRPr>
            </a:lvl1pPr>
          </a:lstStyle>
          <a:p>
            <a:r>
              <a:rPr lang="en-US"/>
              <a:t>Click to edit Master title style</a:t>
            </a:r>
            <a:endParaRPr lang="fi-FI"/>
          </a:p>
        </p:txBody>
      </p:sp>
    </p:spTree>
    <p:extLst>
      <p:ext uri="{BB962C8B-B14F-4D97-AF65-F5344CB8AC3E}">
        <p14:creationId xmlns:p14="http://schemas.microsoft.com/office/powerpoint/2010/main" val="352081910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5711952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3" y="273050"/>
            <a:ext cx="4011084" cy="1162050"/>
          </a:xfrm>
        </p:spPr>
        <p:txBody>
          <a:bodyPr anchor="b"/>
          <a:lstStyle>
            <a:lvl1pPr algn="l">
              <a:defRPr sz="2000" b="1"/>
            </a:lvl1pPr>
          </a:lstStyle>
          <a:p>
            <a:r>
              <a:rPr lang="en-US"/>
              <a:t>Click to edit Master title style</a:t>
            </a:r>
            <a:endParaRPr lang="fi-FI"/>
          </a:p>
        </p:txBody>
      </p:sp>
      <p:sp>
        <p:nvSpPr>
          <p:cNvPr id="3" name="Content Placeholder 2"/>
          <p:cNvSpPr>
            <a:spLocks noGrp="1"/>
          </p:cNvSpPr>
          <p:nvPr>
            <p:ph idx="1"/>
          </p:nvPr>
        </p:nvSpPr>
        <p:spPr>
          <a:xfrm>
            <a:off x="4766733" y="273063"/>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Text Placeholder 3"/>
          <p:cNvSpPr>
            <a:spLocks noGrp="1"/>
          </p:cNvSpPr>
          <p:nvPr>
            <p:ph type="body" sz="half" idx="2"/>
          </p:nvPr>
        </p:nvSpPr>
        <p:spPr>
          <a:xfrm>
            <a:off x="609603" y="1435103"/>
            <a:ext cx="4011084" cy="4691063"/>
          </a:xfrm>
        </p:spPr>
        <p:txBody>
          <a:bodyPr/>
          <a:lstStyle>
            <a:lvl1pPr marL="0" indent="0">
              <a:buNone/>
              <a:defRPr sz="1401"/>
            </a:lvl1pPr>
            <a:lvl2pPr marL="457177" indent="0">
              <a:buNone/>
              <a:defRPr sz="1200"/>
            </a:lvl2pPr>
            <a:lvl3pPr marL="914354" indent="0">
              <a:buNone/>
              <a:defRPr sz="1001"/>
            </a:lvl3pPr>
            <a:lvl4pPr marL="1371531" indent="0">
              <a:buNone/>
              <a:defRPr sz="900"/>
            </a:lvl4pPr>
            <a:lvl5pPr marL="1828709" indent="0">
              <a:buNone/>
              <a:defRPr sz="900"/>
            </a:lvl5pPr>
            <a:lvl6pPr marL="2285886" indent="0">
              <a:buNone/>
              <a:defRPr sz="900"/>
            </a:lvl6pPr>
            <a:lvl7pPr marL="2743063" indent="0">
              <a:buNone/>
              <a:defRPr sz="900"/>
            </a:lvl7pPr>
            <a:lvl8pPr marL="3200240" indent="0">
              <a:buNone/>
              <a:defRPr sz="900"/>
            </a:lvl8pPr>
            <a:lvl9pPr marL="3657417" indent="0">
              <a:buNone/>
              <a:defRPr sz="900"/>
            </a:lvl9pPr>
          </a:lstStyle>
          <a:p>
            <a:pPr lvl="0"/>
            <a:r>
              <a:rPr lang="en-US"/>
              <a:t>Click to edit Master text styles</a:t>
            </a:r>
          </a:p>
        </p:txBody>
      </p:sp>
    </p:spTree>
    <p:extLst>
      <p:ext uri="{BB962C8B-B14F-4D97-AF65-F5344CB8AC3E}">
        <p14:creationId xmlns:p14="http://schemas.microsoft.com/office/powerpoint/2010/main" val="16421741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endParaRPr lang="fi-FI"/>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177" indent="0">
              <a:buNone/>
              <a:defRPr sz="2800"/>
            </a:lvl2pPr>
            <a:lvl3pPr marL="914354" indent="0">
              <a:buNone/>
              <a:defRPr sz="2400"/>
            </a:lvl3pPr>
            <a:lvl4pPr marL="1371531" indent="0">
              <a:buNone/>
              <a:defRPr sz="2000"/>
            </a:lvl4pPr>
            <a:lvl5pPr marL="1828709" indent="0">
              <a:buNone/>
              <a:defRPr sz="2000"/>
            </a:lvl5pPr>
            <a:lvl6pPr marL="2285886" indent="0">
              <a:buNone/>
              <a:defRPr sz="2000"/>
            </a:lvl6pPr>
            <a:lvl7pPr marL="2743063" indent="0">
              <a:buNone/>
              <a:defRPr sz="2000"/>
            </a:lvl7pPr>
            <a:lvl8pPr marL="3200240" indent="0">
              <a:buNone/>
              <a:defRPr sz="2000"/>
            </a:lvl8pPr>
            <a:lvl9pPr marL="3657417" indent="0">
              <a:buNone/>
              <a:defRPr sz="2000"/>
            </a:lvl9pPr>
          </a:lstStyle>
          <a:p>
            <a:pPr lvl="0"/>
            <a:endParaRPr lang="fi-FI" noProof="0"/>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1"/>
            </a:lvl1pPr>
            <a:lvl2pPr marL="457177" indent="0">
              <a:buNone/>
              <a:defRPr sz="1200"/>
            </a:lvl2pPr>
            <a:lvl3pPr marL="914354" indent="0">
              <a:buNone/>
              <a:defRPr sz="1001"/>
            </a:lvl3pPr>
            <a:lvl4pPr marL="1371531" indent="0">
              <a:buNone/>
              <a:defRPr sz="900"/>
            </a:lvl4pPr>
            <a:lvl5pPr marL="1828709" indent="0">
              <a:buNone/>
              <a:defRPr sz="900"/>
            </a:lvl5pPr>
            <a:lvl6pPr marL="2285886" indent="0">
              <a:buNone/>
              <a:defRPr sz="900"/>
            </a:lvl6pPr>
            <a:lvl7pPr marL="2743063" indent="0">
              <a:buNone/>
              <a:defRPr sz="900"/>
            </a:lvl7pPr>
            <a:lvl8pPr marL="3200240" indent="0">
              <a:buNone/>
              <a:defRPr sz="900"/>
            </a:lvl8pPr>
            <a:lvl9pPr marL="3657417" indent="0">
              <a:buNone/>
              <a:defRPr sz="900"/>
            </a:lvl9pPr>
          </a:lstStyle>
          <a:p>
            <a:pPr lvl="0"/>
            <a:r>
              <a:rPr lang="en-US"/>
              <a:t>Click to edit Master text styles</a:t>
            </a:r>
          </a:p>
        </p:txBody>
      </p:sp>
    </p:spTree>
    <p:extLst>
      <p:ext uri="{BB962C8B-B14F-4D97-AF65-F5344CB8AC3E}">
        <p14:creationId xmlns:p14="http://schemas.microsoft.com/office/powerpoint/2010/main" val="328266824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4.jpeg"/><Relationship Id="rId2" Type="http://schemas.openxmlformats.org/officeDocument/2006/relationships/slideLayout" Target="../slideLayouts/slideLayout2.xml"/><Relationship Id="rId16" Type="http://schemas.openxmlformats.org/officeDocument/2006/relationships/image" Target="../media/image3.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7" descr="green2.jpg"/>
          <p:cNvPicPr>
            <a:picLocks noChangeAspect="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11417309" y="6475413"/>
            <a:ext cx="486833"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7" name="Picture 8" descr="green.jpg"/>
          <p:cNvPicPr>
            <a:picLocks noChangeAspect="1"/>
          </p:cNvPicPr>
          <p:nvPr/>
        </p:nvPicPr>
        <p:blipFill>
          <a:blip r:embed="rId16" cstate="print">
            <a:extLst>
              <a:ext uri="{28A0092B-C50C-407E-A947-70E740481C1C}">
                <a14:useLocalDpi xmlns:a14="http://schemas.microsoft.com/office/drawing/2010/main" val="0"/>
              </a:ext>
            </a:extLst>
          </a:blip>
          <a:srcRect/>
          <a:stretch>
            <a:fillRect/>
          </a:stretch>
        </p:blipFill>
        <p:spPr bwMode="auto">
          <a:xfrm>
            <a:off x="584200" y="6456363"/>
            <a:ext cx="6189133"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8" name="Title Placeholder 1"/>
          <p:cNvSpPr>
            <a:spLocks noGrp="1"/>
          </p:cNvSpPr>
          <p:nvPr>
            <p:ph type="title"/>
          </p:nvPr>
        </p:nvSpPr>
        <p:spPr bwMode="auto">
          <a:xfrm>
            <a:off x="609601" y="274638"/>
            <a:ext cx="9112251"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endParaRPr lang="en-GB" altLang="en-US" dirty="0"/>
          </a:p>
        </p:txBody>
      </p:sp>
      <p:sp>
        <p:nvSpPr>
          <p:cNvPr id="1029" name="Text Placeholder 2"/>
          <p:cNvSpPr>
            <a:spLocks noGrp="1"/>
          </p:cNvSpPr>
          <p:nvPr>
            <p:ph type="body" idx="1"/>
          </p:nvPr>
        </p:nvSpPr>
        <p:spPr bwMode="auto">
          <a:xfrm>
            <a:off x="609600" y="1600206"/>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9" name="Slide Number Placeholder 5"/>
          <p:cNvSpPr>
            <a:spLocks noGrp="1"/>
          </p:cNvSpPr>
          <p:nvPr>
            <p:ph type="sldNum" sz="quarter" idx="4"/>
          </p:nvPr>
        </p:nvSpPr>
        <p:spPr>
          <a:xfrm>
            <a:off x="11410960" y="6483350"/>
            <a:ext cx="527049" cy="222250"/>
          </a:xfrm>
          <a:prstGeom prst="rect">
            <a:avLst/>
          </a:prstGeom>
        </p:spPr>
        <p:txBody>
          <a:bodyPr vert="horz" wrap="square" lIns="91440" tIns="45720" rIns="91440" bIns="45720" numCol="1" anchor="t" anchorCtr="0" compatLnSpc="1">
            <a:prstTxWarp prst="textNoShape">
              <a:avLst/>
            </a:prstTxWarp>
          </a:bodyPr>
          <a:lstStyle>
            <a:lvl1pPr eaLnBrk="1" hangingPunct="1">
              <a:defRPr sz="1100">
                <a:solidFill>
                  <a:schemeClr val="bg1"/>
                </a:solidFill>
                <a:latin typeface="Arial" charset="0"/>
              </a:defRPr>
            </a:lvl1pPr>
          </a:lstStyle>
          <a:p>
            <a:fld id="{F5492D28-9CB3-4957-BFD2-683A3D6260A5}" type="slidenum">
              <a:rPr lang="en-GB" altLang="en-US"/>
              <a:pPr/>
              <a:t>‹#›</a:t>
            </a:fld>
            <a:endParaRPr lang="en-GB" altLang="en-US" dirty="0"/>
          </a:p>
        </p:txBody>
      </p:sp>
      <p:sp>
        <p:nvSpPr>
          <p:cNvPr id="1032" name="Rectangle 6"/>
          <p:cNvSpPr>
            <a:spLocks noChangeArrowheads="1"/>
          </p:cNvSpPr>
          <p:nvPr/>
        </p:nvSpPr>
        <p:spPr bwMode="auto">
          <a:xfrm>
            <a:off x="1559984" y="5009401"/>
            <a:ext cx="6102349" cy="2463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panose="020F0502020204030204" pitchFamily="34" charset="0"/>
                <a:cs typeface="Arial" panose="020B0604020202020204" pitchFamily="34" charset="0"/>
              </a:defRPr>
            </a:lvl1pPr>
            <a:lvl2pPr marL="742950" indent="-285750">
              <a:defRPr sz="2400">
                <a:solidFill>
                  <a:schemeClr val="tx1"/>
                </a:solidFill>
                <a:latin typeface="Calibri" panose="020F0502020204030204" pitchFamily="34" charset="0"/>
                <a:cs typeface="Arial" panose="020B0604020202020204" pitchFamily="34" charset="0"/>
              </a:defRPr>
            </a:lvl2pPr>
            <a:lvl3pPr marL="1143000" indent="-228600">
              <a:defRPr sz="2400">
                <a:solidFill>
                  <a:schemeClr val="tx1"/>
                </a:solidFill>
                <a:latin typeface="Calibri" panose="020F0502020204030204" pitchFamily="34" charset="0"/>
                <a:cs typeface="Arial" panose="020B0604020202020204" pitchFamily="34" charset="0"/>
              </a:defRPr>
            </a:lvl3pPr>
            <a:lvl4pPr marL="1600200" indent="-228600">
              <a:defRPr sz="2400">
                <a:solidFill>
                  <a:schemeClr val="tx1"/>
                </a:solidFill>
                <a:latin typeface="Calibri" panose="020F0502020204030204" pitchFamily="34" charset="0"/>
                <a:cs typeface="Arial" panose="020B0604020202020204" pitchFamily="34" charset="0"/>
              </a:defRPr>
            </a:lvl4pPr>
            <a:lvl5pPr marL="2057400" indent="-228600">
              <a:defRPr sz="2400">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9pPr>
          </a:lstStyle>
          <a:p>
            <a:pPr eaLnBrk="1" hangingPunct="1">
              <a:defRPr/>
            </a:pPr>
            <a:r>
              <a:rPr lang="en-GB" altLang="en-US" sz="1001" dirty="0">
                <a:solidFill>
                  <a:schemeClr val="bg1"/>
                </a:solidFill>
                <a:latin typeface="Arial" panose="020B0604020202020204" pitchFamily="34" charset="0"/>
              </a:rPr>
              <a:t>© 3GPP 2009     Mobile World Congress, Barcelona, 19</a:t>
            </a:r>
            <a:r>
              <a:rPr lang="en-GB" altLang="en-US" sz="1001" baseline="30000" dirty="0">
                <a:solidFill>
                  <a:schemeClr val="bg1"/>
                </a:solidFill>
                <a:latin typeface="Arial" panose="020B0604020202020204" pitchFamily="34" charset="0"/>
              </a:rPr>
              <a:t>th</a:t>
            </a:r>
            <a:r>
              <a:rPr lang="en-GB" altLang="en-US" sz="1001" dirty="0">
                <a:solidFill>
                  <a:schemeClr val="bg1"/>
                </a:solidFill>
                <a:latin typeface="Arial" panose="020B0604020202020204" pitchFamily="34" charset="0"/>
              </a:rPr>
              <a:t> February 2009</a:t>
            </a:r>
          </a:p>
        </p:txBody>
      </p:sp>
      <p:pic>
        <p:nvPicPr>
          <p:cNvPr id="1033" name="Picture 7" descr="green2.jpg"/>
          <p:cNvPicPr>
            <a:picLocks noChangeAspect="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11417309" y="6475413"/>
            <a:ext cx="486833"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6" name="Picture 13" descr="green2.jpg"/>
          <p:cNvPicPr>
            <a:picLocks noChangeAspect="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11417309" y="6475413"/>
            <a:ext cx="486833"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7" name="Rectangle 6"/>
          <p:cNvSpPr>
            <a:spLocks noChangeArrowheads="1"/>
          </p:cNvSpPr>
          <p:nvPr/>
        </p:nvSpPr>
        <p:spPr bwMode="auto">
          <a:xfrm>
            <a:off x="593777" y="6455545"/>
            <a:ext cx="957156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panose="020F0502020204030204" pitchFamily="34" charset="0"/>
                <a:cs typeface="Arial" panose="020B0604020202020204" pitchFamily="34" charset="0"/>
              </a:defRPr>
            </a:lvl1pPr>
            <a:lvl2pPr marL="742950" indent="-285750">
              <a:defRPr sz="2400">
                <a:solidFill>
                  <a:schemeClr val="tx1"/>
                </a:solidFill>
                <a:latin typeface="Calibri" panose="020F0502020204030204" pitchFamily="34" charset="0"/>
                <a:cs typeface="Arial" panose="020B0604020202020204" pitchFamily="34" charset="0"/>
              </a:defRPr>
            </a:lvl2pPr>
            <a:lvl3pPr marL="1143000" indent="-228600">
              <a:defRPr sz="2400">
                <a:solidFill>
                  <a:schemeClr val="tx1"/>
                </a:solidFill>
                <a:latin typeface="Calibri" panose="020F0502020204030204" pitchFamily="34" charset="0"/>
                <a:cs typeface="Arial" panose="020B0604020202020204" pitchFamily="34" charset="0"/>
              </a:defRPr>
            </a:lvl3pPr>
            <a:lvl4pPr marL="1600200" indent="-228600">
              <a:defRPr sz="2400">
                <a:solidFill>
                  <a:schemeClr val="tx1"/>
                </a:solidFill>
                <a:latin typeface="Calibri" panose="020F0502020204030204" pitchFamily="34" charset="0"/>
                <a:cs typeface="Arial" panose="020B0604020202020204" pitchFamily="34" charset="0"/>
              </a:defRPr>
            </a:lvl4pPr>
            <a:lvl5pPr marL="2057400" indent="-228600">
              <a:defRPr sz="2400">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9pPr>
          </a:lstStyle>
          <a:p>
            <a:pPr eaLnBrk="1" hangingPunct="1">
              <a:defRPr/>
            </a:pPr>
            <a:r>
              <a:rPr lang="en-GB" altLang="en-US" sz="1200" b="1" dirty="0">
                <a:solidFill>
                  <a:schemeClr val="bg1"/>
                </a:solidFill>
                <a:latin typeface="Arial" panose="020B0604020202020204" pitchFamily="34" charset="0"/>
              </a:rPr>
              <a:t>RAN WG4</a:t>
            </a:r>
          </a:p>
        </p:txBody>
      </p:sp>
      <p:sp>
        <p:nvSpPr>
          <p:cNvPr id="56334" name="Slide Number Placeholder 4"/>
          <p:cNvSpPr txBox="1">
            <a:spLocks noGrp="1"/>
          </p:cNvSpPr>
          <p:nvPr userDrawn="1"/>
        </p:nvSpPr>
        <p:spPr bwMode="auto">
          <a:xfrm>
            <a:off x="11432126" y="6464300"/>
            <a:ext cx="527049" cy="222250"/>
          </a:xfrm>
          <a:prstGeom prst="rect">
            <a:avLst/>
          </a:prstGeom>
          <a:noFill/>
          <a:ln w="9525">
            <a:noFill/>
            <a:miter lim="800000"/>
            <a:headEnd/>
            <a:tailEnd/>
          </a:ln>
        </p:spPr>
        <p:txBody>
          <a:bodyPr/>
          <a:lstStyle>
            <a:lvl1pPr>
              <a:defRPr sz="2400">
                <a:solidFill>
                  <a:schemeClr val="tx1"/>
                </a:solidFill>
                <a:latin typeface="Calibri" pitchFamily="34" charset="0"/>
                <a:cs typeface="Arial" charset="0"/>
              </a:defRPr>
            </a:lvl1pPr>
            <a:lvl2pPr marL="742950" indent="-285750">
              <a:defRPr sz="2400">
                <a:solidFill>
                  <a:schemeClr val="tx1"/>
                </a:solidFill>
                <a:latin typeface="Calibri" pitchFamily="34" charset="0"/>
                <a:cs typeface="Arial" charset="0"/>
              </a:defRPr>
            </a:lvl2pPr>
            <a:lvl3pPr marL="1143000" indent="-228600">
              <a:defRPr sz="2400">
                <a:solidFill>
                  <a:schemeClr val="tx1"/>
                </a:solidFill>
                <a:latin typeface="Calibri" pitchFamily="34" charset="0"/>
                <a:cs typeface="Arial" charset="0"/>
              </a:defRPr>
            </a:lvl3pPr>
            <a:lvl4pPr marL="1600200" indent="-228600">
              <a:defRPr sz="2400">
                <a:solidFill>
                  <a:schemeClr val="tx1"/>
                </a:solidFill>
                <a:latin typeface="Calibri" pitchFamily="34" charset="0"/>
                <a:cs typeface="Arial" charset="0"/>
              </a:defRPr>
            </a:lvl4pPr>
            <a:lvl5pPr marL="2057400" indent="-228600">
              <a:defRPr sz="2400">
                <a:solidFill>
                  <a:schemeClr val="tx1"/>
                </a:solidFill>
                <a:latin typeface="Calibri" pitchFamily="34" charset="0"/>
                <a:cs typeface="Arial" charset="0"/>
              </a:defRPr>
            </a:lvl5pPr>
            <a:lvl6pPr marL="2514600" indent="-228600" eaLnBrk="0" fontAlgn="base" hangingPunct="0">
              <a:spcBef>
                <a:spcPct val="0"/>
              </a:spcBef>
              <a:spcAft>
                <a:spcPct val="0"/>
              </a:spcAft>
              <a:defRPr sz="2400">
                <a:solidFill>
                  <a:schemeClr val="tx1"/>
                </a:solidFill>
                <a:latin typeface="Calibri" pitchFamily="34" charset="0"/>
                <a:cs typeface="Arial" charset="0"/>
              </a:defRPr>
            </a:lvl6pPr>
            <a:lvl7pPr marL="2971800" indent="-228600" eaLnBrk="0" fontAlgn="base" hangingPunct="0">
              <a:spcBef>
                <a:spcPct val="0"/>
              </a:spcBef>
              <a:spcAft>
                <a:spcPct val="0"/>
              </a:spcAft>
              <a:defRPr sz="2400">
                <a:solidFill>
                  <a:schemeClr val="tx1"/>
                </a:solidFill>
                <a:latin typeface="Calibri" pitchFamily="34" charset="0"/>
                <a:cs typeface="Arial" charset="0"/>
              </a:defRPr>
            </a:lvl7pPr>
            <a:lvl8pPr marL="3429000" indent="-228600" eaLnBrk="0" fontAlgn="base" hangingPunct="0">
              <a:spcBef>
                <a:spcPct val="0"/>
              </a:spcBef>
              <a:spcAft>
                <a:spcPct val="0"/>
              </a:spcAft>
              <a:defRPr sz="2400">
                <a:solidFill>
                  <a:schemeClr val="tx1"/>
                </a:solidFill>
                <a:latin typeface="Calibri" pitchFamily="34" charset="0"/>
                <a:cs typeface="Arial" charset="0"/>
              </a:defRPr>
            </a:lvl8pPr>
            <a:lvl9pPr marL="3886200" indent="-228600" eaLnBrk="0" fontAlgn="base" hangingPunct="0">
              <a:spcBef>
                <a:spcPct val="0"/>
              </a:spcBef>
              <a:spcAft>
                <a:spcPct val="0"/>
              </a:spcAft>
              <a:defRPr sz="2400">
                <a:solidFill>
                  <a:schemeClr val="tx1"/>
                </a:solidFill>
                <a:latin typeface="Calibri" pitchFamily="34" charset="0"/>
                <a:cs typeface="Arial" charset="0"/>
              </a:defRPr>
            </a:lvl9pPr>
          </a:lstStyle>
          <a:p>
            <a:pPr eaLnBrk="1" hangingPunct="1"/>
            <a:fld id="{E4DF48D0-4F83-437C-BDD1-C6E5F5F353CD}" type="slidenum">
              <a:rPr lang="en-GB" altLang="en-US" sz="1100">
                <a:solidFill>
                  <a:schemeClr val="bg1"/>
                </a:solidFill>
                <a:latin typeface="Arial" charset="0"/>
              </a:rPr>
              <a:pPr eaLnBrk="1" hangingPunct="1"/>
              <a:t>‹#›</a:t>
            </a:fld>
            <a:endParaRPr lang="en-GB" altLang="en-US" sz="1100" dirty="0">
              <a:solidFill>
                <a:schemeClr val="bg1"/>
              </a:solidFill>
              <a:latin typeface="Arial" charset="0"/>
            </a:endParaRPr>
          </a:p>
        </p:txBody>
      </p:sp>
      <p:pic>
        <p:nvPicPr>
          <p:cNvPr id="14" name="Picture 6" descr="3GPP_TM_RD.jpg"/>
          <p:cNvPicPr>
            <a:picLocks noChangeAspect="1"/>
          </p:cNvPicPr>
          <p:nvPr userDrawn="1"/>
        </p:nvPicPr>
        <p:blipFill>
          <a:blip r:embed="rId17" cstate="print">
            <a:extLst>
              <a:ext uri="{28A0092B-C50C-407E-A947-70E740481C1C}">
                <a14:useLocalDpi xmlns:a14="http://schemas.microsoft.com/office/drawing/2010/main" val="0"/>
              </a:ext>
            </a:extLst>
          </a:blip>
          <a:srcRect/>
          <a:stretch>
            <a:fillRect/>
          </a:stretch>
        </p:blipFill>
        <p:spPr bwMode="auto">
          <a:xfrm>
            <a:off x="10088563" y="373075"/>
            <a:ext cx="1493837"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4555" r:id="rId1"/>
    <p:sldLayoutId id="2147484556" r:id="rId2"/>
    <p:sldLayoutId id="2147484557" r:id="rId3"/>
    <p:sldLayoutId id="2147484558" r:id="rId4"/>
    <p:sldLayoutId id="2147484559" r:id="rId5"/>
    <p:sldLayoutId id="2147484560" r:id="rId6"/>
    <p:sldLayoutId id="2147484561" r:id="rId7"/>
    <p:sldLayoutId id="2147484562" r:id="rId8"/>
    <p:sldLayoutId id="2147484563" r:id="rId9"/>
    <p:sldLayoutId id="2147484564" r:id="rId10"/>
    <p:sldLayoutId id="2147484565" r:id="rId11"/>
    <p:sldLayoutId id="2147484566" r:id="rId12"/>
    <p:sldLayoutId id="2147484567" r:id="rId13"/>
  </p:sldLayoutIdLst>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177" algn="ctr" rtl="0" eaLnBrk="0" fontAlgn="base" hangingPunct="0">
        <a:spcBef>
          <a:spcPct val="0"/>
        </a:spcBef>
        <a:spcAft>
          <a:spcPct val="0"/>
        </a:spcAft>
        <a:defRPr sz="3200">
          <a:solidFill>
            <a:srgbClr val="FF0000"/>
          </a:solidFill>
          <a:latin typeface="Calibri" pitchFamily="34" charset="0"/>
        </a:defRPr>
      </a:lvl6pPr>
      <a:lvl7pPr marL="914354" algn="ctr" rtl="0" eaLnBrk="0" fontAlgn="base" hangingPunct="0">
        <a:spcBef>
          <a:spcPct val="0"/>
        </a:spcBef>
        <a:spcAft>
          <a:spcPct val="0"/>
        </a:spcAft>
        <a:defRPr sz="3200">
          <a:solidFill>
            <a:srgbClr val="FF0000"/>
          </a:solidFill>
          <a:latin typeface="Calibri" pitchFamily="34" charset="0"/>
        </a:defRPr>
      </a:lvl7pPr>
      <a:lvl8pPr marL="1371531" algn="ctr" rtl="0" eaLnBrk="0" fontAlgn="base" hangingPunct="0">
        <a:spcBef>
          <a:spcPct val="0"/>
        </a:spcBef>
        <a:spcAft>
          <a:spcPct val="0"/>
        </a:spcAft>
        <a:defRPr sz="3200">
          <a:solidFill>
            <a:srgbClr val="FF0000"/>
          </a:solidFill>
          <a:latin typeface="Calibri" pitchFamily="34" charset="0"/>
        </a:defRPr>
      </a:lvl8pPr>
      <a:lvl9pPr marL="1828709" algn="ctr" rtl="0" eaLnBrk="0" fontAlgn="base" hangingPunct="0">
        <a:spcBef>
          <a:spcPct val="0"/>
        </a:spcBef>
        <a:spcAft>
          <a:spcPct val="0"/>
        </a:spcAft>
        <a:defRPr sz="3200">
          <a:solidFill>
            <a:srgbClr val="FF0000"/>
          </a:solidFill>
          <a:latin typeface="Calibri" pitchFamily="34" charset="0"/>
        </a:defRPr>
      </a:lvl9pPr>
    </p:titleStyle>
    <p:bodyStyle>
      <a:lvl1pPr marL="342882" indent="-342882" algn="l" rtl="0" eaLnBrk="0" fontAlgn="base" hangingPunct="0">
        <a:spcBef>
          <a:spcPct val="20000"/>
        </a:spcBef>
        <a:spcAft>
          <a:spcPct val="0"/>
        </a:spcAft>
        <a:buBlip>
          <a:blip r:embed="rId18"/>
        </a:buBlip>
        <a:defRPr sz="2800">
          <a:solidFill>
            <a:schemeClr val="tx1"/>
          </a:solidFill>
          <a:latin typeface="+mn-lt"/>
          <a:ea typeface="+mn-ea"/>
          <a:cs typeface="+mn-cs"/>
        </a:defRPr>
      </a:lvl1pPr>
      <a:lvl2pPr marL="742913" indent="-285737" algn="l" rtl="0" eaLnBrk="0" fontAlgn="base" hangingPunct="0">
        <a:spcBef>
          <a:spcPct val="20000"/>
        </a:spcBef>
        <a:spcAft>
          <a:spcPct val="0"/>
        </a:spcAft>
        <a:buClr>
          <a:srgbClr val="C00000"/>
        </a:buClr>
        <a:buFont typeface="Arial" charset="0"/>
        <a:buChar char="•"/>
        <a:defRPr sz="2400">
          <a:solidFill>
            <a:schemeClr val="tx1"/>
          </a:solidFill>
          <a:latin typeface="+mn-lt"/>
        </a:defRPr>
      </a:lvl2pPr>
      <a:lvl3pPr marL="1142943" indent="-228589" algn="l" rtl="0" eaLnBrk="0" fontAlgn="base" hangingPunct="0">
        <a:spcBef>
          <a:spcPct val="20000"/>
        </a:spcBef>
        <a:spcAft>
          <a:spcPct val="0"/>
        </a:spcAft>
        <a:buFont typeface="Arial" charset="0"/>
        <a:buChar char="•"/>
        <a:defRPr sz="2000">
          <a:solidFill>
            <a:schemeClr val="tx1"/>
          </a:solidFill>
          <a:latin typeface="+mn-lt"/>
        </a:defRPr>
      </a:lvl3pPr>
      <a:lvl4pPr marL="1600121" indent="-228589" algn="l" rtl="0" eaLnBrk="0" fontAlgn="base" hangingPunct="0">
        <a:spcBef>
          <a:spcPct val="20000"/>
        </a:spcBef>
        <a:spcAft>
          <a:spcPct val="0"/>
        </a:spcAft>
        <a:buFont typeface="Arial" charset="0"/>
        <a:buChar char="–"/>
        <a:defRPr>
          <a:solidFill>
            <a:schemeClr val="tx1"/>
          </a:solidFill>
          <a:latin typeface="+mn-lt"/>
        </a:defRPr>
      </a:lvl4pPr>
      <a:lvl5pPr marL="2057298" indent="-228589" algn="l" rtl="0" eaLnBrk="0" fontAlgn="base" hangingPunct="0">
        <a:spcBef>
          <a:spcPct val="20000"/>
        </a:spcBef>
        <a:spcAft>
          <a:spcPct val="0"/>
        </a:spcAft>
        <a:buFont typeface="Arial" charset="0"/>
        <a:buChar char="»"/>
        <a:defRPr sz="1600">
          <a:solidFill>
            <a:schemeClr val="tx1"/>
          </a:solidFill>
          <a:latin typeface="+mn-lt"/>
        </a:defRPr>
      </a:lvl5pPr>
      <a:lvl6pPr marL="2514476" indent="-228589" algn="l" rtl="0" eaLnBrk="0" fontAlgn="base" hangingPunct="0">
        <a:spcBef>
          <a:spcPct val="20000"/>
        </a:spcBef>
        <a:spcAft>
          <a:spcPct val="0"/>
        </a:spcAft>
        <a:buFont typeface="Arial" pitchFamily="34" charset="0"/>
        <a:buChar char="»"/>
        <a:defRPr sz="1600">
          <a:solidFill>
            <a:schemeClr val="tx1"/>
          </a:solidFill>
          <a:latin typeface="+mn-lt"/>
        </a:defRPr>
      </a:lvl6pPr>
      <a:lvl7pPr marL="2971652" indent="-228589" algn="l" rtl="0" eaLnBrk="0" fontAlgn="base" hangingPunct="0">
        <a:spcBef>
          <a:spcPct val="20000"/>
        </a:spcBef>
        <a:spcAft>
          <a:spcPct val="0"/>
        </a:spcAft>
        <a:buFont typeface="Arial" pitchFamily="34" charset="0"/>
        <a:buChar char="»"/>
        <a:defRPr sz="1600">
          <a:solidFill>
            <a:schemeClr val="tx1"/>
          </a:solidFill>
          <a:latin typeface="+mn-lt"/>
        </a:defRPr>
      </a:lvl7pPr>
      <a:lvl8pPr marL="3428829" indent="-228589" algn="l" rtl="0" eaLnBrk="0" fontAlgn="base" hangingPunct="0">
        <a:spcBef>
          <a:spcPct val="20000"/>
        </a:spcBef>
        <a:spcAft>
          <a:spcPct val="0"/>
        </a:spcAft>
        <a:buFont typeface="Arial" pitchFamily="34" charset="0"/>
        <a:buChar char="»"/>
        <a:defRPr sz="1600">
          <a:solidFill>
            <a:schemeClr val="tx1"/>
          </a:solidFill>
          <a:latin typeface="+mn-lt"/>
        </a:defRPr>
      </a:lvl8pPr>
      <a:lvl9pPr marL="3886007" indent="-228589" algn="l" rtl="0" eaLnBrk="0" fontAlgn="base" hangingPunct="0">
        <a:spcBef>
          <a:spcPct val="20000"/>
        </a:spcBef>
        <a:spcAft>
          <a:spcPct val="0"/>
        </a:spcAft>
        <a:buFont typeface="Arial" pitchFamily="34" charset="0"/>
        <a:buChar char="»"/>
        <a:defRPr sz="1600">
          <a:solidFill>
            <a:schemeClr val="tx1"/>
          </a:solidFill>
          <a:latin typeface="+mn-lt"/>
        </a:defRPr>
      </a:lvl9pPr>
    </p:bodyStyle>
    <p:otherStyle>
      <a:defPPr>
        <a:defRPr lang="fi-FI"/>
      </a:defPPr>
      <a:lvl1pPr marL="0" algn="l" defTabSz="914354" rtl="0" eaLnBrk="1" latinLnBrk="0" hangingPunct="1">
        <a:defRPr sz="1801" kern="1200">
          <a:solidFill>
            <a:schemeClr val="tx1"/>
          </a:solidFill>
          <a:latin typeface="+mn-lt"/>
          <a:ea typeface="+mn-ea"/>
          <a:cs typeface="+mn-cs"/>
        </a:defRPr>
      </a:lvl1pPr>
      <a:lvl2pPr marL="457177" algn="l" defTabSz="914354" rtl="0" eaLnBrk="1" latinLnBrk="0" hangingPunct="1">
        <a:defRPr sz="1801" kern="1200">
          <a:solidFill>
            <a:schemeClr val="tx1"/>
          </a:solidFill>
          <a:latin typeface="+mn-lt"/>
          <a:ea typeface="+mn-ea"/>
          <a:cs typeface="+mn-cs"/>
        </a:defRPr>
      </a:lvl2pPr>
      <a:lvl3pPr marL="914354" algn="l" defTabSz="914354" rtl="0" eaLnBrk="1" latinLnBrk="0" hangingPunct="1">
        <a:defRPr sz="1801" kern="1200">
          <a:solidFill>
            <a:schemeClr val="tx1"/>
          </a:solidFill>
          <a:latin typeface="+mn-lt"/>
          <a:ea typeface="+mn-ea"/>
          <a:cs typeface="+mn-cs"/>
        </a:defRPr>
      </a:lvl3pPr>
      <a:lvl4pPr marL="1371531" algn="l" defTabSz="914354" rtl="0" eaLnBrk="1" latinLnBrk="0" hangingPunct="1">
        <a:defRPr sz="1801" kern="1200">
          <a:solidFill>
            <a:schemeClr val="tx1"/>
          </a:solidFill>
          <a:latin typeface="+mn-lt"/>
          <a:ea typeface="+mn-ea"/>
          <a:cs typeface="+mn-cs"/>
        </a:defRPr>
      </a:lvl4pPr>
      <a:lvl5pPr marL="1828709" algn="l" defTabSz="914354" rtl="0" eaLnBrk="1" latinLnBrk="0" hangingPunct="1">
        <a:defRPr sz="1801" kern="1200">
          <a:solidFill>
            <a:schemeClr val="tx1"/>
          </a:solidFill>
          <a:latin typeface="+mn-lt"/>
          <a:ea typeface="+mn-ea"/>
          <a:cs typeface="+mn-cs"/>
        </a:defRPr>
      </a:lvl5pPr>
      <a:lvl6pPr marL="2285886" algn="l" defTabSz="914354" rtl="0" eaLnBrk="1" latinLnBrk="0" hangingPunct="1">
        <a:defRPr sz="1801" kern="1200">
          <a:solidFill>
            <a:schemeClr val="tx1"/>
          </a:solidFill>
          <a:latin typeface="+mn-lt"/>
          <a:ea typeface="+mn-ea"/>
          <a:cs typeface="+mn-cs"/>
        </a:defRPr>
      </a:lvl6pPr>
      <a:lvl7pPr marL="2743063" algn="l" defTabSz="914354" rtl="0" eaLnBrk="1" latinLnBrk="0" hangingPunct="1">
        <a:defRPr sz="1801" kern="1200">
          <a:solidFill>
            <a:schemeClr val="tx1"/>
          </a:solidFill>
          <a:latin typeface="+mn-lt"/>
          <a:ea typeface="+mn-ea"/>
          <a:cs typeface="+mn-cs"/>
        </a:defRPr>
      </a:lvl7pPr>
      <a:lvl8pPr marL="3200240" algn="l" defTabSz="914354" rtl="0" eaLnBrk="1" latinLnBrk="0" hangingPunct="1">
        <a:defRPr sz="1801" kern="1200">
          <a:solidFill>
            <a:schemeClr val="tx1"/>
          </a:solidFill>
          <a:latin typeface="+mn-lt"/>
          <a:ea typeface="+mn-ea"/>
          <a:cs typeface="+mn-cs"/>
        </a:defRPr>
      </a:lvl8pPr>
      <a:lvl9pPr marL="3657417" algn="l" defTabSz="914354" rtl="0" eaLnBrk="1" latinLnBrk="0" hangingPunct="1">
        <a:defRPr sz="1801"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hyperlink" Target="https://www.3gpp.org/ftp/TSG_RAN/WG4_Radio/TSGR4_111/Docs/R4-2410742.zip" TargetMode="External"/><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hyperlink" Target="https://portal.3gpp.org/desktopmodules/WorkItem/WorkItemDetails.aspx?workitemId=920042" TargetMode="External"/><Relationship Id="rId5" Type="http://schemas.openxmlformats.org/officeDocument/2006/relationships/hyperlink" Target="https://portal.3gpp.org/desktopmodules/Specifications/SpecificationDetails.aspx?specificationId=3283" TargetMode="External"/><Relationship Id="rId4" Type="http://schemas.openxmlformats.org/officeDocument/2006/relationships/hyperlink" Target="https://portal.3gpp.org/desktopmodules/Release/ReleaseDetails.aspx?releaseId=193" TargetMode="Externa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8.xml"/><Relationship Id="rId1" Type="http://schemas.openxmlformats.org/officeDocument/2006/relationships/slideLayout" Target="../slideLayouts/slideLayout2.xml"/><Relationship Id="rId5" Type="http://schemas.openxmlformats.org/officeDocument/2006/relationships/image" Target="../media/image8.jpeg"/><Relationship Id="rId4" Type="http://schemas.openxmlformats.org/officeDocument/2006/relationships/image" Target="../media/image7.jpe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hyperlink" Target="http://10.10.10.10/ftp/RAN/RAN4/Inbox/R4-2406709.zip" TargetMode="External"/><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hyperlink" Target="http://10.10.10.10/ftp/RAN/RAN4/Inbox/R4-2410715.zip" TargetMode="External"/><Relationship Id="rId5" Type="http://schemas.openxmlformats.org/officeDocument/2006/relationships/hyperlink" Target="http://10.10.10.10/ftp/RAN/RAN4/Inbox/R4-2410714.zip" TargetMode="External"/><Relationship Id="rId4" Type="http://schemas.openxmlformats.org/officeDocument/2006/relationships/hyperlink" Target="http://10.10.10.10/ftp/RAN/RAN4/Inbox/R4-2406710.zip"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 xmlns:a16="http://schemas.microsoft.com/office/drawing/2014/main" id="{D30B7C3F-3D32-4F2D-8FDD-60718C51D42B}"/>
              </a:ext>
            </a:extLst>
          </p:cNvPr>
          <p:cNvSpPr>
            <a:spLocks noGrp="1"/>
          </p:cNvSpPr>
          <p:nvPr>
            <p:ph type="ctrTitle"/>
          </p:nvPr>
        </p:nvSpPr>
        <p:spPr/>
        <p:txBody>
          <a:bodyPr/>
          <a:lstStyle/>
          <a:p>
            <a:r>
              <a:rPr lang="en-US" b="1" dirty="0"/>
              <a:t>Status Report RAN WG4 </a:t>
            </a:r>
            <a:endParaRPr lang="en-US" b="1" dirty="0">
              <a:latin typeface="+mj-ea"/>
            </a:endParaRPr>
          </a:p>
        </p:txBody>
      </p:sp>
      <p:sp>
        <p:nvSpPr>
          <p:cNvPr id="5" name="Subtitle 4">
            <a:extLst>
              <a:ext uri="{FF2B5EF4-FFF2-40B4-BE49-F238E27FC236}">
                <a16:creationId xmlns="" xmlns:a16="http://schemas.microsoft.com/office/drawing/2014/main" id="{EBB0B9E5-9838-4AA8-B169-89A3469C2EB4}"/>
              </a:ext>
            </a:extLst>
          </p:cNvPr>
          <p:cNvSpPr>
            <a:spLocks noGrp="1"/>
          </p:cNvSpPr>
          <p:nvPr>
            <p:ph type="subTitle" idx="1"/>
          </p:nvPr>
        </p:nvSpPr>
        <p:spPr>
          <a:xfrm>
            <a:off x="1828800" y="4629683"/>
            <a:ext cx="8534400" cy="1036178"/>
          </a:xfrm>
        </p:spPr>
        <p:txBody>
          <a:bodyPr/>
          <a:lstStyle/>
          <a:p>
            <a:r>
              <a:rPr lang="en-US" sz="2000" dirty="0">
                <a:latin typeface="微软雅黑" panose="020B0503020204020204" pitchFamily="34" charset="-122"/>
                <a:ea typeface="微软雅黑" panose="020B0503020204020204" pitchFamily="34" charset="-122"/>
              </a:rPr>
              <a:t>3GPP RAN WG4 </a:t>
            </a:r>
            <a:r>
              <a:rPr lang="en-US" sz="2000" dirty="0" smtClean="0">
                <a:latin typeface="微软雅黑" panose="020B0503020204020204" pitchFamily="34" charset="-122"/>
                <a:ea typeface="微软雅黑" panose="020B0503020204020204" pitchFamily="34" charset="-122"/>
              </a:rPr>
              <a:t>Chair: Xizeng Dai</a:t>
            </a:r>
          </a:p>
          <a:p>
            <a:r>
              <a:rPr lang="en-US" sz="2000" dirty="0" smtClean="0">
                <a:latin typeface="微软雅黑" panose="020B0503020204020204" pitchFamily="34" charset="-122"/>
                <a:ea typeface="微软雅黑" panose="020B0503020204020204" pitchFamily="34" charset="-122"/>
              </a:rPr>
              <a:t>3GPP RAN WG4 Vice Chairs: </a:t>
            </a:r>
            <a:r>
              <a:rPr lang="en-US" altLang="zh-CN" sz="2000" dirty="0" smtClean="0">
                <a:latin typeface="微软雅黑" panose="020B0503020204020204" pitchFamily="34" charset="-122"/>
                <a:ea typeface="微软雅黑" panose="020B0503020204020204" pitchFamily="34" charset="-122"/>
              </a:rPr>
              <a:t>Gene Fong,  </a:t>
            </a:r>
            <a:r>
              <a:rPr lang="en-US" altLang="zh-CN" sz="2000" dirty="0">
                <a:latin typeface="微软雅黑" panose="020B0503020204020204" pitchFamily="34" charset="-122"/>
                <a:ea typeface="微软雅黑" panose="020B0503020204020204" pitchFamily="34" charset="-122"/>
              </a:rPr>
              <a:t>Shan Yang</a:t>
            </a:r>
            <a:endParaRPr lang="en-US" sz="2000" dirty="0" smtClean="0">
              <a:latin typeface="微软雅黑" panose="020B0503020204020204" pitchFamily="34" charset="-122"/>
              <a:ea typeface="微软雅黑" panose="020B0503020204020204" pitchFamily="34" charset="-122"/>
            </a:endParaRPr>
          </a:p>
        </p:txBody>
      </p:sp>
      <p:sp>
        <p:nvSpPr>
          <p:cNvPr id="2" name="TextBox 1">
            <a:extLst>
              <a:ext uri="{FF2B5EF4-FFF2-40B4-BE49-F238E27FC236}">
                <a16:creationId xmlns="" xmlns:a16="http://schemas.microsoft.com/office/drawing/2014/main" id="{E4CE5DCD-72B3-468A-A585-E6721DD18679}"/>
              </a:ext>
            </a:extLst>
          </p:cNvPr>
          <p:cNvSpPr txBox="1"/>
          <p:nvPr/>
        </p:nvSpPr>
        <p:spPr>
          <a:xfrm>
            <a:off x="236841" y="274551"/>
            <a:ext cx="5403239" cy="830997"/>
          </a:xfrm>
          <a:prstGeom prst="rect">
            <a:avLst/>
          </a:prstGeom>
          <a:noFill/>
        </p:spPr>
        <p:txBody>
          <a:bodyPr wrap="square" rtlCol="0">
            <a:spAutoFit/>
          </a:bodyPr>
          <a:lstStyle/>
          <a:p>
            <a:r>
              <a:rPr lang="en-US" altLang="zh-CN" sz="1600" b="1" dirty="0">
                <a:latin typeface="微软雅黑" panose="020B0503020204020204" pitchFamily="34" charset="-122"/>
                <a:ea typeface="微软雅黑" panose="020B0503020204020204" pitchFamily="34" charset="-122"/>
              </a:rPr>
              <a:t>3GPP TSG-RAN Meeting #104</a:t>
            </a:r>
          </a:p>
          <a:p>
            <a:r>
              <a:rPr lang="nl-NL" altLang="zh-CN" sz="1600" b="1" dirty="0">
                <a:latin typeface="微软雅黑" panose="020B0503020204020204" pitchFamily="34" charset="-122"/>
                <a:ea typeface="微软雅黑" panose="020B0503020204020204" pitchFamily="34" charset="-122"/>
              </a:rPr>
              <a:t>Shanghai, China, June 17-20, 2024</a:t>
            </a:r>
          </a:p>
          <a:p>
            <a:r>
              <a:rPr lang="en-US" altLang="zh-CN" sz="1600" b="1" dirty="0">
                <a:latin typeface="微软雅黑" panose="020B0503020204020204" pitchFamily="34" charset="-122"/>
                <a:ea typeface="微软雅黑" panose="020B0503020204020204" pitchFamily="34" charset="-122"/>
              </a:rPr>
              <a:t>Agenda Item: </a:t>
            </a:r>
            <a:r>
              <a:rPr lang="en-US" altLang="zh-CN" sz="1600" b="1" dirty="0" smtClean="0">
                <a:latin typeface="微软雅黑" panose="020B0503020204020204" pitchFamily="34" charset="-122"/>
                <a:ea typeface="微软雅黑" panose="020B0503020204020204" pitchFamily="34" charset="-122"/>
              </a:rPr>
              <a:t>5.4</a:t>
            </a:r>
            <a:endParaRPr lang="en-US" altLang="zh-CN" sz="1600" b="1" dirty="0">
              <a:latin typeface="微软雅黑" panose="020B0503020204020204" pitchFamily="34" charset="-122"/>
              <a:ea typeface="微软雅黑" panose="020B0503020204020204" pitchFamily="34" charset="-122"/>
            </a:endParaRPr>
          </a:p>
        </p:txBody>
      </p:sp>
      <p:sp>
        <p:nvSpPr>
          <p:cNvPr id="6" name="TextBox 1">
            <a:extLst>
              <a:ext uri="{FF2B5EF4-FFF2-40B4-BE49-F238E27FC236}">
                <a16:creationId xmlns="" xmlns:a16="http://schemas.microsoft.com/office/drawing/2014/main" id="{E4CE5DCD-72B3-468A-A585-E6721DD18679}"/>
              </a:ext>
            </a:extLst>
          </p:cNvPr>
          <p:cNvSpPr txBox="1"/>
          <p:nvPr/>
        </p:nvSpPr>
        <p:spPr>
          <a:xfrm>
            <a:off x="7730857" y="274551"/>
            <a:ext cx="2519149" cy="338554"/>
          </a:xfrm>
          <a:prstGeom prst="rect">
            <a:avLst/>
          </a:prstGeom>
          <a:noFill/>
        </p:spPr>
        <p:txBody>
          <a:bodyPr wrap="square" rtlCol="0">
            <a:spAutoFit/>
          </a:bodyPr>
          <a:lstStyle/>
          <a:p>
            <a:pPr algn="r"/>
            <a:r>
              <a:rPr lang="en-US" sz="1600" b="1" dirty="0">
                <a:latin typeface="微软雅黑" panose="020B0503020204020204" pitchFamily="34" charset="-122"/>
                <a:ea typeface="微软雅黑" panose="020B0503020204020204" pitchFamily="34" charset="-122"/>
              </a:rPr>
              <a:t>RP-240869</a:t>
            </a:r>
            <a:r>
              <a:rPr lang="en-US" sz="1600" b="1" dirty="0">
                <a:latin typeface="微软雅黑" panose="020B0503020204020204" pitchFamily="34" charset="-122"/>
                <a:ea typeface="微软雅黑" panose="020B0503020204020204" pitchFamily="34" charset="-122"/>
              </a:rPr>
              <a:t>	</a:t>
            </a:r>
            <a:endParaRPr lang="en-US" sz="16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775197004"/>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b="1" dirty="0" smtClean="0"/>
              <a:t>RAN tasks and other open issues</a:t>
            </a:r>
            <a:endParaRPr lang="ru-RU" dirty="0"/>
          </a:p>
        </p:txBody>
      </p:sp>
      <p:sp>
        <p:nvSpPr>
          <p:cNvPr id="10" name="Content Placeholder 2">
            <a:extLst>
              <a:ext uri="{FF2B5EF4-FFF2-40B4-BE49-F238E27FC236}">
                <a16:creationId xmlns="" xmlns:a16="http://schemas.microsoft.com/office/drawing/2014/main" id="{B1BE6906-4FA3-42DA-8E86-BA4DD12F41A6}"/>
              </a:ext>
            </a:extLst>
          </p:cNvPr>
          <p:cNvSpPr>
            <a:spLocks noGrp="1"/>
          </p:cNvSpPr>
          <p:nvPr>
            <p:ph idx="1"/>
          </p:nvPr>
        </p:nvSpPr>
        <p:spPr>
          <a:xfrm>
            <a:off x="401651" y="1273321"/>
            <a:ext cx="11507319" cy="5095171"/>
          </a:xfrm>
        </p:spPr>
        <p:txBody>
          <a:bodyPr/>
          <a:lstStyle/>
          <a:p>
            <a:pPr>
              <a:lnSpc>
                <a:spcPct val="150000"/>
              </a:lnSpc>
              <a:spcBef>
                <a:spcPts val="0"/>
              </a:spcBef>
              <a:spcAft>
                <a:spcPts val="0"/>
              </a:spcAft>
            </a:pPr>
            <a:r>
              <a:rPr lang="en-GB" sz="1400" dirty="0" smtClean="0"/>
              <a:t>Release independent issues</a:t>
            </a:r>
          </a:p>
          <a:p>
            <a:pPr lvl="1">
              <a:lnSpc>
                <a:spcPct val="150000"/>
              </a:lnSpc>
              <a:spcBef>
                <a:spcPts val="0"/>
              </a:spcBef>
              <a:spcAft>
                <a:spcPts val="0"/>
              </a:spcAft>
            </a:pPr>
            <a:r>
              <a:rPr lang="en-US" altLang="zh-CN" sz="1200" dirty="0" smtClean="0"/>
              <a:t>The current structure of release independency specifications </a:t>
            </a:r>
            <a:r>
              <a:rPr lang="en-US" altLang="zh-CN" sz="1200" dirty="0"/>
              <a:t>of </a:t>
            </a:r>
            <a:r>
              <a:rPr lang="en-US" altLang="zh-CN" sz="1200" dirty="0" smtClean="0"/>
              <a:t>38.307</a:t>
            </a:r>
            <a:endParaRPr lang="en-GB" altLang="zh-CN" sz="1200" dirty="0"/>
          </a:p>
          <a:p>
            <a:pPr lvl="2">
              <a:lnSpc>
                <a:spcPct val="150000"/>
              </a:lnSpc>
              <a:spcBef>
                <a:spcPts val="0"/>
              </a:spcBef>
              <a:spcAft>
                <a:spcPts val="0"/>
              </a:spcAft>
            </a:pPr>
            <a:r>
              <a:rPr lang="en-GB" sz="1200" dirty="0"/>
              <a:t>I</a:t>
            </a:r>
            <a:r>
              <a:rPr lang="en-GB" sz="1200" dirty="0" smtClean="0"/>
              <a:t>f </a:t>
            </a:r>
            <a:r>
              <a:rPr lang="en-GB" sz="1200" dirty="0"/>
              <a:t>a </a:t>
            </a:r>
            <a:r>
              <a:rPr lang="en-GB" sz="1200" dirty="0" smtClean="0"/>
              <a:t>Rel-18 RAN4 requirement is specified in the release independent manner, only CR for Rel-18 38.307 is needed with the clarification from which release such RAN4 requirement will be applied, and no CR for the previous release 38.307 is needed.</a:t>
            </a:r>
          </a:p>
          <a:p>
            <a:pPr lvl="1">
              <a:lnSpc>
                <a:spcPct val="150000"/>
              </a:lnSpc>
              <a:spcBef>
                <a:spcPts val="0"/>
              </a:spcBef>
              <a:spcAft>
                <a:spcPts val="0"/>
              </a:spcAft>
            </a:pPr>
            <a:r>
              <a:rPr lang="en-GB" sz="1200" dirty="0"/>
              <a:t>MCC think it is not aligned with draft rule and more discussions are needed.</a:t>
            </a:r>
          </a:p>
        </p:txBody>
      </p:sp>
    </p:spTree>
    <p:extLst>
      <p:ext uri="{BB962C8B-B14F-4D97-AF65-F5344CB8AC3E}">
        <p14:creationId xmlns:p14="http://schemas.microsoft.com/office/powerpoint/2010/main" val="3925626120"/>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altLang="zh-CN" b="1" dirty="0"/>
              <a:t>RAN4 new WI/SI proposals (</a:t>
            </a:r>
            <a:r>
              <a:rPr lang="en-US" altLang="zh-CN" b="1" dirty="0" smtClean="0"/>
              <a:t>Rel-19)</a:t>
            </a:r>
            <a:endParaRPr lang="ru-RU" b="1" dirty="0"/>
          </a:p>
        </p:txBody>
      </p:sp>
      <p:sp>
        <p:nvSpPr>
          <p:cNvPr id="3" name="Content Placeholder 2">
            <a:extLst>
              <a:ext uri="{FF2B5EF4-FFF2-40B4-BE49-F238E27FC236}">
                <a16:creationId xmlns="" xmlns:a16="http://schemas.microsoft.com/office/drawing/2014/main" id="{B1BE6906-4FA3-42DA-8E86-BA4DD12F41A6}"/>
              </a:ext>
            </a:extLst>
          </p:cNvPr>
          <p:cNvSpPr>
            <a:spLocks noGrp="1"/>
          </p:cNvSpPr>
          <p:nvPr>
            <p:ph idx="1"/>
          </p:nvPr>
        </p:nvSpPr>
        <p:spPr>
          <a:xfrm>
            <a:off x="401652" y="1273321"/>
            <a:ext cx="11417182" cy="5298929"/>
          </a:xfrm>
        </p:spPr>
        <p:txBody>
          <a:bodyPr/>
          <a:lstStyle/>
          <a:p>
            <a:pPr marL="342882" lvl="1" indent="-342882">
              <a:lnSpc>
                <a:spcPct val="150000"/>
              </a:lnSpc>
              <a:spcBef>
                <a:spcPts val="0"/>
              </a:spcBef>
              <a:spcAft>
                <a:spcPts val="0"/>
              </a:spcAft>
              <a:buBlip>
                <a:blip r:embed="rId3"/>
              </a:buBlip>
            </a:pPr>
            <a:r>
              <a:rPr lang="en-US" altLang="zh-CN" sz="1400" dirty="0" smtClean="0"/>
              <a:t>New Rel-19 RAN4-led WI </a:t>
            </a:r>
            <a:r>
              <a:rPr lang="en-US" altLang="zh-CN" sz="1400" dirty="0" smtClean="0"/>
              <a:t>proposals</a:t>
            </a:r>
            <a:r>
              <a:rPr lang="en-US" altLang="zh-CN" sz="1400" dirty="0" smtClean="0"/>
              <a:t>: Basket WIDs</a:t>
            </a:r>
            <a:endParaRPr lang="en-US" altLang="zh-CN" sz="1400" dirty="0" smtClean="0"/>
          </a:p>
          <a:p>
            <a:pPr marL="742912" lvl="2" indent="-342882">
              <a:lnSpc>
                <a:spcPct val="150000"/>
              </a:lnSpc>
              <a:spcBef>
                <a:spcPts val="0"/>
              </a:spcBef>
              <a:spcAft>
                <a:spcPts val="0"/>
              </a:spcAft>
              <a:buBlip>
                <a:blip r:embed="rId3"/>
              </a:buBlip>
            </a:pPr>
            <a:endParaRPr lang="en-US" altLang="zh-CN" sz="1000" dirty="0" smtClean="0"/>
          </a:p>
        </p:txBody>
      </p:sp>
      <p:graphicFrame>
        <p:nvGraphicFramePr>
          <p:cNvPr id="5" name="表格 4"/>
          <p:cNvGraphicFramePr>
            <a:graphicFrameLocks noGrp="1"/>
          </p:cNvGraphicFramePr>
          <p:nvPr>
            <p:extLst>
              <p:ext uri="{D42A27DB-BD31-4B8C-83A1-F6EECF244321}">
                <p14:modId xmlns:p14="http://schemas.microsoft.com/office/powerpoint/2010/main" val="443983323"/>
              </p:ext>
            </p:extLst>
          </p:nvPr>
        </p:nvGraphicFramePr>
        <p:xfrm>
          <a:off x="176254" y="1712978"/>
          <a:ext cx="11705314" cy="4546800"/>
        </p:xfrm>
        <a:graphic>
          <a:graphicData uri="http://schemas.openxmlformats.org/drawingml/2006/table">
            <a:tbl>
              <a:tblPr firstRow="1" bandRow="1">
                <a:tableStyleId>{5C22544A-7EE6-4342-B048-85BDC9FD1C3A}</a:tableStyleId>
              </a:tblPr>
              <a:tblGrid>
                <a:gridCol w="810216"/>
                <a:gridCol w="888762"/>
                <a:gridCol w="6310502"/>
                <a:gridCol w="1568349"/>
                <a:gridCol w="2127485"/>
              </a:tblGrid>
              <a:tr h="0">
                <a:tc>
                  <a:txBody>
                    <a:bodyPr/>
                    <a:lstStyle/>
                    <a:p>
                      <a:r>
                        <a:rPr lang="en-US" altLang="zh-CN" sz="900" dirty="0" smtClean="0">
                          <a:latin typeface="微软雅黑" panose="020B0503020204020204" pitchFamily="34" charset="-122"/>
                          <a:ea typeface="微软雅黑" panose="020B0503020204020204" pitchFamily="34" charset="-122"/>
                        </a:rPr>
                        <a:t>Category</a:t>
                      </a:r>
                      <a:endParaRPr lang="zh-CN" altLang="en-US" sz="900" dirty="0">
                        <a:latin typeface="微软雅黑" panose="020B0503020204020204" pitchFamily="34" charset="-122"/>
                        <a:ea typeface="微软雅黑" panose="020B0503020204020204" pitchFamily="34" charset="-122"/>
                      </a:endParaRPr>
                    </a:p>
                  </a:txBody>
                  <a:tcPr marL="46800" marR="46800" marT="10800" marB="10800"/>
                </a:tc>
                <a:tc>
                  <a:txBody>
                    <a:bodyPr/>
                    <a:lstStyle/>
                    <a:p>
                      <a:r>
                        <a:rPr lang="en-US" altLang="zh-CN" sz="900" dirty="0" err="1" smtClean="0">
                          <a:latin typeface="微软雅黑" panose="020B0503020204020204" pitchFamily="34" charset="-122"/>
                          <a:ea typeface="微软雅黑" panose="020B0503020204020204" pitchFamily="34" charset="-122"/>
                        </a:rPr>
                        <a:t>Tdoc</a:t>
                      </a:r>
                      <a:r>
                        <a:rPr lang="en-US" altLang="zh-CN" sz="900" baseline="0" dirty="0" smtClean="0">
                          <a:latin typeface="微软雅黑" panose="020B0503020204020204" pitchFamily="34" charset="-122"/>
                          <a:ea typeface="微软雅黑" panose="020B0503020204020204" pitchFamily="34" charset="-122"/>
                        </a:rPr>
                        <a:t> number</a:t>
                      </a:r>
                      <a:endParaRPr lang="zh-CN" altLang="en-US" sz="900" dirty="0">
                        <a:latin typeface="微软雅黑" panose="020B0503020204020204" pitchFamily="34" charset="-122"/>
                        <a:ea typeface="微软雅黑" panose="020B0503020204020204" pitchFamily="34" charset="-122"/>
                      </a:endParaRPr>
                    </a:p>
                  </a:txBody>
                  <a:tcPr marL="46800" marR="46800" marT="10800" marB="10800"/>
                </a:tc>
                <a:tc>
                  <a:txBody>
                    <a:bodyPr/>
                    <a:lstStyle/>
                    <a:p>
                      <a:r>
                        <a:rPr lang="en-US" altLang="zh-CN" sz="900" dirty="0" smtClean="0">
                          <a:latin typeface="微软雅黑" panose="020B0503020204020204" pitchFamily="34" charset="-122"/>
                          <a:ea typeface="微软雅黑" panose="020B0503020204020204" pitchFamily="34" charset="-122"/>
                        </a:rPr>
                        <a:t>Title</a:t>
                      </a:r>
                      <a:endParaRPr lang="zh-CN" altLang="en-US" sz="900" dirty="0">
                        <a:latin typeface="微软雅黑" panose="020B0503020204020204" pitchFamily="34" charset="-122"/>
                        <a:ea typeface="微软雅黑" panose="020B0503020204020204" pitchFamily="34" charset="-122"/>
                      </a:endParaRPr>
                    </a:p>
                  </a:txBody>
                  <a:tcPr marL="46800" marR="46800" marT="10800" marB="10800"/>
                </a:tc>
                <a:tc>
                  <a:txBody>
                    <a:bodyPr/>
                    <a:lstStyle/>
                    <a:p>
                      <a:r>
                        <a:rPr lang="en-US" altLang="zh-CN" sz="900" dirty="0" smtClean="0">
                          <a:latin typeface="微软雅黑" panose="020B0503020204020204" pitchFamily="34" charset="-122"/>
                          <a:ea typeface="微软雅黑" panose="020B0503020204020204" pitchFamily="34" charset="-122"/>
                        </a:rPr>
                        <a:t>Sources</a:t>
                      </a:r>
                      <a:endParaRPr lang="zh-CN" altLang="en-US" sz="900" dirty="0">
                        <a:latin typeface="微软雅黑" panose="020B0503020204020204" pitchFamily="34" charset="-122"/>
                        <a:ea typeface="微软雅黑" panose="020B0503020204020204" pitchFamily="34" charset="-122"/>
                      </a:endParaRPr>
                    </a:p>
                  </a:txBody>
                  <a:tcPr marL="46800" marR="46800" marT="10800" marB="10800"/>
                </a:tc>
                <a:tc>
                  <a:txBody>
                    <a:bodyPr/>
                    <a:lstStyle/>
                    <a:p>
                      <a:r>
                        <a:rPr lang="en-US" altLang="zh-CN" sz="900" dirty="0" smtClean="0">
                          <a:latin typeface="微软雅黑" panose="020B0503020204020204" pitchFamily="34" charset="-122"/>
                          <a:ea typeface="微软雅黑" panose="020B0503020204020204" pitchFamily="34" charset="-122"/>
                        </a:rPr>
                        <a:t>Suggestions</a:t>
                      </a:r>
                      <a:r>
                        <a:rPr lang="en-US" altLang="zh-CN" sz="900" baseline="0" dirty="0" smtClean="0">
                          <a:latin typeface="微软雅黑" panose="020B0503020204020204" pitchFamily="34" charset="-122"/>
                          <a:ea typeface="微软雅黑" panose="020B0503020204020204" pitchFamily="34" charset="-122"/>
                        </a:rPr>
                        <a:t> on consolidation</a:t>
                      </a:r>
                      <a:endParaRPr lang="zh-CN" altLang="en-US" sz="900" dirty="0">
                        <a:latin typeface="微软雅黑" panose="020B0503020204020204" pitchFamily="34" charset="-122"/>
                        <a:ea typeface="微软雅黑" panose="020B0503020204020204" pitchFamily="34" charset="-122"/>
                      </a:endParaRPr>
                    </a:p>
                  </a:txBody>
                  <a:tcPr marL="46800" marR="46800" marT="10800" marB="10800"/>
                </a:tc>
              </a:tr>
              <a:tr h="0">
                <a:tc rowSpan="5">
                  <a:txBody>
                    <a:bodyPr/>
                    <a:lstStyle/>
                    <a:p>
                      <a:pPr marL="0" marR="0" lvl="0" indent="0" algn="l" defTabSz="914354" rtl="0" eaLnBrk="1" fontAlgn="b" latinLnBrk="0" hangingPunct="1">
                        <a:lnSpc>
                          <a:spcPct val="100000"/>
                        </a:lnSpc>
                        <a:spcBef>
                          <a:spcPts val="0"/>
                        </a:spcBef>
                        <a:spcAft>
                          <a:spcPts val="0"/>
                        </a:spcAft>
                        <a:buClrTx/>
                        <a:buSzTx/>
                        <a:buFontTx/>
                        <a:buNone/>
                        <a:tabLst/>
                        <a:defRPr/>
                      </a:pPr>
                      <a:r>
                        <a:rPr lang="en-US" altLang="zh-CN" sz="900" dirty="0" smtClean="0">
                          <a:latin typeface="微软雅黑" panose="020B0503020204020204" pitchFamily="34" charset="-122"/>
                          <a:ea typeface="微软雅黑" panose="020B0503020204020204" pitchFamily="34" charset="-122"/>
                        </a:rPr>
                        <a:t>EN-DC basket</a:t>
                      </a:r>
                      <a:endParaRPr lang="zh-CN" altLang="en-US" sz="900" dirty="0" smtClean="0">
                        <a:latin typeface="微软雅黑" panose="020B0503020204020204" pitchFamily="34" charset="-122"/>
                        <a:ea typeface="微软雅黑" panose="020B0503020204020204" pitchFamily="34" charset="-122"/>
                      </a:endParaRPr>
                    </a:p>
                  </a:txBody>
                  <a:tcPr marL="46800" marR="46800" marT="10800" marB="10800" anchor="ctr"/>
                </a:tc>
                <a:tc>
                  <a:txBody>
                    <a:bodyPr/>
                    <a:lstStyle/>
                    <a:p>
                      <a:pPr algn="l" fontAlgn="b"/>
                      <a:r>
                        <a:rPr lang="en-US" sz="900" b="0" i="0" u="none" strike="noStrike" dirty="0">
                          <a:solidFill>
                            <a:srgbClr val="000000"/>
                          </a:solidFill>
                          <a:effectLst/>
                          <a:latin typeface="微软雅黑" panose="020B0503020204020204" pitchFamily="34" charset="-122"/>
                          <a:ea typeface="微软雅黑" panose="020B0503020204020204" pitchFamily="34" charset="-122"/>
                        </a:rPr>
                        <a:t>RP-241218</a:t>
                      </a:r>
                    </a:p>
                  </a:txBody>
                  <a:tcPr marL="46800" marR="46800" marT="10800" marB="10800"/>
                </a:tc>
                <a:tc>
                  <a:txBody>
                    <a:bodyPr/>
                    <a:lstStyle/>
                    <a:p>
                      <a:pPr algn="l" fontAlgn="b"/>
                      <a:r>
                        <a:rPr lang="en-US" sz="900" b="0" i="0" u="none" strike="noStrike" dirty="0">
                          <a:solidFill>
                            <a:srgbClr val="000000"/>
                          </a:solidFill>
                          <a:effectLst/>
                          <a:latin typeface="微软雅黑" panose="020B0503020204020204" pitchFamily="34" charset="-122"/>
                          <a:ea typeface="微软雅黑" panose="020B0503020204020204" pitchFamily="34" charset="-122"/>
                        </a:rPr>
                        <a:t>New WID: Rel-19 Dual Connectivity (DC) of 1 band LTE (1DL/1UL) and 1 NR band (1DL/1UL)</a:t>
                      </a:r>
                    </a:p>
                  </a:txBody>
                  <a:tcPr marL="46800" marR="46800" marT="10800" marB="10800"/>
                </a:tc>
                <a:tc>
                  <a:txBody>
                    <a:bodyPr/>
                    <a:lstStyle/>
                    <a:p>
                      <a:pPr algn="l" fontAlgn="b"/>
                      <a:r>
                        <a:rPr lang="en-US" sz="900" b="0" i="0" u="none" strike="noStrike">
                          <a:solidFill>
                            <a:srgbClr val="000000"/>
                          </a:solidFill>
                          <a:effectLst/>
                          <a:latin typeface="微软雅黑" panose="020B0503020204020204" pitchFamily="34" charset="-122"/>
                          <a:ea typeface="微软雅黑" panose="020B0503020204020204" pitchFamily="34" charset="-122"/>
                        </a:rPr>
                        <a:t>CHTTL</a:t>
                      </a:r>
                    </a:p>
                  </a:txBody>
                  <a:tcPr marL="46800" marR="46800" marT="10800" marB="10800"/>
                </a:tc>
                <a:tc rowSpan="5">
                  <a:txBody>
                    <a:bodyPr/>
                    <a:lstStyle/>
                    <a:p>
                      <a:pPr marL="0" marR="0" lvl="0" indent="0" algn="l" defTabSz="914354" rtl="0" eaLnBrk="1" fontAlgn="auto" latinLnBrk="0" hangingPunct="1">
                        <a:lnSpc>
                          <a:spcPct val="100000"/>
                        </a:lnSpc>
                        <a:spcBef>
                          <a:spcPts val="0"/>
                        </a:spcBef>
                        <a:spcAft>
                          <a:spcPts val="0"/>
                        </a:spcAft>
                        <a:buClrTx/>
                        <a:buSzTx/>
                        <a:buFontTx/>
                        <a:buNone/>
                        <a:tabLst/>
                        <a:defRPr/>
                      </a:pPr>
                      <a:r>
                        <a:rPr lang="en-US" altLang="zh-CN" sz="900" b="0" i="0" u="none" strike="noStrike" baseline="0" dirty="0" smtClean="0">
                          <a:solidFill>
                            <a:schemeClr val="tx1"/>
                          </a:solidFill>
                          <a:effectLst/>
                          <a:latin typeface="微软雅黑" panose="020B0503020204020204" pitchFamily="34" charset="-122"/>
                          <a:ea typeface="微软雅黑" panose="020B0503020204020204" pitchFamily="34" charset="-122"/>
                        </a:rPr>
                        <a:t>Merge into 1 item DC_R19_xBLTE_yBNR with  3 objectives</a:t>
                      </a:r>
                    </a:p>
                  </a:txBody>
                  <a:tcPr marL="46800" marR="46800" marT="10800" marB="10800"/>
                </a:tc>
              </a:tr>
              <a:tr h="0">
                <a:tc vMerge="1">
                  <a:txBody>
                    <a:bodyPr/>
                    <a:lstStyle/>
                    <a:p>
                      <a:pPr algn="l" fontAlgn="b"/>
                      <a:endParaRPr 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4763" marR="4763" marT="4763" marB="0"/>
                </a:tc>
                <a:tc>
                  <a:txBody>
                    <a:bodyPr/>
                    <a:lstStyle/>
                    <a:p>
                      <a:pPr algn="l" fontAlgn="b"/>
                      <a:r>
                        <a:rPr lang="en-US" sz="900" b="0" i="0" u="none" strike="noStrike" dirty="0">
                          <a:solidFill>
                            <a:srgbClr val="000000"/>
                          </a:solidFill>
                          <a:effectLst/>
                          <a:latin typeface="微软雅黑" panose="020B0503020204020204" pitchFamily="34" charset="-122"/>
                          <a:ea typeface="微软雅黑" panose="020B0503020204020204" pitchFamily="34" charset="-122"/>
                        </a:rPr>
                        <a:t>RP-241246</a:t>
                      </a:r>
                    </a:p>
                  </a:txBody>
                  <a:tcPr marL="46800" marR="46800" marT="10800" marB="10800"/>
                </a:tc>
                <a:tc>
                  <a:txBody>
                    <a:bodyPr/>
                    <a:lstStyle/>
                    <a:p>
                      <a:pPr algn="l" fontAlgn="b"/>
                      <a:r>
                        <a:rPr lang="en-US" sz="900" b="0" i="0" u="none" strike="noStrike" dirty="0">
                          <a:solidFill>
                            <a:srgbClr val="000000"/>
                          </a:solidFill>
                          <a:effectLst/>
                          <a:latin typeface="微软雅黑" panose="020B0503020204020204" pitchFamily="34" charset="-122"/>
                          <a:ea typeface="微软雅黑" panose="020B0503020204020204" pitchFamily="34" charset="-122"/>
                        </a:rPr>
                        <a:t>New WID: Rel-19 Dual Connectivity (DC) of 2 bands LTE inter-band CA (2DL/1UL) and 1 NR band (1DL/1UL)</a:t>
                      </a:r>
                    </a:p>
                  </a:txBody>
                  <a:tcPr marL="46800" marR="46800" marT="10800" marB="10800"/>
                </a:tc>
                <a:tc>
                  <a:txBody>
                    <a:bodyPr/>
                    <a:lstStyle/>
                    <a:p>
                      <a:pPr algn="l" fontAlgn="b"/>
                      <a:r>
                        <a:rPr lang="en-US" sz="900" b="0" i="0" u="none" strike="noStrike">
                          <a:solidFill>
                            <a:srgbClr val="000000"/>
                          </a:solidFill>
                          <a:effectLst/>
                          <a:latin typeface="微软雅黑" panose="020B0503020204020204" pitchFamily="34" charset="-122"/>
                          <a:ea typeface="微软雅黑" panose="020B0503020204020204" pitchFamily="34" charset="-122"/>
                        </a:rPr>
                        <a:t>Huawei, HiSilicon</a:t>
                      </a:r>
                    </a:p>
                  </a:txBody>
                  <a:tcPr marL="46800" marR="46800" marT="10800" marB="10800"/>
                </a:tc>
                <a:tc vMerge="1">
                  <a:txBody>
                    <a:bodyPr/>
                    <a:lstStyle/>
                    <a:p>
                      <a:pPr marL="0" marR="0" lvl="0" indent="0" algn="l" defTabSz="914354" rtl="0" eaLnBrk="1" fontAlgn="auto" latinLnBrk="0" hangingPunct="1">
                        <a:lnSpc>
                          <a:spcPct val="100000"/>
                        </a:lnSpc>
                        <a:spcBef>
                          <a:spcPts val="0"/>
                        </a:spcBef>
                        <a:spcAft>
                          <a:spcPts val="0"/>
                        </a:spcAft>
                        <a:buClrTx/>
                        <a:buSzTx/>
                        <a:buFontTx/>
                        <a:buNone/>
                        <a:tabLst/>
                        <a:defRPr/>
                      </a:pPr>
                      <a:endParaRPr lang="en-US" altLang="zh-CN" sz="900" b="0" i="0" u="none" strike="noStrike" baseline="0" dirty="0" smtClean="0">
                        <a:solidFill>
                          <a:schemeClr val="tx1"/>
                        </a:solidFill>
                        <a:effectLst/>
                        <a:latin typeface="微软雅黑" panose="020B0503020204020204" pitchFamily="34" charset="-122"/>
                        <a:ea typeface="微软雅黑" panose="020B0503020204020204" pitchFamily="34" charset="-122"/>
                      </a:endParaRPr>
                    </a:p>
                  </a:txBody>
                  <a:tcPr marL="46800" marR="46800" marT="10800" marB="10800"/>
                </a:tc>
              </a:tr>
              <a:tr h="0">
                <a:tc vMerge="1">
                  <a:txBody>
                    <a:bodyPr/>
                    <a:lstStyle/>
                    <a:p>
                      <a:pPr algn="l" fontAlgn="b"/>
                      <a:endParaRPr 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4763" marR="4763" marT="4763" marB="0"/>
                </a:tc>
                <a:tc>
                  <a:txBody>
                    <a:bodyPr/>
                    <a:lstStyle/>
                    <a:p>
                      <a:pPr algn="l" fontAlgn="b"/>
                      <a:r>
                        <a:rPr lang="en-US" sz="900" b="0" i="0" u="none" strike="noStrike" dirty="0">
                          <a:solidFill>
                            <a:srgbClr val="000000"/>
                          </a:solidFill>
                          <a:effectLst/>
                          <a:latin typeface="微软雅黑" panose="020B0503020204020204" pitchFamily="34" charset="-122"/>
                          <a:ea typeface="微软雅黑" panose="020B0503020204020204" pitchFamily="34" charset="-122"/>
                        </a:rPr>
                        <a:t>RP-241167</a:t>
                      </a:r>
                    </a:p>
                  </a:txBody>
                  <a:tcPr marL="46800" marR="46800" marT="10800" marB="10800"/>
                </a:tc>
                <a:tc>
                  <a:txBody>
                    <a:bodyPr/>
                    <a:lstStyle/>
                    <a:p>
                      <a:pPr algn="l" fontAlgn="b"/>
                      <a:r>
                        <a:rPr lang="en-US" sz="900" b="0" i="0" u="none" strike="noStrike" dirty="0">
                          <a:solidFill>
                            <a:srgbClr val="000000"/>
                          </a:solidFill>
                          <a:effectLst/>
                          <a:latin typeface="微软雅黑" panose="020B0503020204020204" pitchFamily="34" charset="-122"/>
                          <a:ea typeface="微软雅黑" panose="020B0503020204020204" pitchFamily="34" charset="-122"/>
                        </a:rPr>
                        <a:t>New WID: Rel-19 DC of x bands LTE inter-band CA (x345) and 1 NR band</a:t>
                      </a:r>
                    </a:p>
                  </a:txBody>
                  <a:tcPr marL="46800" marR="46800" marT="10800" marB="10800"/>
                </a:tc>
                <a:tc>
                  <a:txBody>
                    <a:bodyPr/>
                    <a:lstStyle/>
                    <a:p>
                      <a:pPr algn="l" fontAlgn="b"/>
                      <a:r>
                        <a:rPr lang="en-US" sz="900" b="0" i="0" u="none" strike="noStrike">
                          <a:solidFill>
                            <a:srgbClr val="000000"/>
                          </a:solidFill>
                          <a:effectLst/>
                          <a:latin typeface="微软雅黑" panose="020B0503020204020204" pitchFamily="34" charset="-122"/>
                          <a:ea typeface="微软雅黑" panose="020B0503020204020204" pitchFamily="34" charset="-122"/>
                        </a:rPr>
                        <a:t>Nokia</a:t>
                      </a:r>
                    </a:p>
                  </a:txBody>
                  <a:tcPr marL="46800" marR="46800" marT="10800" marB="10800"/>
                </a:tc>
                <a:tc vMerge="1">
                  <a:txBody>
                    <a:bodyPr/>
                    <a:lstStyle/>
                    <a:p>
                      <a:pPr marL="0" marR="0" lvl="0" indent="0" algn="l" defTabSz="914354" rtl="0" eaLnBrk="1" fontAlgn="auto" latinLnBrk="0" hangingPunct="1">
                        <a:lnSpc>
                          <a:spcPct val="100000"/>
                        </a:lnSpc>
                        <a:spcBef>
                          <a:spcPts val="0"/>
                        </a:spcBef>
                        <a:spcAft>
                          <a:spcPts val="0"/>
                        </a:spcAft>
                        <a:buClrTx/>
                        <a:buSzTx/>
                        <a:buFontTx/>
                        <a:buNone/>
                        <a:tabLst/>
                        <a:defRPr/>
                      </a:pPr>
                      <a:endParaRPr lang="en-US" altLang="zh-CN" sz="900" b="0" i="0" u="none" strike="noStrike" baseline="0" dirty="0" smtClean="0">
                        <a:solidFill>
                          <a:schemeClr val="tx1"/>
                        </a:solidFill>
                        <a:effectLst/>
                        <a:latin typeface="微软雅黑" panose="020B0503020204020204" pitchFamily="34" charset="-122"/>
                        <a:ea typeface="微软雅黑" panose="020B0503020204020204" pitchFamily="34" charset="-122"/>
                      </a:endParaRPr>
                    </a:p>
                  </a:txBody>
                  <a:tcPr marL="46800" marR="46800" marT="10800" marB="10800"/>
                </a:tc>
              </a:tr>
              <a:tr h="0">
                <a:tc vMerge="1">
                  <a:txBody>
                    <a:bodyPr/>
                    <a:lstStyle/>
                    <a:p>
                      <a:pPr algn="l" fontAlgn="b"/>
                      <a:endParaRPr 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4763" marR="4763" marT="4763" marB="0"/>
                </a:tc>
                <a:tc>
                  <a:txBody>
                    <a:bodyPr/>
                    <a:lstStyle/>
                    <a:p>
                      <a:pPr algn="l" fontAlgn="b"/>
                      <a:r>
                        <a:rPr lang="en-US" sz="900" b="0" i="0" u="none" strike="noStrike" dirty="0">
                          <a:solidFill>
                            <a:srgbClr val="000000"/>
                          </a:solidFill>
                          <a:effectLst/>
                          <a:latin typeface="微软雅黑" panose="020B0503020204020204" pitchFamily="34" charset="-122"/>
                          <a:ea typeface="微软雅黑" panose="020B0503020204020204" pitchFamily="34" charset="-122"/>
                        </a:rPr>
                        <a:t>RP-241331</a:t>
                      </a:r>
                    </a:p>
                  </a:txBody>
                  <a:tcPr marL="46800" marR="46800" marT="10800" marB="10800"/>
                </a:tc>
                <a:tc>
                  <a:txBody>
                    <a:bodyPr/>
                    <a:lstStyle/>
                    <a:p>
                      <a:pPr algn="l" fontAlgn="b"/>
                      <a:r>
                        <a:rPr lang="en-US" sz="900" b="0" i="0" u="none" strike="noStrike" dirty="0">
                          <a:solidFill>
                            <a:srgbClr val="000000"/>
                          </a:solidFill>
                          <a:effectLst/>
                          <a:latin typeface="微软雅黑" panose="020B0503020204020204" pitchFamily="34" charset="-122"/>
                          <a:ea typeface="微软雅黑" panose="020B0503020204020204" pitchFamily="34" charset="-122"/>
                        </a:rPr>
                        <a:t>New WID on Rel-19 Dual Connectivity (DC) of x bands (x=1,2,3,4) LTE inter-band CA (</a:t>
                      </a:r>
                      <a:r>
                        <a:rPr lang="en-US" sz="900" b="0" i="0" u="none" strike="noStrike" dirty="0" err="1">
                          <a:solidFill>
                            <a:srgbClr val="000000"/>
                          </a:solidFill>
                          <a:effectLst/>
                          <a:latin typeface="微软雅黑" panose="020B0503020204020204" pitchFamily="34" charset="-122"/>
                          <a:ea typeface="微软雅黑" panose="020B0503020204020204" pitchFamily="34" charset="-122"/>
                        </a:rPr>
                        <a:t>xDL</a:t>
                      </a:r>
                      <a:r>
                        <a:rPr lang="en-US" sz="900" b="0" i="0" u="none" strike="noStrike" dirty="0">
                          <a:solidFill>
                            <a:srgbClr val="000000"/>
                          </a:solidFill>
                          <a:effectLst/>
                          <a:latin typeface="微软雅黑" panose="020B0503020204020204" pitchFamily="34" charset="-122"/>
                          <a:ea typeface="微软雅黑" panose="020B0503020204020204" pitchFamily="34" charset="-122"/>
                        </a:rPr>
                        <a:t>/1UL) and 2 bands NR inter-band CA (2DL/1UL)</a:t>
                      </a:r>
                    </a:p>
                  </a:txBody>
                  <a:tcPr marL="46800" marR="46800" marT="10800" marB="10800"/>
                </a:tc>
                <a:tc>
                  <a:txBody>
                    <a:bodyPr/>
                    <a:lstStyle/>
                    <a:p>
                      <a:pPr algn="l" fontAlgn="b"/>
                      <a:r>
                        <a:rPr lang="en-US" sz="900" b="0" i="0" u="none" strike="noStrike" dirty="0">
                          <a:solidFill>
                            <a:srgbClr val="000000"/>
                          </a:solidFill>
                          <a:effectLst/>
                          <a:latin typeface="微软雅黑" panose="020B0503020204020204" pitchFamily="34" charset="-122"/>
                          <a:ea typeface="微软雅黑" panose="020B0503020204020204" pitchFamily="34" charset="-122"/>
                        </a:rPr>
                        <a:t>LG Electronics Deutschland</a:t>
                      </a:r>
                    </a:p>
                  </a:txBody>
                  <a:tcPr marL="46800" marR="46800" marT="10800" marB="10800"/>
                </a:tc>
                <a:tc vMerge="1">
                  <a:txBody>
                    <a:bodyPr/>
                    <a:lstStyle/>
                    <a:p>
                      <a:pPr marL="0" marR="0" lvl="0" indent="0" algn="l" defTabSz="914354" rtl="0" eaLnBrk="1" fontAlgn="auto" latinLnBrk="0" hangingPunct="1">
                        <a:lnSpc>
                          <a:spcPct val="100000"/>
                        </a:lnSpc>
                        <a:spcBef>
                          <a:spcPts val="0"/>
                        </a:spcBef>
                        <a:spcAft>
                          <a:spcPts val="0"/>
                        </a:spcAft>
                        <a:buClrTx/>
                        <a:buSzTx/>
                        <a:buFontTx/>
                        <a:buNone/>
                        <a:tabLst/>
                        <a:defRPr/>
                      </a:pPr>
                      <a:endParaRPr lang="en-US" altLang="zh-CN" sz="900" b="0" i="0" u="none" strike="noStrike" baseline="0" dirty="0" smtClean="0">
                        <a:solidFill>
                          <a:schemeClr val="tx1"/>
                        </a:solidFill>
                        <a:effectLst/>
                        <a:latin typeface="微软雅黑" panose="020B0503020204020204" pitchFamily="34" charset="-122"/>
                        <a:ea typeface="微软雅黑" panose="020B0503020204020204" pitchFamily="34" charset="-122"/>
                      </a:endParaRPr>
                    </a:p>
                  </a:txBody>
                  <a:tcPr marL="46800" marR="46800" marT="10800" marB="10800"/>
                </a:tc>
              </a:tr>
              <a:tr h="0">
                <a:tc vMerge="1">
                  <a:txBody>
                    <a:bodyPr/>
                    <a:lstStyle/>
                    <a:p>
                      <a:pPr algn="l" fontAlgn="b"/>
                      <a:endParaRPr 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4763" marR="4763" marT="4763" marB="0"/>
                </a:tc>
                <a:tc>
                  <a:txBody>
                    <a:bodyPr/>
                    <a:lstStyle/>
                    <a:p>
                      <a:pPr algn="l" fontAlgn="b"/>
                      <a:r>
                        <a:rPr lang="en-US" sz="900" b="0" i="0" u="none" strike="noStrike" dirty="0">
                          <a:solidFill>
                            <a:srgbClr val="000000"/>
                          </a:solidFill>
                          <a:effectLst/>
                          <a:latin typeface="微软雅黑" panose="020B0503020204020204" pitchFamily="34" charset="-122"/>
                          <a:ea typeface="微软雅黑" panose="020B0503020204020204" pitchFamily="34" charset="-122"/>
                        </a:rPr>
                        <a:t>RP-241228</a:t>
                      </a:r>
                    </a:p>
                  </a:txBody>
                  <a:tcPr marL="46800" marR="46800" marT="10800" marB="10800"/>
                </a:tc>
                <a:tc>
                  <a:txBody>
                    <a:bodyPr/>
                    <a:lstStyle/>
                    <a:p>
                      <a:pPr algn="l" fontAlgn="b"/>
                      <a:r>
                        <a:rPr lang="en-US" sz="900" b="0" i="0" u="none" strike="noStrike" dirty="0">
                          <a:solidFill>
                            <a:srgbClr val="000000"/>
                          </a:solidFill>
                          <a:effectLst/>
                          <a:latin typeface="微软雅黑" panose="020B0503020204020204" pitchFamily="34" charset="-122"/>
                          <a:ea typeface="微软雅黑" panose="020B0503020204020204" pitchFamily="34" charset="-122"/>
                        </a:rPr>
                        <a:t>New WID: Rel-19 Dual Connectivity (DC) of x bands (x=1,2,3) LTE inter-band CA (</a:t>
                      </a:r>
                      <a:r>
                        <a:rPr lang="en-US" sz="900" b="0" i="0" u="none" strike="noStrike" dirty="0" err="1">
                          <a:solidFill>
                            <a:srgbClr val="000000"/>
                          </a:solidFill>
                          <a:effectLst/>
                          <a:latin typeface="微软雅黑" panose="020B0503020204020204" pitchFamily="34" charset="-122"/>
                          <a:ea typeface="微软雅黑" panose="020B0503020204020204" pitchFamily="34" charset="-122"/>
                        </a:rPr>
                        <a:t>xDL</a:t>
                      </a:r>
                      <a:r>
                        <a:rPr lang="en-US" sz="900" b="0" i="0" u="none" strike="noStrike" dirty="0">
                          <a:solidFill>
                            <a:srgbClr val="000000"/>
                          </a:solidFill>
                          <a:effectLst/>
                          <a:latin typeface="微软雅黑" panose="020B0503020204020204" pitchFamily="34" charset="-122"/>
                          <a:ea typeface="微软雅黑" panose="020B0503020204020204" pitchFamily="34" charset="-122"/>
                        </a:rPr>
                        <a:t>/1UL) and y bands (3&lt;=y&lt;=5 and </a:t>
                      </a:r>
                      <a:r>
                        <a:rPr lang="en-US" sz="900" b="0" i="0" u="none" strike="noStrike" dirty="0" err="1">
                          <a:solidFill>
                            <a:srgbClr val="000000"/>
                          </a:solidFill>
                          <a:effectLst/>
                          <a:latin typeface="微软雅黑" panose="020B0503020204020204" pitchFamily="34" charset="-122"/>
                          <a:ea typeface="微软雅黑" panose="020B0503020204020204" pitchFamily="34" charset="-122"/>
                        </a:rPr>
                        <a:t>x+y</a:t>
                      </a:r>
                      <a:r>
                        <a:rPr lang="en-US" sz="900" b="0" i="0" u="none" strike="noStrike" dirty="0">
                          <a:solidFill>
                            <a:srgbClr val="000000"/>
                          </a:solidFill>
                          <a:effectLst/>
                          <a:latin typeface="微软雅黑" panose="020B0503020204020204" pitchFamily="34" charset="-122"/>
                          <a:ea typeface="微软雅黑" panose="020B0503020204020204" pitchFamily="34" charset="-122"/>
                        </a:rPr>
                        <a:t> &lt;= 6) NR inter-band CA (</a:t>
                      </a:r>
                      <a:r>
                        <a:rPr lang="en-US" sz="900" b="0" i="0" u="none" strike="noStrike" dirty="0" err="1">
                          <a:solidFill>
                            <a:srgbClr val="000000"/>
                          </a:solidFill>
                          <a:effectLst/>
                          <a:latin typeface="微软雅黑" panose="020B0503020204020204" pitchFamily="34" charset="-122"/>
                          <a:ea typeface="微软雅黑" panose="020B0503020204020204" pitchFamily="34" charset="-122"/>
                        </a:rPr>
                        <a:t>yDL</a:t>
                      </a:r>
                      <a:r>
                        <a:rPr lang="en-US" sz="900" b="0" i="0" u="none" strike="noStrike" dirty="0">
                          <a:solidFill>
                            <a:srgbClr val="000000"/>
                          </a:solidFill>
                          <a:effectLst/>
                          <a:latin typeface="微软雅黑" panose="020B0503020204020204" pitchFamily="34" charset="-122"/>
                          <a:ea typeface="微软雅黑" panose="020B0503020204020204" pitchFamily="34" charset="-122"/>
                        </a:rPr>
                        <a:t>/1UL)</a:t>
                      </a:r>
                    </a:p>
                  </a:txBody>
                  <a:tcPr marL="46800" marR="46800" marT="10800" marB="10800"/>
                </a:tc>
                <a:tc>
                  <a:txBody>
                    <a:bodyPr/>
                    <a:lstStyle/>
                    <a:p>
                      <a:pPr algn="l" fontAlgn="b"/>
                      <a:r>
                        <a:rPr lang="en-US" sz="900" b="0" i="0" u="none" strike="noStrike" dirty="0">
                          <a:solidFill>
                            <a:srgbClr val="000000"/>
                          </a:solidFill>
                          <a:effectLst/>
                          <a:latin typeface="微软雅黑" panose="020B0503020204020204" pitchFamily="34" charset="-122"/>
                          <a:ea typeface="微软雅黑" panose="020B0503020204020204" pitchFamily="34" charset="-122"/>
                        </a:rPr>
                        <a:t>ZTE Corporation</a:t>
                      </a:r>
                    </a:p>
                  </a:txBody>
                  <a:tcPr marL="46800" marR="46800" marT="10800" marB="10800"/>
                </a:tc>
                <a:tc vMerge="1">
                  <a:txBody>
                    <a:bodyPr/>
                    <a:lstStyle/>
                    <a:p>
                      <a:pPr marL="0" marR="0" lvl="0" indent="0" algn="l" defTabSz="914354" rtl="0" eaLnBrk="1" fontAlgn="auto" latinLnBrk="0" hangingPunct="1">
                        <a:lnSpc>
                          <a:spcPct val="100000"/>
                        </a:lnSpc>
                        <a:spcBef>
                          <a:spcPts val="0"/>
                        </a:spcBef>
                        <a:spcAft>
                          <a:spcPts val="0"/>
                        </a:spcAft>
                        <a:buClrTx/>
                        <a:buSzTx/>
                        <a:buFontTx/>
                        <a:buNone/>
                        <a:tabLst/>
                        <a:defRPr/>
                      </a:pPr>
                      <a:endParaRPr lang="en-US" altLang="zh-CN" sz="900" b="0" i="0" u="none" strike="noStrike" baseline="0" dirty="0" smtClean="0">
                        <a:solidFill>
                          <a:schemeClr val="tx1"/>
                        </a:solidFill>
                        <a:effectLst/>
                        <a:latin typeface="微软雅黑" panose="020B0503020204020204" pitchFamily="34" charset="-122"/>
                        <a:ea typeface="微软雅黑" panose="020B0503020204020204" pitchFamily="34" charset="-122"/>
                      </a:endParaRPr>
                    </a:p>
                  </a:txBody>
                  <a:tcPr marL="46800" marR="46800" marT="10800" marB="10800"/>
                </a:tc>
              </a:tr>
              <a:tr h="0">
                <a:tc rowSpan="6">
                  <a:txBody>
                    <a:bodyPr/>
                    <a:lstStyle/>
                    <a:p>
                      <a:pPr marL="0" marR="0" lvl="0" indent="0" algn="l" defTabSz="914354" rtl="0" eaLnBrk="1" fontAlgn="b" latinLnBrk="0" hangingPunct="1">
                        <a:lnSpc>
                          <a:spcPct val="100000"/>
                        </a:lnSpc>
                        <a:spcBef>
                          <a:spcPts val="0"/>
                        </a:spcBef>
                        <a:spcAft>
                          <a:spcPts val="0"/>
                        </a:spcAft>
                        <a:buClrTx/>
                        <a:buSzTx/>
                        <a:buFontTx/>
                        <a:buNone/>
                        <a:tabLst/>
                        <a:defRPr/>
                      </a:pPr>
                      <a:r>
                        <a:rPr lang="en-US" altLang="zh-CN" sz="900" dirty="0" smtClean="0">
                          <a:latin typeface="微软雅黑" panose="020B0503020204020204" pitchFamily="34" charset="-122"/>
                          <a:ea typeface="微软雅黑" panose="020B0503020204020204" pitchFamily="34" charset="-122"/>
                        </a:rPr>
                        <a:t>NR CA/DC/SUL basket</a:t>
                      </a:r>
                      <a:endParaRPr lang="zh-CN" altLang="en-US" sz="900" dirty="0" smtClean="0">
                        <a:latin typeface="微软雅黑" panose="020B0503020204020204" pitchFamily="34" charset="-122"/>
                        <a:ea typeface="微软雅黑" panose="020B0503020204020204" pitchFamily="34" charset="-122"/>
                      </a:endParaRPr>
                    </a:p>
                    <a:p>
                      <a:pPr algn="l" fontAlgn="b"/>
                      <a:endParaRPr 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46800" marR="46800" marT="10800" marB="10800" anchor="ctr"/>
                </a:tc>
                <a:tc>
                  <a:txBody>
                    <a:bodyPr/>
                    <a:lstStyle/>
                    <a:p>
                      <a:pPr algn="l" fontAlgn="b"/>
                      <a:r>
                        <a:rPr lang="en-US" sz="900" b="0" i="0" u="none" strike="noStrike" dirty="0">
                          <a:solidFill>
                            <a:srgbClr val="000000"/>
                          </a:solidFill>
                          <a:effectLst/>
                          <a:latin typeface="微软雅黑" panose="020B0503020204020204" pitchFamily="34" charset="-122"/>
                          <a:ea typeface="微软雅黑" panose="020B0503020204020204" pitchFamily="34" charset="-122"/>
                        </a:rPr>
                        <a:t>RP-241141</a:t>
                      </a:r>
                    </a:p>
                  </a:txBody>
                  <a:tcPr marL="46800" marR="46800" marT="10800" marB="10800"/>
                </a:tc>
                <a:tc>
                  <a:txBody>
                    <a:bodyPr/>
                    <a:lstStyle/>
                    <a:p>
                      <a:pPr algn="l" fontAlgn="b"/>
                      <a:r>
                        <a:rPr lang="en-US" sz="900" b="0" i="0" u="none" strike="noStrike" dirty="0">
                          <a:solidFill>
                            <a:srgbClr val="000000"/>
                          </a:solidFill>
                          <a:effectLst/>
                          <a:latin typeface="微软雅黑" panose="020B0503020204020204" pitchFamily="34" charset="-122"/>
                          <a:ea typeface="微软雅黑" panose="020B0503020204020204" pitchFamily="34" charset="-122"/>
                        </a:rPr>
                        <a:t>New WID: Basket Rel-19 WID NR_CA_R18_Intra</a:t>
                      </a:r>
                    </a:p>
                  </a:txBody>
                  <a:tcPr marL="46800" marR="46800" marT="10800" marB="10800"/>
                </a:tc>
                <a:tc>
                  <a:txBody>
                    <a:bodyPr/>
                    <a:lstStyle/>
                    <a:p>
                      <a:pPr algn="l" fontAlgn="b"/>
                      <a:r>
                        <a:rPr lang="en-US" sz="900" b="0" i="0" u="none" strike="noStrike" dirty="0">
                          <a:solidFill>
                            <a:srgbClr val="000000"/>
                          </a:solidFill>
                          <a:effectLst/>
                          <a:latin typeface="微软雅黑" panose="020B0503020204020204" pitchFamily="34" charset="-122"/>
                          <a:ea typeface="微软雅黑" panose="020B0503020204020204" pitchFamily="34" charset="-122"/>
                        </a:rPr>
                        <a:t>Ericsson</a:t>
                      </a:r>
                    </a:p>
                  </a:txBody>
                  <a:tcPr marL="46800" marR="46800" marT="10800" marB="10800"/>
                </a:tc>
                <a:tc rowSpan="6">
                  <a:txBody>
                    <a:bodyPr/>
                    <a:lstStyle/>
                    <a:p>
                      <a:pPr marL="0" marR="0" lvl="0" indent="0" algn="l" defTabSz="914354" rtl="0" eaLnBrk="1" fontAlgn="auto" latinLnBrk="0" hangingPunct="1">
                        <a:lnSpc>
                          <a:spcPct val="100000"/>
                        </a:lnSpc>
                        <a:spcBef>
                          <a:spcPts val="0"/>
                        </a:spcBef>
                        <a:spcAft>
                          <a:spcPts val="0"/>
                        </a:spcAft>
                        <a:buClrTx/>
                        <a:buSzTx/>
                        <a:buFontTx/>
                        <a:buNone/>
                        <a:tabLst/>
                        <a:defRPr/>
                      </a:pPr>
                      <a:r>
                        <a:rPr lang="en-US" altLang="zh-CN" sz="900" b="0" i="0" u="none" strike="noStrike" baseline="0" smtClean="0">
                          <a:solidFill>
                            <a:schemeClr val="tx1"/>
                          </a:solidFill>
                          <a:effectLst/>
                          <a:latin typeface="微软雅黑" panose="020B0503020204020204" pitchFamily="34" charset="-122"/>
                          <a:ea typeface="微软雅黑" panose="020B0503020204020204" pitchFamily="34" charset="-122"/>
                        </a:rPr>
                        <a:t>Merged into 1 item </a:t>
                      </a:r>
                      <a:r>
                        <a:rPr lang="en-US" altLang="zh-CN" sz="900" b="1" i="0" u="none" strike="noStrike" smtClean="0">
                          <a:solidFill>
                            <a:schemeClr val="tx1"/>
                          </a:solidFill>
                          <a:effectLst/>
                          <a:latin typeface="微软雅黑" panose="020B0503020204020204" pitchFamily="34" charset="-122"/>
                          <a:ea typeface="微软雅黑" panose="020B0503020204020204" pitchFamily="34" charset="-122"/>
                        </a:rPr>
                        <a:t>NR_CADC_SUL_R19</a:t>
                      </a:r>
                      <a:r>
                        <a:rPr lang="en-US" altLang="zh-CN" sz="900" b="0" i="0" u="none" strike="noStrike" baseline="0" smtClean="0">
                          <a:solidFill>
                            <a:schemeClr val="tx1"/>
                          </a:solidFill>
                          <a:effectLst/>
                          <a:latin typeface="微软雅黑" panose="020B0503020204020204" pitchFamily="34" charset="-122"/>
                          <a:ea typeface="微软雅黑" panose="020B0503020204020204" pitchFamily="34" charset="-122"/>
                        </a:rPr>
                        <a:t> with 4 objectives</a:t>
                      </a:r>
                      <a:endParaRPr lang="en-US" altLang="zh-CN" sz="900" b="1" i="0" u="none" strike="noStrike" smtClean="0">
                        <a:solidFill>
                          <a:schemeClr val="tx1"/>
                        </a:solidFill>
                        <a:effectLst/>
                        <a:latin typeface="微软雅黑" panose="020B0503020204020204" pitchFamily="34" charset="-122"/>
                        <a:ea typeface="微软雅黑" panose="020B0503020204020204" pitchFamily="34" charset="-122"/>
                      </a:endParaRPr>
                    </a:p>
                  </a:txBody>
                  <a:tcPr marL="46800" marR="46800" marT="10800" marB="10800"/>
                </a:tc>
              </a:tr>
              <a:tr h="0">
                <a:tc vMerge="1">
                  <a:txBody>
                    <a:bodyPr/>
                    <a:lstStyle/>
                    <a:p>
                      <a:pPr algn="l" fontAlgn="b"/>
                      <a:endParaRPr 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4763" marR="4763" marT="4763" marB="0"/>
                </a:tc>
                <a:tc>
                  <a:txBody>
                    <a:bodyPr/>
                    <a:lstStyle/>
                    <a:p>
                      <a:pPr algn="l" fontAlgn="b"/>
                      <a:r>
                        <a:rPr lang="en-US" sz="900" b="0" i="0" u="none" strike="noStrike" dirty="0">
                          <a:solidFill>
                            <a:srgbClr val="000000"/>
                          </a:solidFill>
                          <a:effectLst/>
                          <a:latin typeface="微软雅黑" panose="020B0503020204020204" pitchFamily="34" charset="-122"/>
                          <a:ea typeface="微软雅黑" panose="020B0503020204020204" pitchFamily="34" charset="-122"/>
                        </a:rPr>
                        <a:t>RP-241227</a:t>
                      </a:r>
                    </a:p>
                  </a:txBody>
                  <a:tcPr marL="46800" marR="46800" marT="10800" marB="10800"/>
                </a:tc>
                <a:tc>
                  <a:txBody>
                    <a:bodyPr/>
                    <a:lstStyle/>
                    <a:p>
                      <a:pPr algn="l" fontAlgn="b"/>
                      <a:r>
                        <a:rPr lang="en-US" sz="900" b="0" i="0" u="none" strike="noStrike" dirty="0">
                          <a:solidFill>
                            <a:srgbClr val="000000"/>
                          </a:solidFill>
                          <a:effectLst/>
                          <a:latin typeface="微软雅黑" panose="020B0503020204020204" pitchFamily="34" charset="-122"/>
                          <a:ea typeface="微软雅黑" panose="020B0503020204020204" pitchFamily="34" charset="-122"/>
                        </a:rPr>
                        <a:t>New WID: Rel-19 NR Inter-band Carrier Aggregation/Dual Connectivity for 2 bands DL with x bands UL (x=1,2)</a:t>
                      </a:r>
                    </a:p>
                  </a:txBody>
                  <a:tcPr marL="46800" marR="46800" marT="10800" marB="10800"/>
                </a:tc>
                <a:tc>
                  <a:txBody>
                    <a:bodyPr/>
                    <a:lstStyle/>
                    <a:p>
                      <a:pPr algn="l" fontAlgn="b"/>
                      <a:r>
                        <a:rPr lang="en-US" sz="900" b="0" i="0" u="none" strike="noStrike" dirty="0">
                          <a:solidFill>
                            <a:srgbClr val="000000"/>
                          </a:solidFill>
                          <a:effectLst/>
                          <a:latin typeface="微软雅黑" panose="020B0503020204020204" pitchFamily="34" charset="-122"/>
                          <a:ea typeface="微软雅黑" panose="020B0503020204020204" pitchFamily="34" charset="-122"/>
                        </a:rPr>
                        <a:t>ZTE Corporation</a:t>
                      </a:r>
                    </a:p>
                  </a:txBody>
                  <a:tcPr marL="46800" marR="46800" marT="10800" marB="10800"/>
                </a:tc>
                <a:tc vMerge="1">
                  <a:txBody>
                    <a:bodyPr/>
                    <a:lstStyle/>
                    <a:p>
                      <a:pPr marL="0" marR="0" lvl="0" indent="0" algn="l" defTabSz="914354" rtl="0" eaLnBrk="1" fontAlgn="auto" latinLnBrk="0" hangingPunct="1">
                        <a:lnSpc>
                          <a:spcPct val="100000"/>
                        </a:lnSpc>
                        <a:spcBef>
                          <a:spcPts val="0"/>
                        </a:spcBef>
                        <a:spcAft>
                          <a:spcPts val="0"/>
                        </a:spcAft>
                        <a:buClrTx/>
                        <a:buSzTx/>
                        <a:buFontTx/>
                        <a:buNone/>
                        <a:tabLst/>
                        <a:defRPr/>
                      </a:pPr>
                      <a:endParaRPr lang="en-US" altLang="zh-CN" sz="900" b="0" i="0" u="none" strike="noStrike" baseline="0" dirty="0" smtClean="0">
                        <a:solidFill>
                          <a:schemeClr val="tx1"/>
                        </a:solidFill>
                        <a:effectLst/>
                        <a:latin typeface="微软雅黑" panose="020B0503020204020204" pitchFamily="34" charset="-122"/>
                        <a:ea typeface="微软雅黑" panose="020B0503020204020204" pitchFamily="34" charset="-122"/>
                      </a:endParaRPr>
                    </a:p>
                  </a:txBody>
                  <a:tcPr marL="46800" marR="46800" marT="10800" marB="10800"/>
                </a:tc>
              </a:tr>
              <a:tr h="0">
                <a:tc vMerge="1">
                  <a:txBody>
                    <a:bodyPr/>
                    <a:lstStyle/>
                    <a:p>
                      <a:pPr algn="l" fontAlgn="b"/>
                      <a:endParaRPr 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4763" marR="4763" marT="4763" marB="0"/>
                </a:tc>
                <a:tc>
                  <a:txBody>
                    <a:bodyPr/>
                    <a:lstStyle/>
                    <a:p>
                      <a:pPr algn="l" fontAlgn="b"/>
                      <a:r>
                        <a:rPr lang="en-US" sz="900" b="0" i="0" u="none" strike="noStrike" dirty="0">
                          <a:solidFill>
                            <a:srgbClr val="000000"/>
                          </a:solidFill>
                          <a:effectLst/>
                          <a:latin typeface="微软雅黑" panose="020B0503020204020204" pitchFamily="34" charset="-122"/>
                          <a:ea typeface="微软雅黑" panose="020B0503020204020204" pitchFamily="34" charset="-122"/>
                        </a:rPr>
                        <a:t>RP-241092</a:t>
                      </a:r>
                    </a:p>
                  </a:txBody>
                  <a:tcPr marL="46800" marR="46800" marT="10800" marB="10800"/>
                </a:tc>
                <a:tc>
                  <a:txBody>
                    <a:bodyPr/>
                    <a:lstStyle/>
                    <a:p>
                      <a:pPr algn="l" fontAlgn="b"/>
                      <a:r>
                        <a:rPr lang="en-US" sz="900" b="0" i="0" u="none" strike="noStrike" dirty="0">
                          <a:solidFill>
                            <a:srgbClr val="000000"/>
                          </a:solidFill>
                          <a:effectLst/>
                          <a:latin typeface="微软雅黑" panose="020B0503020204020204" pitchFamily="34" charset="-122"/>
                          <a:ea typeface="微软雅黑" panose="020B0503020204020204" pitchFamily="34" charset="-122"/>
                        </a:rPr>
                        <a:t>New WID: Rel-19 NR Inter-band CA DC for 3 bands DL with x bands UL (x=1,2)</a:t>
                      </a:r>
                    </a:p>
                  </a:txBody>
                  <a:tcPr marL="46800" marR="46800" marT="10800" marB="10800"/>
                </a:tc>
                <a:tc>
                  <a:txBody>
                    <a:bodyPr/>
                    <a:lstStyle/>
                    <a:p>
                      <a:pPr algn="l" fontAlgn="b"/>
                      <a:r>
                        <a:rPr lang="en-US" sz="900" b="0" i="0" u="none" strike="noStrike" dirty="0">
                          <a:solidFill>
                            <a:srgbClr val="000000"/>
                          </a:solidFill>
                          <a:effectLst/>
                          <a:latin typeface="微软雅黑" panose="020B0503020204020204" pitchFamily="34" charset="-122"/>
                          <a:ea typeface="微软雅黑" panose="020B0503020204020204" pitchFamily="34" charset="-122"/>
                        </a:rPr>
                        <a:t>ZTE Corporation</a:t>
                      </a:r>
                    </a:p>
                  </a:txBody>
                  <a:tcPr marL="46800" marR="46800" marT="10800" marB="10800"/>
                </a:tc>
                <a:tc vMerge="1">
                  <a:txBody>
                    <a:bodyPr/>
                    <a:lstStyle/>
                    <a:p>
                      <a:pPr marL="0" marR="0" lvl="0" indent="0" algn="l" defTabSz="914354" rtl="0" eaLnBrk="1" fontAlgn="auto" latinLnBrk="0" hangingPunct="1">
                        <a:lnSpc>
                          <a:spcPct val="100000"/>
                        </a:lnSpc>
                        <a:spcBef>
                          <a:spcPts val="0"/>
                        </a:spcBef>
                        <a:spcAft>
                          <a:spcPts val="0"/>
                        </a:spcAft>
                        <a:buClrTx/>
                        <a:buSzTx/>
                        <a:buFontTx/>
                        <a:buNone/>
                        <a:tabLst/>
                        <a:defRPr/>
                      </a:pPr>
                      <a:endParaRPr lang="en-US" altLang="zh-CN" sz="900" b="0" i="0" u="none" strike="noStrike" baseline="0" dirty="0" smtClean="0">
                        <a:solidFill>
                          <a:schemeClr val="tx1"/>
                        </a:solidFill>
                        <a:effectLst/>
                        <a:latin typeface="微软雅黑" panose="020B0503020204020204" pitchFamily="34" charset="-122"/>
                        <a:ea typeface="微软雅黑" panose="020B0503020204020204" pitchFamily="34" charset="-122"/>
                      </a:endParaRPr>
                    </a:p>
                  </a:txBody>
                  <a:tcPr marL="46800" marR="46800" marT="10800" marB="10800"/>
                </a:tc>
              </a:tr>
              <a:tr h="0">
                <a:tc vMerge="1">
                  <a:txBody>
                    <a:bodyPr/>
                    <a:lstStyle/>
                    <a:p>
                      <a:pPr algn="l" fontAlgn="b"/>
                      <a:endParaRPr 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4763" marR="4763" marT="4763" marB="0"/>
                </a:tc>
                <a:tc>
                  <a:txBody>
                    <a:bodyPr/>
                    <a:lstStyle/>
                    <a:p>
                      <a:pPr algn="l" fontAlgn="b"/>
                      <a:r>
                        <a:rPr lang="en-US" sz="900" b="0" i="0" u="none" strike="noStrike" dirty="0">
                          <a:solidFill>
                            <a:srgbClr val="000000"/>
                          </a:solidFill>
                          <a:effectLst/>
                          <a:latin typeface="微软雅黑" panose="020B0503020204020204" pitchFamily="34" charset="-122"/>
                          <a:ea typeface="微软雅黑" panose="020B0503020204020204" pitchFamily="34" charset="-122"/>
                        </a:rPr>
                        <a:t>RP-241329</a:t>
                      </a:r>
                    </a:p>
                  </a:txBody>
                  <a:tcPr marL="46800" marR="46800" marT="10800" marB="10800"/>
                </a:tc>
                <a:tc>
                  <a:txBody>
                    <a:bodyPr/>
                    <a:lstStyle/>
                    <a:p>
                      <a:pPr algn="l" fontAlgn="b"/>
                      <a:r>
                        <a:rPr lang="en-US" sz="900" b="0" i="0" u="none" strike="noStrike" dirty="0">
                          <a:solidFill>
                            <a:srgbClr val="000000"/>
                          </a:solidFill>
                          <a:effectLst/>
                          <a:latin typeface="微软雅黑" panose="020B0503020204020204" pitchFamily="34" charset="-122"/>
                          <a:ea typeface="微软雅黑" panose="020B0503020204020204" pitchFamily="34" charset="-122"/>
                        </a:rPr>
                        <a:t>New WID: Rel-19 NR inter-band Carrier Aggregation/Dual Connectivity for y bands DL (y=4, 5, 6) with x bands UL (x=1, 2)</a:t>
                      </a:r>
                    </a:p>
                  </a:txBody>
                  <a:tcPr marL="46800" marR="46800" marT="10800" marB="10800"/>
                </a:tc>
                <a:tc>
                  <a:txBody>
                    <a:bodyPr/>
                    <a:lstStyle/>
                    <a:p>
                      <a:pPr algn="l" fontAlgn="b"/>
                      <a:r>
                        <a:rPr lang="en-US" sz="900" b="0" i="0" u="none" strike="noStrike" dirty="0">
                          <a:solidFill>
                            <a:srgbClr val="000000"/>
                          </a:solidFill>
                          <a:effectLst/>
                          <a:latin typeface="微软雅黑" panose="020B0503020204020204" pitchFamily="34" charset="-122"/>
                          <a:ea typeface="微软雅黑" panose="020B0503020204020204" pitchFamily="34" charset="-122"/>
                        </a:rPr>
                        <a:t>Ericsson GmbH, </a:t>
                      </a:r>
                      <a:r>
                        <a:rPr lang="en-US" sz="900" b="0" i="0" u="none" strike="noStrike" dirty="0" err="1">
                          <a:solidFill>
                            <a:srgbClr val="000000"/>
                          </a:solidFill>
                          <a:effectLst/>
                          <a:latin typeface="微软雅黑" panose="020B0503020204020204" pitchFamily="34" charset="-122"/>
                          <a:ea typeface="微软雅黑" panose="020B0503020204020204" pitchFamily="34" charset="-122"/>
                        </a:rPr>
                        <a:t>Eurolab</a:t>
                      </a:r>
                      <a:endParaRPr 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46800" marR="46800" marT="10800" marB="10800"/>
                </a:tc>
                <a:tc vMerge="1">
                  <a:txBody>
                    <a:bodyPr/>
                    <a:lstStyle/>
                    <a:p>
                      <a:pPr marL="0" marR="0" lvl="0" indent="0" algn="l" defTabSz="914354" rtl="0" eaLnBrk="1" fontAlgn="auto" latinLnBrk="0" hangingPunct="1">
                        <a:lnSpc>
                          <a:spcPct val="100000"/>
                        </a:lnSpc>
                        <a:spcBef>
                          <a:spcPts val="0"/>
                        </a:spcBef>
                        <a:spcAft>
                          <a:spcPts val="0"/>
                        </a:spcAft>
                        <a:buClrTx/>
                        <a:buSzTx/>
                        <a:buFontTx/>
                        <a:buNone/>
                        <a:tabLst/>
                        <a:defRPr/>
                      </a:pPr>
                      <a:endParaRPr lang="en-US" altLang="zh-CN" sz="900" b="0" i="0" u="none" strike="noStrike" baseline="0" dirty="0" smtClean="0">
                        <a:solidFill>
                          <a:schemeClr val="tx1"/>
                        </a:solidFill>
                        <a:effectLst/>
                        <a:latin typeface="微软雅黑" panose="020B0503020204020204" pitchFamily="34" charset="-122"/>
                        <a:ea typeface="微软雅黑" panose="020B0503020204020204" pitchFamily="34" charset="-122"/>
                      </a:endParaRPr>
                    </a:p>
                  </a:txBody>
                  <a:tcPr marL="46800" marR="46800" marT="10800" marB="10800"/>
                </a:tc>
              </a:tr>
              <a:tr h="0">
                <a:tc vMerge="1">
                  <a:txBody>
                    <a:bodyPr/>
                    <a:lstStyle/>
                    <a:p>
                      <a:pPr algn="l" fontAlgn="b"/>
                      <a:endParaRPr 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4763" marR="4763" marT="4763" marB="0"/>
                </a:tc>
                <a:tc>
                  <a:txBody>
                    <a:bodyPr/>
                    <a:lstStyle/>
                    <a:p>
                      <a:pPr algn="l" fontAlgn="b"/>
                      <a:r>
                        <a:rPr lang="en-US" sz="900" b="0" i="0" u="none" strike="noStrike" dirty="0">
                          <a:solidFill>
                            <a:srgbClr val="000000"/>
                          </a:solidFill>
                          <a:effectLst/>
                          <a:latin typeface="微软雅黑" panose="020B0503020204020204" pitchFamily="34" charset="-122"/>
                          <a:ea typeface="微软雅黑" panose="020B0503020204020204" pitchFamily="34" charset="-122"/>
                        </a:rPr>
                        <a:t>RP-241249</a:t>
                      </a:r>
                    </a:p>
                  </a:txBody>
                  <a:tcPr marL="46800" marR="46800" marT="10800" marB="10800"/>
                </a:tc>
                <a:tc>
                  <a:txBody>
                    <a:bodyPr/>
                    <a:lstStyle/>
                    <a:p>
                      <a:pPr algn="l" fontAlgn="b"/>
                      <a:r>
                        <a:rPr lang="en-US" sz="900" b="0" i="0" u="none" strike="noStrike" dirty="0">
                          <a:solidFill>
                            <a:srgbClr val="000000"/>
                          </a:solidFill>
                          <a:effectLst/>
                          <a:latin typeface="微软雅黑" panose="020B0503020204020204" pitchFamily="34" charset="-122"/>
                          <a:ea typeface="微软雅黑" panose="020B0503020204020204" pitchFamily="34" charset="-122"/>
                        </a:rPr>
                        <a:t>New WID: Rel-19 Band combinations for SA NR supplementary uplink (SUL), NSA NR SUL, NSA NR SUL with UL sharing from the UE perspective (ULSUP)</a:t>
                      </a:r>
                    </a:p>
                  </a:txBody>
                  <a:tcPr marL="46800" marR="46800" marT="10800" marB="10800"/>
                </a:tc>
                <a:tc>
                  <a:txBody>
                    <a:bodyPr/>
                    <a:lstStyle/>
                    <a:p>
                      <a:pPr algn="l" fontAlgn="b"/>
                      <a:r>
                        <a:rPr lang="en-US" sz="900" b="0" i="0" u="none" strike="noStrike" dirty="0">
                          <a:solidFill>
                            <a:srgbClr val="000000"/>
                          </a:solidFill>
                          <a:effectLst/>
                          <a:latin typeface="微软雅黑" panose="020B0503020204020204" pitchFamily="34" charset="-122"/>
                          <a:ea typeface="微软雅黑" panose="020B0503020204020204" pitchFamily="34" charset="-122"/>
                        </a:rPr>
                        <a:t>Huawei, HiSilicon</a:t>
                      </a:r>
                    </a:p>
                  </a:txBody>
                  <a:tcPr marL="46800" marR="46800" marT="10800" marB="10800"/>
                </a:tc>
                <a:tc vMerge="1">
                  <a:txBody>
                    <a:bodyPr/>
                    <a:lstStyle/>
                    <a:p>
                      <a:pPr marL="0" marR="0" lvl="0" indent="0" algn="l" defTabSz="914354" rtl="0" eaLnBrk="1" fontAlgn="auto" latinLnBrk="0" hangingPunct="1">
                        <a:lnSpc>
                          <a:spcPct val="100000"/>
                        </a:lnSpc>
                        <a:spcBef>
                          <a:spcPts val="0"/>
                        </a:spcBef>
                        <a:spcAft>
                          <a:spcPts val="0"/>
                        </a:spcAft>
                        <a:buClrTx/>
                        <a:buSzTx/>
                        <a:buFontTx/>
                        <a:buNone/>
                        <a:tabLst/>
                        <a:defRPr/>
                      </a:pPr>
                      <a:endParaRPr lang="en-US" altLang="zh-CN" sz="900" b="0" i="0" u="none" strike="noStrike" baseline="0" dirty="0" smtClean="0">
                        <a:solidFill>
                          <a:schemeClr val="tx1"/>
                        </a:solidFill>
                        <a:effectLst/>
                        <a:latin typeface="微软雅黑" panose="020B0503020204020204" pitchFamily="34" charset="-122"/>
                        <a:ea typeface="微软雅黑" panose="020B0503020204020204" pitchFamily="34" charset="-122"/>
                      </a:endParaRPr>
                    </a:p>
                  </a:txBody>
                  <a:tcPr marL="46800" marR="46800" marT="10800" marB="10800"/>
                </a:tc>
              </a:tr>
              <a:tr h="0">
                <a:tc vMerge="1">
                  <a:txBody>
                    <a:bodyPr/>
                    <a:lstStyle/>
                    <a:p>
                      <a:pPr algn="l" fontAlgn="b"/>
                      <a:endParaRPr 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4763" marR="4763" marT="4763" marB="0"/>
                </a:tc>
                <a:tc>
                  <a:txBody>
                    <a:bodyPr/>
                    <a:lstStyle/>
                    <a:p>
                      <a:pPr algn="l" fontAlgn="b"/>
                      <a:r>
                        <a:rPr lang="en-US" sz="900" b="0" i="0" u="none" strike="noStrike" dirty="0" smtClean="0">
                          <a:solidFill>
                            <a:srgbClr val="000000"/>
                          </a:solidFill>
                          <a:effectLst/>
                          <a:latin typeface="微软雅黑" panose="020B0503020204020204" pitchFamily="34" charset="-122"/>
                          <a:ea typeface="微软雅黑" panose="020B0503020204020204" pitchFamily="34" charset="-122"/>
                        </a:rPr>
                        <a:t>RP-241204</a:t>
                      </a:r>
                      <a:endParaRPr 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46800" marR="46800" marT="10800" marB="10800"/>
                </a:tc>
                <a:tc>
                  <a:txBody>
                    <a:bodyPr/>
                    <a:lstStyle/>
                    <a:p>
                      <a:pPr algn="l" fontAlgn="b"/>
                      <a:r>
                        <a:rPr lang="en-US" sz="900" b="0" i="0" u="none" strike="noStrike" dirty="0">
                          <a:solidFill>
                            <a:srgbClr val="000000"/>
                          </a:solidFill>
                          <a:effectLst/>
                          <a:latin typeface="微软雅黑" panose="020B0503020204020204" pitchFamily="34" charset="-122"/>
                          <a:ea typeface="微软雅黑" panose="020B0503020204020204" pitchFamily="34" charset="-122"/>
                        </a:rPr>
                        <a:t>New WID: NR CA band combinations with two SUL cells in Rel-19</a:t>
                      </a:r>
                    </a:p>
                  </a:txBody>
                  <a:tcPr marL="46800" marR="46800" marT="10800" marB="10800"/>
                </a:tc>
                <a:tc>
                  <a:txBody>
                    <a:bodyPr/>
                    <a:lstStyle/>
                    <a:p>
                      <a:pPr algn="l" fontAlgn="b"/>
                      <a:r>
                        <a:rPr lang="en-US" sz="900" b="0" i="0" u="none" strike="noStrike">
                          <a:solidFill>
                            <a:srgbClr val="000000"/>
                          </a:solidFill>
                          <a:effectLst/>
                          <a:latin typeface="微软雅黑" panose="020B0503020204020204" pitchFamily="34" charset="-122"/>
                          <a:ea typeface="微软雅黑" panose="020B0503020204020204" pitchFamily="34" charset="-122"/>
                        </a:rPr>
                        <a:t>CMCC, China Telecom</a:t>
                      </a:r>
                    </a:p>
                  </a:txBody>
                  <a:tcPr marL="46800" marR="46800" marT="10800" marB="10800"/>
                </a:tc>
                <a:tc vMerge="1">
                  <a:txBody>
                    <a:bodyPr/>
                    <a:lstStyle/>
                    <a:p>
                      <a:pPr marL="0" marR="0" lvl="0" indent="0" algn="l" defTabSz="914354" rtl="0" eaLnBrk="1" fontAlgn="auto" latinLnBrk="0" hangingPunct="1">
                        <a:lnSpc>
                          <a:spcPct val="100000"/>
                        </a:lnSpc>
                        <a:spcBef>
                          <a:spcPts val="0"/>
                        </a:spcBef>
                        <a:spcAft>
                          <a:spcPts val="0"/>
                        </a:spcAft>
                        <a:buClrTx/>
                        <a:buSzTx/>
                        <a:buFontTx/>
                        <a:buNone/>
                        <a:tabLst/>
                        <a:defRPr/>
                      </a:pPr>
                      <a:endParaRPr lang="en-US" altLang="zh-CN" sz="900" b="0" i="0" u="none" strike="noStrike" baseline="0" dirty="0" smtClean="0">
                        <a:solidFill>
                          <a:schemeClr val="tx1"/>
                        </a:solidFill>
                        <a:effectLst/>
                        <a:latin typeface="微软雅黑" panose="020B0503020204020204" pitchFamily="34" charset="-122"/>
                        <a:ea typeface="微软雅黑" panose="020B0503020204020204" pitchFamily="34" charset="-122"/>
                      </a:endParaRPr>
                    </a:p>
                  </a:txBody>
                  <a:tcPr marL="46800" marR="46800" marT="10800" marB="10800"/>
                </a:tc>
              </a:tr>
              <a:tr h="0">
                <a:tc>
                  <a:txBody>
                    <a:bodyPr/>
                    <a:lstStyle/>
                    <a:p>
                      <a:pPr marL="0" marR="0" lvl="0" indent="0" algn="l" defTabSz="914354" rtl="0" eaLnBrk="1" fontAlgn="b" latinLnBrk="0" hangingPunct="1">
                        <a:lnSpc>
                          <a:spcPct val="100000"/>
                        </a:lnSpc>
                        <a:spcBef>
                          <a:spcPts val="0"/>
                        </a:spcBef>
                        <a:spcAft>
                          <a:spcPts val="0"/>
                        </a:spcAft>
                        <a:buClrTx/>
                        <a:buSzTx/>
                        <a:buFontTx/>
                        <a:buNone/>
                        <a:tabLst/>
                        <a:defRPr/>
                      </a:pPr>
                      <a:r>
                        <a:rPr lang="en-US" altLang="zh-CN" sz="900" dirty="0" smtClean="0">
                          <a:latin typeface="微软雅黑" panose="020B0503020204020204" pitchFamily="34" charset="-122"/>
                          <a:ea typeface="微软雅黑" panose="020B0503020204020204" pitchFamily="34" charset="-122"/>
                        </a:rPr>
                        <a:t>LTE basket</a:t>
                      </a:r>
                      <a:endParaRPr lang="zh-CN" altLang="en-US" sz="900" dirty="0" smtClean="0">
                        <a:latin typeface="微软雅黑" panose="020B0503020204020204" pitchFamily="34" charset="-122"/>
                        <a:ea typeface="微软雅黑" panose="020B0503020204020204" pitchFamily="34" charset="-122"/>
                      </a:endParaRPr>
                    </a:p>
                  </a:txBody>
                  <a:tcPr marL="46800" marR="46800" marT="10800" marB="10800" anchor="ctr"/>
                </a:tc>
                <a:tc>
                  <a:txBody>
                    <a:bodyPr/>
                    <a:lstStyle/>
                    <a:p>
                      <a:pPr algn="l" fontAlgn="b"/>
                      <a:r>
                        <a:rPr lang="en-US" sz="900" b="0" i="0" u="none" strike="noStrike" dirty="0">
                          <a:solidFill>
                            <a:srgbClr val="000000"/>
                          </a:solidFill>
                          <a:effectLst/>
                          <a:latin typeface="微软雅黑" panose="020B0503020204020204" pitchFamily="34" charset="-122"/>
                          <a:ea typeface="微软雅黑" panose="020B0503020204020204" pitchFamily="34" charset="-122"/>
                        </a:rPr>
                        <a:t>RP-241243</a:t>
                      </a:r>
                    </a:p>
                  </a:txBody>
                  <a:tcPr marL="46800" marR="46800" marT="10800" marB="10800"/>
                </a:tc>
                <a:tc>
                  <a:txBody>
                    <a:bodyPr/>
                    <a:lstStyle/>
                    <a:p>
                      <a:pPr algn="l" fontAlgn="b"/>
                      <a:r>
                        <a:rPr lang="en-US" sz="900" b="0" i="0" u="none" strike="noStrike" dirty="0">
                          <a:solidFill>
                            <a:srgbClr val="000000"/>
                          </a:solidFill>
                          <a:effectLst/>
                          <a:latin typeface="微软雅黑" panose="020B0503020204020204" pitchFamily="34" charset="-122"/>
                          <a:ea typeface="微软雅黑" panose="020B0503020204020204" pitchFamily="34" charset="-122"/>
                        </a:rPr>
                        <a:t>New WI: Rel-19 LTE-Advanced Carrier Aggregation for x bands (2&lt;=x&lt;= 6) DL with y bands (y=1, 2) UL</a:t>
                      </a:r>
                    </a:p>
                  </a:txBody>
                  <a:tcPr marL="46800" marR="46800" marT="10800" marB="10800"/>
                </a:tc>
                <a:tc>
                  <a:txBody>
                    <a:bodyPr/>
                    <a:lstStyle/>
                    <a:p>
                      <a:pPr algn="l" fontAlgn="b"/>
                      <a:r>
                        <a:rPr lang="en-US" sz="900" b="0" i="0" u="none" strike="noStrike">
                          <a:solidFill>
                            <a:srgbClr val="000000"/>
                          </a:solidFill>
                          <a:effectLst/>
                          <a:latin typeface="微软雅黑" panose="020B0503020204020204" pitchFamily="34" charset="-122"/>
                          <a:ea typeface="微软雅黑" panose="020B0503020204020204" pitchFamily="34" charset="-122"/>
                        </a:rPr>
                        <a:t>Huawei, HiSilicon</a:t>
                      </a:r>
                    </a:p>
                  </a:txBody>
                  <a:tcPr marL="46800" marR="46800" marT="10800" marB="10800"/>
                </a:tc>
                <a:tc>
                  <a:txBody>
                    <a:bodyPr/>
                    <a:lstStyle/>
                    <a:p>
                      <a:pPr marL="0" marR="0" lvl="0" indent="0" algn="l" defTabSz="914354" rtl="0" eaLnBrk="1" fontAlgn="auto" latinLnBrk="0" hangingPunct="1">
                        <a:lnSpc>
                          <a:spcPct val="100000"/>
                        </a:lnSpc>
                        <a:spcBef>
                          <a:spcPts val="0"/>
                        </a:spcBef>
                        <a:spcAft>
                          <a:spcPts val="0"/>
                        </a:spcAft>
                        <a:buClrTx/>
                        <a:buSzTx/>
                        <a:buFontTx/>
                        <a:buNone/>
                        <a:tabLst/>
                        <a:defRPr/>
                      </a:pPr>
                      <a:r>
                        <a:rPr lang="en-US" altLang="zh-CN" sz="900" b="0" i="0" u="none" strike="noStrike" baseline="0" dirty="0" smtClean="0">
                          <a:solidFill>
                            <a:schemeClr val="tx1"/>
                          </a:solidFill>
                          <a:effectLst/>
                          <a:latin typeface="微软雅黑" panose="020B0503020204020204" pitchFamily="34" charset="-122"/>
                          <a:ea typeface="微软雅黑" panose="020B0503020204020204" pitchFamily="34" charset="-122"/>
                        </a:rPr>
                        <a:t>1 item </a:t>
                      </a:r>
                      <a:r>
                        <a:rPr lang="zh-CN" altLang="zh-CN" sz="900" b="1" i="0" u="none" strike="noStrike" kern="1200" dirty="0" smtClean="0">
                          <a:solidFill>
                            <a:srgbClr val="000000"/>
                          </a:solidFill>
                          <a:effectLst/>
                          <a:latin typeface="微软雅黑" panose="020B0503020204020204" pitchFamily="34" charset="-122"/>
                          <a:ea typeface="微软雅黑" panose="020B0503020204020204" pitchFamily="34" charset="-122"/>
                          <a:cs typeface="+mn-cs"/>
                        </a:rPr>
                        <a:t>LTE_CA_R1</a:t>
                      </a:r>
                      <a:r>
                        <a:rPr lang="en-US" altLang="zh-CN" sz="900" b="1" i="0" u="none" strike="noStrike" kern="1200" dirty="0" smtClean="0">
                          <a:solidFill>
                            <a:srgbClr val="000000"/>
                          </a:solidFill>
                          <a:effectLst/>
                          <a:latin typeface="微软雅黑" panose="020B0503020204020204" pitchFamily="34" charset="-122"/>
                          <a:ea typeface="微软雅黑" panose="020B0503020204020204" pitchFamily="34" charset="-122"/>
                          <a:cs typeface="+mn-cs"/>
                        </a:rPr>
                        <a:t>9</a:t>
                      </a:r>
                      <a:r>
                        <a:rPr lang="zh-CN" altLang="zh-CN" sz="900" b="1" i="0" u="none" strike="noStrike" kern="1200" dirty="0" smtClean="0">
                          <a:solidFill>
                            <a:srgbClr val="000000"/>
                          </a:solidFill>
                          <a:effectLst/>
                          <a:latin typeface="微软雅黑" panose="020B0503020204020204" pitchFamily="34" charset="-122"/>
                          <a:ea typeface="微软雅黑" panose="020B0503020204020204" pitchFamily="34" charset="-122"/>
                          <a:cs typeface="+mn-cs"/>
                        </a:rPr>
                        <a:t>_xBDL_yBUL</a:t>
                      </a:r>
                    </a:p>
                  </a:txBody>
                  <a:tcPr marL="46800" marR="46800" marT="10800" marB="10800"/>
                </a:tc>
              </a:tr>
              <a:tr h="0">
                <a:tc rowSpan="7">
                  <a:txBody>
                    <a:bodyPr/>
                    <a:lstStyle/>
                    <a:p>
                      <a:pPr marL="0" marR="0" lvl="0" indent="0" algn="l" defTabSz="914354" rtl="0" eaLnBrk="1" fontAlgn="b" latinLnBrk="0" hangingPunct="1">
                        <a:lnSpc>
                          <a:spcPct val="100000"/>
                        </a:lnSpc>
                        <a:spcBef>
                          <a:spcPts val="0"/>
                        </a:spcBef>
                        <a:spcAft>
                          <a:spcPts val="0"/>
                        </a:spcAft>
                        <a:buClrTx/>
                        <a:buSzTx/>
                        <a:buFontTx/>
                        <a:buNone/>
                        <a:tabLst/>
                        <a:defRPr/>
                      </a:pPr>
                      <a:r>
                        <a:rPr lang="en-US" altLang="zh-CN" sz="900" dirty="0" smtClean="0">
                          <a:latin typeface="微软雅黑" panose="020B0503020204020204" pitchFamily="34" charset="-122"/>
                          <a:ea typeface="微软雅黑" panose="020B0503020204020204" pitchFamily="34" charset="-122"/>
                        </a:rPr>
                        <a:t>HPUE basket</a:t>
                      </a:r>
                      <a:endParaRPr lang="zh-CN" altLang="en-US" sz="900" dirty="0" smtClean="0">
                        <a:latin typeface="微软雅黑" panose="020B0503020204020204" pitchFamily="34" charset="-122"/>
                        <a:ea typeface="微软雅黑" panose="020B0503020204020204" pitchFamily="34" charset="-122"/>
                      </a:endParaRPr>
                    </a:p>
                    <a:p>
                      <a:pPr algn="l" fontAlgn="b"/>
                      <a:endParaRPr 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46800" marR="46800" marT="10800" marB="10800" anchor="ctr"/>
                </a:tc>
                <a:tc>
                  <a:txBody>
                    <a:bodyPr/>
                    <a:lstStyle/>
                    <a:p>
                      <a:pPr algn="l" fontAlgn="b"/>
                      <a:r>
                        <a:rPr lang="en-US" sz="900" b="0" i="0" u="none" strike="noStrike" dirty="0">
                          <a:solidFill>
                            <a:srgbClr val="000000"/>
                          </a:solidFill>
                          <a:effectLst/>
                          <a:latin typeface="微软雅黑" panose="020B0503020204020204" pitchFamily="34" charset="-122"/>
                          <a:ea typeface="微软雅黑" panose="020B0503020204020204" pitchFamily="34" charset="-122"/>
                        </a:rPr>
                        <a:t>RP-241203</a:t>
                      </a:r>
                    </a:p>
                  </a:txBody>
                  <a:tcPr marL="46800" marR="46800" marT="10800" marB="10800"/>
                </a:tc>
                <a:tc>
                  <a:txBody>
                    <a:bodyPr/>
                    <a:lstStyle/>
                    <a:p>
                      <a:pPr algn="l" fontAlgn="b"/>
                      <a:r>
                        <a:rPr lang="en-US" sz="900" b="0" i="0" u="none" strike="noStrike" dirty="0">
                          <a:solidFill>
                            <a:srgbClr val="000000"/>
                          </a:solidFill>
                          <a:effectLst/>
                          <a:latin typeface="微软雅黑" panose="020B0503020204020204" pitchFamily="34" charset="-122"/>
                          <a:ea typeface="微软雅黑" panose="020B0503020204020204" pitchFamily="34" charset="-122"/>
                        </a:rPr>
                        <a:t>New WID: Rel-19 High power UE (power class 1.5) for NR FR1 TDD single band</a:t>
                      </a:r>
                    </a:p>
                  </a:txBody>
                  <a:tcPr marL="46800" marR="46800" marT="10800" marB="10800"/>
                </a:tc>
                <a:tc>
                  <a:txBody>
                    <a:bodyPr/>
                    <a:lstStyle/>
                    <a:p>
                      <a:pPr algn="l" fontAlgn="b"/>
                      <a:r>
                        <a:rPr lang="en-US" sz="900" b="0" i="0" u="none" strike="noStrike" dirty="0">
                          <a:solidFill>
                            <a:srgbClr val="000000"/>
                          </a:solidFill>
                          <a:effectLst/>
                          <a:latin typeface="微软雅黑" panose="020B0503020204020204" pitchFamily="34" charset="-122"/>
                          <a:ea typeface="微软雅黑" panose="020B0503020204020204" pitchFamily="34" charset="-122"/>
                        </a:rPr>
                        <a:t>CMCC</a:t>
                      </a:r>
                    </a:p>
                  </a:txBody>
                  <a:tcPr marL="46800" marR="46800" marT="10800" marB="10800"/>
                </a:tc>
                <a:tc rowSpan="2">
                  <a:txBody>
                    <a:bodyPr/>
                    <a:lstStyle/>
                    <a:p>
                      <a:pPr marL="0" marR="0" lvl="0" indent="0" algn="l" defTabSz="914354" rtl="0" eaLnBrk="1" fontAlgn="auto" latinLnBrk="0" hangingPunct="1">
                        <a:lnSpc>
                          <a:spcPct val="100000"/>
                        </a:lnSpc>
                        <a:spcBef>
                          <a:spcPts val="0"/>
                        </a:spcBef>
                        <a:spcAft>
                          <a:spcPts val="0"/>
                        </a:spcAft>
                        <a:buClrTx/>
                        <a:buSzTx/>
                        <a:buFontTx/>
                        <a:buNone/>
                        <a:tabLst/>
                        <a:defRPr/>
                      </a:pPr>
                      <a:r>
                        <a:rPr lang="en-US" altLang="zh-CN" sz="900" b="0" i="0" u="none" strike="noStrike" kern="1200" dirty="0" smtClean="0">
                          <a:solidFill>
                            <a:srgbClr val="000000"/>
                          </a:solidFill>
                          <a:effectLst/>
                          <a:latin typeface="微软雅黑" panose="020B0503020204020204" pitchFamily="34" charset="-122"/>
                          <a:ea typeface="微软雅黑" panose="020B0503020204020204" pitchFamily="34" charset="-122"/>
                          <a:cs typeface="+mn-cs"/>
                        </a:rPr>
                        <a:t>Merged into 1 item </a:t>
                      </a:r>
                      <a:r>
                        <a:rPr lang="en-US" altLang="zh-CN" sz="900" b="1" i="0" u="none" strike="noStrike" dirty="0" smtClean="0">
                          <a:solidFill>
                            <a:schemeClr val="tx1"/>
                          </a:solidFill>
                          <a:effectLst/>
                          <a:latin typeface="微软雅黑" panose="020B0503020204020204" pitchFamily="34" charset="-122"/>
                          <a:ea typeface="微软雅黑" panose="020B0503020204020204" pitchFamily="34" charset="-122"/>
                        </a:rPr>
                        <a:t>HPUE_NR_FR1_bands_R19</a:t>
                      </a:r>
                    </a:p>
                  </a:txBody>
                  <a:tcPr marL="46800" marR="46800" marT="10800" marB="10800"/>
                </a:tc>
              </a:tr>
              <a:tr h="0">
                <a:tc vMerge="1">
                  <a:txBody>
                    <a:bodyPr/>
                    <a:lstStyle/>
                    <a:p>
                      <a:pPr algn="l" fontAlgn="b"/>
                      <a:endParaRPr 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46800" marR="46800" marT="10800" marB="10800"/>
                </a:tc>
                <a:tc>
                  <a:txBody>
                    <a:bodyPr/>
                    <a:lstStyle/>
                    <a:p>
                      <a:pPr algn="l" fontAlgn="b"/>
                      <a:r>
                        <a:rPr lang="en-US" sz="900" b="0" i="0" u="none" strike="noStrike" dirty="0">
                          <a:solidFill>
                            <a:srgbClr val="000000"/>
                          </a:solidFill>
                          <a:effectLst/>
                          <a:latin typeface="微软雅黑" panose="020B0503020204020204" pitchFamily="34" charset="-122"/>
                          <a:ea typeface="微软雅黑" panose="020B0503020204020204" pitchFamily="34" charset="-122"/>
                        </a:rPr>
                        <a:t>RP-241321</a:t>
                      </a:r>
                    </a:p>
                  </a:txBody>
                  <a:tcPr marL="46800" marR="46800" marT="10800" marB="10800"/>
                </a:tc>
                <a:tc>
                  <a:txBody>
                    <a:bodyPr/>
                    <a:lstStyle/>
                    <a:p>
                      <a:pPr algn="l" fontAlgn="b"/>
                      <a:r>
                        <a:rPr lang="en-US" sz="900" b="0" i="0" u="none" strike="noStrike" dirty="0">
                          <a:solidFill>
                            <a:srgbClr val="000000"/>
                          </a:solidFill>
                          <a:effectLst/>
                          <a:latin typeface="微软雅黑" panose="020B0503020204020204" pitchFamily="34" charset="-122"/>
                          <a:ea typeface="微软雅黑" panose="020B0503020204020204" pitchFamily="34" charset="-122"/>
                        </a:rPr>
                        <a:t>New WID on Rel-19 High power UE (power class 2) for NR FR1 FDD single band</a:t>
                      </a:r>
                    </a:p>
                  </a:txBody>
                  <a:tcPr marL="46800" marR="46800" marT="10800" marB="10800"/>
                </a:tc>
                <a:tc>
                  <a:txBody>
                    <a:bodyPr/>
                    <a:lstStyle/>
                    <a:p>
                      <a:pPr algn="l" fontAlgn="b"/>
                      <a:r>
                        <a:rPr lang="en-US" sz="900" b="0" i="0" u="none" strike="noStrike" dirty="0">
                          <a:solidFill>
                            <a:srgbClr val="000000"/>
                          </a:solidFill>
                          <a:effectLst/>
                          <a:latin typeface="微软雅黑" panose="020B0503020204020204" pitchFamily="34" charset="-122"/>
                          <a:ea typeface="微软雅黑" panose="020B0503020204020204" pitchFamily="34" charset="-122"/>
                        </a:rPr>
                        <a:t>China Unicom</a:t>
                      </a:r>
                    </a:p>
                  </a:txBody>
                  <a:tcPr marL="46800" marR="46800" marT="10800" marB="10800"/>
                </a:tc>
                <a:tc vMerge="1">
                  <a:txBody>
                    <a:bodyPr/>
                    <a:lstStyle/>
                    <a:p>
                      <a:pPr marL="0" marR="0" lvl="0" indent="0" algn="l" defTabSz="914354" rtl="0" eaLnBrk="1" fontAlgn="auto" latinLnBrk="0" hangingPunct="1">
                        <a:lnSpc>
                          <a:spcPct val="100000"/>
                        </a:lnSpc>
                        <a:spcBef>
                          <a:spcPts val="0"/>
                        </a:spcBef>
                        <a:spcAft>
                          <a:spcPts val="0"/>
                        </a:spcAft>
                        <a:buClrTx/>
                        <a:buSzTx/>
                        <a:buFontTx/>
                        <a:buNone/>
                        <a:tabLst/>
                        <a:defRPr/>
                      </a:pPr>
                      <a:endParaRPr lang="en-US" altLang="zh-CN" sz="900" b="0" i="0" u="none" strike="noStrike" baseline="0" dirty="0" smtClean="0">
                        <a:solidFill>
                          <a:schemeClr val="tx1"/>
                        </a:solidFill>
                        <a:effectLst/>
                        <a:latin typeface="微软雅黑" panose="020B0503020204020204" pitchFamily="34" charset="-122"/>
                        <a:ea typeface="微软雅黑" panose="020B0503020204020204" pitchFamily="34" charset="-122"/>
                      </a:endParaRPr>
                    </a:p>
                  </a:txBody>
                  <a:tcPr marL="46800" marR="46800" marT="10800" marB="10800"/>
                </a:tc>
              </a:tr>
              <a:tr h="0">
                <a:tc vMerge="1">
                  <a:txBody>
                    <a:bodyPr/>
                    <a:lstStyle/>
                    <a:p>
                      <a:pPr algn="l" fontAlgn="b"/>
                      <a:endParaRPr 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46800" marR="46800" marT="10800" marB="10800"/>
                </a:tc>
                <a:tc>
                  <a:txBody>
                    <a:bodyPr/>
                    <a:lstStyle/>
                    <a:p>
                      <a:pPr algn="l" fontAlgn="b"/>
                      <a:r>
                        <a:rPr lang="en-US" sz="900" b="0" i="0" u="none" strike="noStrike" dirty="0">
                          <a:solidFill>
                            <a:srgbClr val="000000"/>
                          </a:solidFill>
                          <a:effectLst/>
                          <a:latin typeface="微软雅黑" panose="020B0503020204020204" pitchFamily="34" charset="-122"/>
                          <a:ea typeface="微软雅黑" panose="020B0503020204020204" pitchFamily="34" charset="-122"/>
                        </a:rPr>
                        <a:t>RP-240944</a:t>
                      </a:r>
                    </a:p>
                  </a:txBody>
                  <a:tcPr marL="46800" marR="46800" marT="10800" marB="10800"/>
                </a:tc>
                <a:tc>
                  <a:txBody>
                    <a:bodyPr/>
                    <a:lstStyle/>
                    <a:p>
                      <a:pPr algn="l" fontAlgn="b"/>
                      <a:r>
                        <a:rPr lang="en-US" sz="900" b="0" i="0" u="none" strike="noStrike" dirty="0">
                          <a:solidFill>
                            <a:srgbClr val="000000"/>
                          </a:solidFill>
                          <a:effectLst/>
                          <a:latin typeface="微软雅黑" panose="020B0503020204020204" pitchFamily="34" charset="-122"/>
                          <a:ea typeface="微软雅黑" panose="020B0503020204020204" pitchFamily="34" charset="-122"/>
                        </a:rPr>
                        <a:t>New WID of High-power UE operation for fixed-wireless/vehicle-mounted use cases in LTE bands and NR bands Rel-19</a:t>
                      </a:r>
                    </a:p>
                  </a:txBody>
                  <a:tcPr marL="46800" marR="46800" marT="10800" marB="10800"/>
                </a:tc>
                <a:tc>
                  <a:txBody>
                    <a:bodyPr/>
                    <a:lstStyle/>
                    <a:p>
                      <a:pPr algn="l" fontAlgn="b"/>
                      <a:r>
                        <a:rPr lang="en-US" sz="900" b="0" i="0" u="none" strike="noStrike" dirty="0">
                          <a:solidFill>
                            <a:srgbClr val="000000"/>
                          </a:solidFill>
                          <a:effectLst/>
                          <a:latin typeface="微软雅黑" panose="020B0503020204020204" pitchFamily="34" charset="-122"/>
                          <a:ea typeface="微软雅黑" panose="020B0503020204020204" pitchFamily="34" charset="-122"/>
                        </a:rPr>
                        <a:t>Nokia</a:t>
                      </a:r>
                    </a:p>
                  </a:txBody>
                  <a:tcPr marL="46800" marR="46800" marT="10800" marB="10800"/>
                </a:tc>
                <a:tc>
                  <a:txBody>
                    <a:bodyPr/>
                    <a:lstStyle/>
                    <a:p>
                      <a:pPr marL="0" marR="0" lvl="0" indent="0" algn="l" defTabSz="914354" rtl="0" eaLnBrk="1" fontAlgn="auto" latinLnBrk="0" hangingPunct="1">
                        <a:lnSpc>
                          <a:spcPct val="100000"/>
                        </a:lnSpc>
                        <a:spcBef>
                          <a:spcPts val="0"/>
                        </a:spcBef>
                        <a:spcAft>
                          <a:spcPts val="0"/>
                        </a:spcAft>
                        <a:buClrTx/>
                        <a:buSzTx/>
                        <a:buFontTx/>
                        <a:buNone/>
                        <a:tabLst/>
                        <a:defRPr/>
                      </a:pPr>
                      <a:r>
                        <a:rPr lang="en-US" altLang="zh-CN" sz="900" b="0" i="0" u="none" strike="noStrike" baseline="0" dirty="0" smtClean="0">
                          <a:solidFill>
                            <a:schemeClr val="tx1"/>
                          </a:solidFill>
                          <a:effectLst/>
                          <a:latin typeface="微软雅黑" panose="020B0503020204020204" pitchFamily="34" charset="-122"/>
                          <a:ea typeface="微软雅黑" panose="020B0503020204020204" pitchFamily="34" charset="-122"/>
                        </a:rPr>
                        <a:t>NR part merged into above item and LTE into </a:t>
                      </a:r>
                      <a:r>
                        <a:rPr lang="en-US" altLang="zh-CN" sz="900" b="1" i="0" u="none" strike="noStrike" dirty="0" smtClean="0">
                          <a:solidFill>
                            <a:schemeClr val="tx1"/>
                          </a:solidFill>
                          <a:effectLst/>
                          <a:latin typeface="微软雅黑" panose="020B0503020204020204" pitchFamily="34" charset="-122"/>
                          <a:ea typeface="微软雅黑" panose="020B0503020204020204" pitchFamily="34" charset="-122"/>
                        </a:rPr>
                        <a:t>HPUE_DC_LTE_NR_R19</a:t>
                      </a:r>
                      <a:endParaRPr lang="en-US" altLang="zh-CN" sz="900" b="0" i="0" u="none" strike="noStrike" baseline="0" dirty="0" smtClean="0">
                        <a:solidFill>
                          <a:schemeClr val="tx1"/>
                        </a:solidFill>
                        <a:effectLst/>
                        <a:latin typeface="微软雅黑" panose="020B0503020204020204" pitchFamily="34" charset="-122"/>
                        <a:ea typeface="微软雅黑" panose="020B0503020204020204" pitchFamily="34" charset="-122"/>
                      </a:endParaRPr>
                    </a:p>
                  </a:txBody>
                  <a:tcPr marL="46800" marR="46800" marT="10800" marB="10800"/>
                </a:tc>
              </a:tr>
              <a:tr h="0">
                <a:tc vMerge="1">
                  <a:txBody>
                    <a:bodyPr/>
                    <a:lstStyle/>
                    <a:p>
                      <a:pPr algn="l" fontAlgn="b"/>
                      <a:endParaRPr 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46800" marR="46800" marT="10800" marB="10800"/>
                </a:tc>
                <a:tc>
                  <a:txBody>
                    <a:bodyPr/>
                    <a:lstStyle/>
                    <a:p>
                      <a:pPr algn="l" fontAlgn="b"/>
                      <a:r>
                        <a:rPr lang="en-US" sz="900" b="0" i="0" u="none" strike="noStrike" dirty="0">
                          <a:solidFill>
                            <a:srgbClr val="000000"/>
                          </a:solidFill>
                          <a:effectLst/>
                          <a:latin typeface="微软雅黑" panose="020B0503020204020204" pitchFamily="34" charset="-122"/>
                          <a:ea typeface="微软雅黑" panose="020B0503020204020204" pitchFamily="34" charset="-122"/>
                        </a:rPr>
                        <a:t>RP-241145</a:t>
                      </a:r>
                    </a:p>
                  </a:txBody>
                  <a:tcPr marL="46800" marR="46800" marT="10800" marB="10800"/>
                </a:tc>
                <a:tc>
                  <a:txBody>
                    <a:bodyPr/>
                    <a:lstStyle/>
                    <a:p>
                      <a:pPr algn="l" fontAlgn="b"/>
                      <a:r>
                        <a:rPr lang="en-US" sz="900" b="0" i="0" u="none" strike="noStrike" dirty="0">
                          <a:solidFill>
                            <a:srgbClr val="000000"/>
                          </a:solidFill>
                          <a:effectLst/>
                          <a:latin typeface="微软雅黑" panose="020B0503020204020204" pitchFamily="34" charset="-122"/>
                          <a:ea typeface="微软雅黑" panose="020B0503020204020204" pitchFamily="34" charset="-122"/>
                        </a:rPr>
                        <a:t>New WID on Rel-19 High power UE (power class m with 1&lt;m&lt;3) for a single FR1 band in UL of Dual Connectivity (DC) combinations of x bands (x=1,2,3, 4 for y=1 or x=1, 2 for y=2) LTE inter-band CA (</a:t>
                      </a:r>
                      <a:r>
                        <a:rPr lang="en-US" sz="900" b="0" i="0" u="none" strike="noStrike" dirty="0" err="1">
                          <a:solidFill>
                            <a:srgbClr val="000000"/>
                          </a:solidFill>
                          <a:effectLst/>
                          <a:latin typeface="微软雅黑" panose="020B0503020204020204" pitchFamily="34" charset="-122"/>
                          <a:ea typeface="微软雅黑" panose="020B0503020204020204" pitchFamily="34" charset="-122"/>
                        </a:rPr>
                        <a:t>xDL</a:t>
                      </a:r>
                      <a:r>
                        <a:rPr lang="en-US" sz="900" b="0" i="0" u="none" strike="noStrike" dirty="0">
                          <a:solidFill>
                            <a:srgbClr val="000000"/>
                          </a:solidFill>
                          <a:effectLst/>
                          <a:latin typeface="微软雅黑" panose="020B0503020204020204" pitchFamily="34" charset="-122"/>
                          <a:ea typeface="微软雅黑" panose="020B0503020204020204" pitchFamily="34" charset="-122"/>
                        </a:rPr>
                        <a:t>/1UL) and y bands NR inter-band CA (</a:t>
                      </a:r>
                      <a:r>
                        <a:rPr lang="en-US" sz="900" b="0" i="0" u="none" strike="noStrike" dirty="0" err="1">
                          <a:solidFill>
                            <a:srgbClr val="000000"/>
                          </a:solidFill>
                          <a:effectLst/>
                          <a:latin typeface="微软雅黑" panose="020B0503020204020204" pitchFamily="34" charset="-122"/>
                          <a:ea typeface="微软雅黑" panose="020B0503020204020204" pitchFamily="34" charset="-122"/>
                        </a:rPr>
                        <a:t>yDL</a:t>
                      </a:r>
                      <a:r>
                        <a:rPr lang="en-US" sz="900" b="0" i="0" u="none" strike="noStrike" dirty="0">
                          <a:solidFill>
                            <a:srgbClr val="000000"/>
                          </a:solidFill>
                          <a:effectLst/>
                          <a:latin typeface="微软雅黑" panose="020B0503020204020204" pitchFamily="34" charset="-122"/>
                          <a:ea typeface="微软雅黑" panose="020B0503020204020204" pitchFamily="34" charset="-122"/>
                        </a:rPr>
                        <a:t>/1UL)</a:t>
                      </a:r>
                    </a:p>
                  </a:txBody>
                  <a:tcPr marL="46800" marR="46800" marT="10800" marB="10800"/>
                </a:tc>
                <a:tc>
                  <a:txBody>
                    <a:bodyPr/>
                    <a:lstStyle/>
                    <a:p>
                      <a:pPr algn="l" fontAlgn="b"/>
                      <a:r>
                        <a:rPr lang="en-US" sz="900" b="0" i="0" u="none" strike="noStrike" dirty="0">
                          <a:solidFill>
                            <a:srgbClr val="000000"/>
                          </a:solidFill>
                          <a:effectLst/>
                          <a:latin typeface="微软雅黑" panose="020B0503020204020204" pitchFamily="34" charset="-122"/>
                          <a:ea typeface="微软雅黑" panose="020B0503020204020204" pitchFamily="34" charset="-122"/>
                        </a:rPr>
                        <a:t>Ericsson</a:t>
                      </a:r>
                    </a:p>
                  </a:txBody>
                  <a:tcPr marL="46800" marR="46800" marT="10800" marB="10800"/>
                </a:tc>
                <a:tc>
                  <a:txBody>
                    <a:bodyPr/>
                    <a:lstStyle/>
                    <a:p>
                      <a:pPr marL="0" marR="0" lvl="0" indent="0" algn="l" defTabSz="914354" rtl="0" eaLnBrk="1" fontAlgn="auto" latinLnBrk="0" hangingPunct="1">
                        <a:lnSpc>
                          <a:spcPct val="100000"/>
                        </a:lnSpc>
                        <a:spcBef>
                          <a:spcPts val="0"/>
                        </a:spcBef>
                        <a:spcAft>
                          <a:spcPts val="0"/>
                        </a:spcAft>
                        <a:buClrTx/>
                        <a:buSzTx/>
                        <a:buFontTx/>
                        <a:buNone/>
                        <a:tabLst/>
                        <a:defRPr/>
                      </a:pPr>
                      <a:r>
                        <a:rPr lang="en-US" altLang="zh-CN" sz="900" b="0" i="0" u="none" strike="noStrike" baseline="0" dirty="0" smtClean="0">
                          <a:solidFill>
                            <a:schemeClr val="tx1"/>
                          </a:solidFill>
                          <a:effectLst/>
                          <a:latin typeface="微软雅黑" panose="020B0503020204020204" pitchFamily="34" charset="-122"/>
                          <a:ea typeface="微软雅黑" panose="020B0503020204020204" pitchFamily="34" charset="-122"/>
                        </a:rPr>
                        <a:t>1 item </a:t>
                      </a:r>
                      <a:r>
                        <a:rPr lang="en-US" altLang="zh-CN" sz="900" b="1" i="0" u="none" strike="noStrike" dirty="0" smtClean="0">
                          <a:solidFill>
                            <a:schemeClr val="tx1"/>
                          </a:solidFill>
                          <a:effectLst/>
                          <a:latin typeface="微软雅黑" panose="020B0503020204020204" pitchFamily="34" charset="-122"/>
                          <a:ea typeface="微软雅黑" panose="020B0503020204020204" pitchFamily="34" charset="-122"/>
                        </a:rPr>
                        <a:t>HPUE_DC_LTE_NR_R19 </a:t>
                      </a:r>
                      <a:endParaRPr lang="en-US" altLang="zh-CN" sz="900" b="1" i="0" u="none" strike="sngStrike" dirty="0" smtClean="0">
                        <a:solidFill>
                          <a:schemeClr val="tx1"/>
                        </a:solidFill>
                        <a:effectLst/>
                        <a:latin typeface="微软雅黑" panose="020B0503020204020204" pitchFamily="34" charset="-122"/>
                        <a:ea typeface="微软雅黑" panose="020B0503020204020204" pitchFamily="34" charset="-122"/>
                      </a:endParaRPr>
                    </a:p>
                  </a:txBody>
                  <a:tcPr marL="46800" marR="46800" marT="10800" marB="10800"/>
                </a:tc>
              </a:tr>
              <a:tr h="0">
                <a:tc vMerge="1">
                  <a:txBody>
                    <a:bodyPr/>
                    <a:lstStyle/>
                    <a:p>
                      <a:pPr algn="l" fontAlgn="b"/>
                      <a:endParaRPr 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46800" marR="46800" marT="10800" marB="10800"/>
                </a:tc>
                <a:tc>
                  <a:txBody>
                    <a:bodyPr/>
                    <a:lstStyle/>
                    <a:p>
                      <a:pPr algn="l" fontAlgn="b"/>
                      <a:r>
                        <a:rPr lang="en-US" sz="900" b="0" i="0" u="none" strike="noStrike" dirty="0">
                          <a:solidFill>
                            <a:srgbClr val="000000"/>
                          </a:solidFill>
                          <a:effectLst/>
                          <a:latin typeface="微软雅黑" panose="020B0503020204020204" pitchFamily="34" charset="-122"/>
                          <a:ea typeface="微软雅黑" panose="020B0503020204020204" pitchFamily="34" charset="-122"/>
                        </a:rPr>
                        <a:t>RP-241255</a:t>
                      </a:r>
                    </a:p>
                  </a:txBody>
                  <a:tcPr marL="46800" marR="46800" marT="10800" marB="10800"/>
                </a:tc>
                <a:tc>
                  <a:txBody>
                    <a:bodyPr/>
                    <a:lstStyle/>
                    <a:p>
                      <a:pPr algn="l" fontAlgn="b"/>
                      <a:r>
                        <a:rPr lang="en-US" sz="900" b="0" i="0" u="none" strike="noStrike" dirty="0">
                          <a:solidFill>
                            <a:srgbClr val="000000"/>
                          </a:solidFill>
                          <a:effectLst/>
                          <a:latin typeface="微软雅黑" panose="020B0503020204020204" pitchFamily="34" charset="-122"/>
                          <a:ea typeface="微软雅黑" panose="020B0503020204020204" pitchFamily="34" charset="-122"/>
                        </a:rPr>
                        <a:t>New WID: High power UE (power class 1.5 or 2) for intra-band Carrier Aggregation combinations of a single NR FR1 TDD band</a:t>
                      </a:r>
                    </a:p>
                  </a:txBody>
                  <a:tcPr marL="46800" marR="46800" marT="10800" marB="10800"/>
                </a:tc>
                <a:tc>
                  <a:txBody>
                    <a:bodyPr/>
                    <a:lstStyle/>
                    <a:p>
                      <a:pPr algn="l" fontAlgn="b"/>
                      <a:r>
                        <a:rPr lang="en-US" sz="900" b="0" i="0" u="none" strike="noStrike" dirty="0">
                          <a:solidFill>
                            <a:srgbClr val="000000"/>
                          </a:solidFill>
                          <a:effectLst/>
                          <a:latin typeface="微软雅黑" panose="020B0503020204020204" pitchFamily="34" charset="-122"/>
                          <a:ea typeface="微软雅黑" panose="020B0503020204020204" pitchFamily="34" charset="-122"/>
                        </a:rPr>
                        <a:t>Huawei, HiSilicon</a:t>
                      </a:r>
                    </a:p>
                  </a:txBody>
                  <a:tcPr marL="46800" marR="46800" marT="10800" marB="10800"/>
                </a:tc>
                <a:tc rowSpan="3">
                  <a:txBody>
                    <a:bodyPr/>
                    <a:lstStyle/>
                    <a:p>
                      <a:pPr marL="0" marR="0" lvl="0" indent="0" algn="l" defTabSz="914354" rtl="0" eaLnBrk="1" fontAlgn="auto" latinLnBrk="0" hangingPunct="1">
                        <a:lnSpc>
                          <a:spcPct val="100000"/>
                        </a:lnSpc>
                        <a:spcBef>
                          <a:spcPts val="0"/>
                        </a:spcBef>
                        <a:spcAft>
                          <a:spcPts val="0"/>
                        </a:spcAft>
                        <a:buClrTx/>
                        <a:buSzTx/>
                        <a:buFontTx/>
                        <a:buNone/>
                        <a:tabLst/>
                        <a:defRPr/>
                      </a:pPr>
                      <a:r>
                        <a:rPr lang="en-US" altLang="zh-CN" sz="900" b="0" i="0" u="none" strike="noStrike" baseline="0" dirty="0" smtClean="0">
                          <a:solidFill>
                            <a:schemeClr val="tx1"/>
                          </a:solidFill>
                          <a:effectLst/>
                          <a:latin typeface="微软雅黑" panose="020B0503020204020204" pitchFamily="34" charset="-122"/>
                          <a:ea typeface="微软雅黑" panose="020B0503020204020204" pitchFamily="34" charset="-122"/>
                        </a:rPr>
                        <a:t>Merged into 1 item </a:t>
                      </a:r>
                      <a:r>
                        <a:rPr lang="en-US" altLang="zh-CN" sz="900" b="1" i="0" u="none" strike="noStrike" dirty="0" smtClean="0">
                          <a:solidFill>
                            <a:schemeClr val="tx1"/>
                          </a:solidFill>
                          <a:effectLst/>
                          <a:latin typeface="微软雅黑" panose="020B0503020204020204" pitchFamily="34" charset="-122"/>
                          <a:ea typeface="微软雅黑" panose="020B0503020204020204" pitchFamily="34" charset="-122"/>
                        </a:rPr>
                        <a:t>HPUE_NR_CADC_SUL_R19 </a:t>
                      </a:r>
                      <a:r>
                        <a:rPr lang="en-US" altLang="zh-CN" sz="900" b="0" i="0" u="none" strike="noStrike" dirty="0" smtClean="0">
                          <a:solidFill>
                            <a:schemeClr val="tx1"/>
                          </a:solidFill>
                          <a:effectLst/>
                          <a:latin typeface="微软雅黑" panose="020B0503020204020204" pitchFamily="34" charset="-122"/>
                          <a:ea typeface="微软雅黑" panose="020B0503020204020204" pitchFamily="34" charset="-122"/>
                        </a:rPr>
                        <a:t>with</a:t>
                      </a:r>
                      <a:r>
                        <a:rPr lang="en-US" altLang="zh-CN" sz="900" b="0" i="0" u="none" strike="noStrike" baseline="0" dirty="0" smtClean="0">
                          <a:solidFill>
                            <a:schemeClr val="tx1"/>
                          </a:solidFill>
                          <a:effectLst/>
                          <a:latin typeface="微软雅黑" panose="020B0503020204020204" pitchFamily="34" charset="-122"/>
                          <a:ea typeface="微软雅黑" panose="020B0503020204020204" pitchFamily="34" charset="-122"/>
                        </a:rPr>
                        <a:t> potential multiple objectives</a:t>
                      </a:r>
                    </a:p>
                  </a:txBody>
                  <a:tcPr marL="46800" marR="46800" marT="10800" marB="10800"/>
                </a:tc>
              </a:tr>
              <a:tr h="0">
                <a:tc vMerge="1">
                  <a:txBody>
                    <a:bodyPr/>
                    <a:lstStyle/>
                    <a:p>
                      <a:pPr algn="l" fontAlgn="b"/>
                      <a:endParaRPr 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46800" marR="46800" marT="10800" marB="10800"/>
                </a:tc>
                <a:tc>
                  <a:txBody>
                    <a:bodyPr/>
                    <a:lstStyle/>
                    <a:p>
                      <a:pPr algn="l" fontAlgn="b"/>
                      <a:r>
                        <a:rPr lang="en-US" sz="900" b="0" i="0" u="none" strike="noStrike">
                          <a:solidFill>
                            <a:srgbClr val="000000"/>
                          </a:solidFill>
                          <a:effectLst/>
                          <a:latin typeface="微软雅黑" panose="020B0503020204020204" pitchFamily="34" charset="-122"/>
                          <a:ea typeface="微软雅黑" panose="020B0503020204020204" pitchFamily="34" charset="-122"/>
                        </a:rPr>
                        <a:t>RP-241310</a:t>
                      </a:r>
                    </a:p>
                  </a:txBody>
                  <a:tcPr marL="46800" marR="46800" marT="10800" marB="10800"/>
                </a:tc>
                <a:tc>
                  <a:txBody>
                    <a:bodyPr/>
                    <a:lstStyle/>
                    <a:p>
                      <a:pPr algn="l" fontAlgn="b"/>
                      <a:r>
                        <a:rPr lang="en-US" sz="900" b="0" i="0" u="none" strike="noStrike" dirty="0">
                          <a:solidFill>
                            <a:srgbClr val="000000"/>
                          </a:solidFill>
                          <a:effectLst/>
                          <a:latin typeface="微软雅黑" panose="020B0503020204020204" pitchFamily="34" charset="-122"/>
                          <a:ea typeface="微软雅黑" panose="020B0503020204020204" pitchFamily="34" charset="-122"/>
                        </a:rPr>
                        <a:t>New WID: Rel-19 High power UE (power class 1,5 and 2) for a single FR1 NR TDD band in UL of NR inter-band CA/DC combinations with/without NR SUL (supplementary uplink) with y bands downlink (y=2,3,4,5,6) and x bands uplink (x=1,2)</a:t>
                      </a:r>
                    </a:p>
                  </a:txBody>
                  <a:tcPr marL="46800" marR="46800" marT="10800" marB="10800"/>
                </a:tc>
                <a:tc>
                  <a:txBody>
                    <a:bodyPr/>
                    <a:lstStyle/>
                    <a:p>
                      <a:pPr algn="l" fontAlgn="b"/>
                      <a:r>
                        <a:rPr lang="en-US" sz="900" b="0" i="0" u="none" strike="noStrike" dirty="0">
                          <a:solidFill>
                            <a:srgbClr val="000000"/>
                          </a:solidFill>
                          <a:effectLst/>
                          <a:latin typeface="微软雅黑" panose="020B0503020204020204" pitchFamily="34" charset="-122"/>
                          <a:ea typeface="微软雅黑" panose="020B0503020204020204" pitchFamily="34" charset="-122"/>
                        </a:rPr>
                        <a:t>China Telecom</a:t>
                      </a:r>
                    </a:p>
                  </a:txBody>
                  <a:tcPr marL="46800" marR="46800" marT="10800" marB="10800"/>
                </a:tc>
                <a:tc vMerge="1">
                  <a:txBody>
                    <a:bodyPr/>
                    <a:lstStyle/>
                    <a:p>
                      <a:pPr marL="0" marR="0" lvl="0" indent="0" algn="l" defTabSz="914354" rtl="0" eaLnBrk="1" fontAlgn="auto" latinLnBrk="0" hangingPunct="1">
                        <a:lnSpc>
                          <a:spcPct val="100000"/>
                        </a:lnSpc>
                        <a:spcBef>
                          <a:spcPts val="0"/>
                        </a:spcBef>
                        <a:spcAft>
                          <a:spcPts val="0"/>
                        </a:spcAft>
                        <a:buClrTx/>
                        <a:buSzTx/>
                        <a:buFontTx/>
                        <a:buNone/>
                        <a:tabLst/>
                        <a:defRPr/>
                      </a:pPr>
                      <a:endParaRPr lang="en-US" altLang="zh-CN" sz="900" b="0" i="0" u="none" strike="noStrike" baseline="0" dirty="0" smtClean="0">
                        <a:solidFill>
                          <a:schemeClr val="tx1"/>
                        </a:solidFill>
                        <a:effectLst/>
                        <a:latin typeface="微软雅黑" panose="020B0503020204020204" pitchFamily="34" charset="-122"/>
                        <a:ea typeface="微软雅黑" panose="020B0503020204020204" pitchFamily="34" charset="-122"/>
                      </a:endParaRPr>
                    </a:p>
                  </a:txBody>
                  <a:tcPr marL="46800" marR="46800" marT="10800" marB="10800"/>
                </a:tc>
              </a:tr>
              <a:tr h="0">
                <a:tc vMerge="1">
                  <a:txBody>
                    <a:bodyPr/>
                    <a:lstStyle/>
                    <a:p>
                      <a:pPr algn="l" fontAlgn="b"/>
                      <a:endParaRPr 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46800" marR="46800" marT="10800" marB="10800"/>
                </a:tc>
                <a:tc>
                  <a:txBody>
                    <a:bodyPr/>
                    <a:lstStyle/>
                    <a:p>
                      <a:pPr algn="l" fontAlgn="b"/>
                      <a:r>
                        <a:rPr lang="en-US" sz="900" b="0" i="0" u="none" strike="noStrike" dirty="0">
                          <a:solidFill>
                            <a:srgbClr val="000000"/>
                          </a:solidFill>
                          <a:effectLst/>
                          <a:latin typeface="微软雅黑" panose="020B0503020204020204" pitchFamily="34" charset="-122"/>
                          <a:ea typeface="微软雅黑" panose="020B0503020204020204" pitchFamily="34" charset="-122"/>
                        </a:rPr>
                        <a:t>RP-241322</a:t>
                      </a:r>
                    </a:p>
                  </a:txBody>
                  <a:tcPr marL="46800" marR="46800" marT="10800" marB="10800"/>
                </a:tc>
                <a:tc>
                  <a:txBody>
                    <a:bodyPr/>
                    <a:lstStyle/>
                    <a:p>
                      <a:pPr algn="l" fontAlgn="b"/>
                      <a:r>
                        <a:rPr lang="en-US" sz="900" b="0" i="0" u="none" strike="noStrike" dirty="0">
                          <a:solidFill>
                            <a:srgbClr val="000000"/>
                          </a:solidFill>
                          <a:effectLst/>
                          <a:latin typeface="微软雅黑" panose="020B0503020204020204" pitchFamily="34" charset="-122"/>
                          <a:ea typeface="微软雅黑" panose="020B0503020204020204" pitchFamily="34" charset="-122"/>
                        </a:rPr>
                        <a:t>New WID Rel-19 High power UE (power class 2) for FR1 NR FDD band in UL of NR CADC combinations</a:t>
                      </a:r>
                    </a:p>
                  </a:txBody>
                  <a:tcPr marL="46800" marR="46800" marT="10800" marB="10800"/>
                </a:tc>
                <a:tc>
                  <a:txBody>
                    <a:bodyPr/>
                    <a:lstStyle/>
                    <a:p>
                      <a:pPr algn="l" fontAlgn="b"/>
                      <a:r>
                        <a:rPr lang="en-US" sz="900" b="0" i="0" u="none" strike="noStrike" dirty="0">
                          <a:solidFill>
                            <a:srgbClr val="000000"/>
                          </a:solidFill>
                          <a:effectLst/>
                          <a:latin typeface="微软雅黑" panose="020B0503020204020204" pitchFamily="34" charset="-122"/>
                          <a:ea typeface="微软雅黑" panose="020B0503020204020204" pitchFamily="34" charset="-122"/>
                        </a:rPr>
                        <a:t>China Unicom</a:t>
                      </a:r>
                    </a:p>
                  </a:txBody>
                  <a:tcPr marL="46800" marR="46800" marT="10800" marB="10800"/>
                </a:tc>
                <a:tc vMerge="1">
                  <a:txBody>
                    <a:bodyPr/>
                    <a:lstStyle/>
                    <a:p>
                      <a:pPr marL="0" marR="0" lvl="0" indent="0" algn="l" defTabSz="914354" rtl="0" eaLnBrk="1" fontAlgn="auto" latinLnBrk="0" hangingPunct="1">
                        <a:lnSpc>
                          <a:spcPct val="100000"/>
                        </a:lnSpc>
                        <a:spcBef>
                          <a:spcPts val="0"/>
                        </a:spcBef>
                        <a:spcAft>
                          <a:spcPts val="0"/>
                        </a:spcAft>
                        <a:buClrTx/>
                        <a:buSzTx/>
                        <a:buFontTx/>
                        <a:buNone/>
                        <a:tabLst/>
                        <a:defRPr/>
                      </a:pPr>
                      <a:endParaRPr lang="en-US" altLang="zh-CN" sz="900" b="0" i="0" u="none" strike="noStrike" baseline="0" dirty="0" smtClean="0">
                        <a:solidFill>
                          <a:schemeClr val="tx1"/>
                        </a:solidFill>
                        <a:effectLst/>
                        <a:latin typeface="微软雅黑" panose="020B0503020204020204" pitchFamily="34" charset="-122"/>
                        <a:ea typeface="微软雅黑" panose="020B0503020204020204" pitchFamily="34" charset="-122"/>
                      </a:endParaRPr>
                    </a:p>
                  </a:txBody>
                  <a:tcPr marL="46800" marR="46800" marT="10800" marB="10800"/>
                </a:tc>
              </a:tr>
            </a:tbl>
          </a:graphicData>
        </a:graphic>
      </p:graphicFrame>
    </p:spTree>
    <p:extLst>
      <p:ext uri="{BB962C8B-B14F-4D97-AF65-F5344CB8AC3E}">
        <p14:creationId xmlns:p14="http://schemas.microsoft.com/office/powerpoint/2010/main" val="589592991"/>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altLang="zh-CN" b="1" dirty="0"/>
              <a:t>RAN4 new WI/SI proposals (</a:t>
            </a:r>
            <a:r>
              <a:rPr lang="en-US" altLang="zh-CN" b="1" dirty="0" smtClean="0"/>
              <a:t>Rel-19)</a:t>
            </a:r>
            <a:endParaRPr lang="ru-RU" b="1" dirty="0"/>
          </a:p>
        </p:txBody>
      </p:sp>
      <p:sp>
        <p:nvSpPr>
          <p:cNvPr id="3" name="Content Placeholder 2">
            <a:extLst>
              <a:ext uri="{FF2B5EF4-FFF2-40B4-BE49-F238E27FC236}">
                <a16:creationId xmlns="" xmlns:a16="http://schemas.microsoft.com/office/drawing/2014/main" id="{B1BE6906-4FA3-42DA-8E86-BA4DD12F41A6}"/>
              </a:ext>
            </a:extLst>
          </p:cNvPr>
          <p:cNvSpPr>
            <a:spLocks noGrp="1"/>
          </p:cNvSpPr>
          <p:nvPr>
            <p:ph idx="1"/>
          </p:nvPr>
        </p:nvSpPr>
        <p:spPr>
          <a:xfrm>
            <a:off x="401652" y="1273321"/>
            <a:ext cx="11417182" cy="5298929"/>
          </a:xfrm>
        </p:spPr>
        <p:txBody>
          <a:bodyPr/>
          <a:lstStyle/>
          <a:p>
            <a:pPr marL="342882" lvl="1" indent="-342882">
              <a:lnSpc>
                <a:spcPct val="150000"/>
              </a:lnSpc>
              <a:spcBef>
                <a:spcPts val="0"/>
              </a:spcBef>
              <a:spcAft>
                <a:spcPts val="0"/>
              </a:spcAft>
              <a:buBlip>
                <a:blip r:embed="rId3"/>
              </a:buBlip>
            </a:pPr>
            <a:r>
              <a:rPr lang="en-US" altLang="zh-CN" sz="1400" dirty="0" smtClean="0"/>
              <a:t>New Rel-19 RAN4-led WI </a:t>
            </a:r>
            <a:r>
              <a:rPr lang="en-US" altLang="zh-CN" sz="1400" dirty="0" smtClean="0"/>
              <a:t>proposals</a:t>
            </a:r>
            <a:r>
              <a:rPr lang="en-US" altLang="zh-CN" sz="1400" dirty="0" smtClean="0"/>
              <a:t>: Basket WIDs</a:t>
            </a:r>
            <a:endParaRPr lang="en-US" altLang="zh-CN" sz="1400" dirty="0" smtClean="0"/>
          </a:p>
          <a:p>
            <a:pPr marL="742912" lvl="2" indent="-342882">
              <a:lnSpc>
                <a:spcPct val="150000"/>
              </a:lnSpc>
              <a:spcBef>
                <a:spcPts val="0"/>
              </a:spcBef>
              <a:spcAft>
                <a:spcPts val="0"/>
              </a:spcAft>
              <a:buBlip>
                <a:blip r:embed="rId3"/>
              </a:buBlip>
            </a:pPr>
            <a:endParaRPr lang="en-US" altLang="zh-CN" sz="1000" dirty="0" smtClean="0"/>
          </a:p>
        </p:txBody>
      </p:sp>
      <p:graphicFrame>
        <p:nvGraphicFramePr>
          <p:cNvPr id="6" name="表格 5"/>
          <p:cNvGraphicFramePr>
            <a:graphicFrameLocks noGrp="1"/>
          </p:cNvGraphicFramePr>
          <p:nvPr>
            <p:extLst>
              <p:ext uri="{D42A27DB-BD31-4B8C-83A1-F6EECF244321}">
                <p14:modId xmlns:p14="http://schemas.microsoft.com/office/powerpoint/2010/main" val="52474077"/>
              </p:ext>
            </p:extLst>
          </p:nvPr>
        </p:nvGraphicFramePr>
        <p:xfrm>
          <a:off x="196574" y="1738378"/>
          <a:ext cx="11705314" cy="3971460"/>
        </p:xfrm>
        <a:graphic>
          <a:graphicData uri="http://schemas.openxmlformats.org/drawingml/2006/table">
            <a:tbl>
              <a:tblPr firstRow="1" bandRow="1">
                <a:tableStyleId>{5C22544A-7EE6-4342-B048-85BDC9FD1C3A}</a:tableStyleId>
              </a:tblPr>
              <a:tblGrid>
                <a:gridCol w="810216"/>
                <a:gridCol w="888762"/>
                <a:gridCol w="6310502"/>
                <a:gridCol w="1568349"/>
                <a:gridCol w="2127485"/>
              </a:tblGrid>
              <a:tr h="0">
                <a:tc>
                  <a:txBody>
                    <a:bodyPr/>
                    <a:lstStyle/>
                    <a:p>
                      <a:r>
                        <a:rPr lang="en-US" altLang="zh-CN" sz="900" dirty="0" smtClean="0">
                          <a:latin typeface="微软雅黑" panose="020B0503020204020204" pitchFamily="34" charset="-122"/>
                          <a:ea typeface="微软雅黑" panose="020B0503020204020204" pitchFamily="34" charset="-122"/>
                        </a:rPr>
                        <a:t>Category</a:t>
                      </a:r>
                      <a:endParaRPr lang="zh-CN" altLang="en-US" sz="900" dirty="0">
                        <a:latin typeface="微软雅黑" panose="020B0503020204020204" pitchFamily="34" charset="-122"/>
                        <a:ea typeface="微软雅黑" panose="020B0503020204020204" pitchFamily="34" charset="-122"/>
                      </a:endParaRPr>
                    </a:p>
                  </a:txBody>
                  <a:tcPr marL="46800" marR="46800" marT="10800" marB="10800"/>
                </a:tc>
                <a:tc>
                  <a:txBody>
                    <a:bodyPr/>
                    <a:lstStyle/>
                    <a:p>
                      <a:r>
                        <a:rPr lang="en-US" altLang="zh-CN" sz="900" dirty="0" err="1" smtClean="0">
                          <a:latin typeface="微软雅黑" panose="020B0503020204020204" pitchFamily="34" charset="-122"/>
                          <a:ea typeface="微软雅黑" panose="020B0503020204020204" pitchFamily="34" charset="-122"/>
                        </a:rPr>
                        <a:t>Tdoc</a:t>
                      </a:r>
                      <a:r>
                        <a:rPr lang="en-US" altLang="zh-CN" sz="900" baseline="0" dirty="0" smtClean="0">
                          <a:latin typeface="微软雅黑" panose="020B0503020204020204" pitchFamily="34" charset="-122"/>
                          <a:ea typeface="微软雅黑" panose="020B0503020204020204" pitchFamily="34" charset="-122"/>
                        </a:rPr>
                        <a:t> number</a:t>
                      </a:r>
                      <a:endParaRPr lang="zh-CN" altLang="en-US" sz="900" dirty="0">
                        <a:latin typeface="微软雅黑" panose="020B0503020204020204" pitchFamily="34" charset="-122"/>
                        <a:ea typeface="微软雅黑" panose="020B0503020204020204" pitchFamily="34" charset="-122"/>
                      </a:endParaRPr>
                    </a:p>
                  </a:txBody>
                  <a:tcPr marL="46800" marR="46800" marT="10800" marB="10800"/>
                </a:tc>
                <a:tc>
                  <a:txBody>
                    <a:bodyPr/>
                    <a:lstStyle/>
                    <a:p>
                      <a:r>
                        <a:rPr lang="en-US" altLang="zh-CN" sz="900" dirty="0" smtClean="0">
                          <a:latin typeface="微软雅黑" panose="020B0503020204020204" pitchFamily="34" charset="-122"/>
                          <a:ea typeface="微软雅黑" panose="020B0503020204020204" pitchFamily="34" charset="-122"/>
                        </a:rPr>
                        <a:t>Title</a:t>
                      </a:r>
                      <a:endParaRPr lang="zh-CN" altLang="en-US" sz="900" dirty="0">
                        <a:latin typeface="微软雅黑" panose="020B0503020204020204" pitchFamily="34" charset="-122"/>
                        <a:ea typeface="微软雅黑" panose="020B0503020204020204" pitchFamily="34" charset="-122"/>
                      </a:endParaRPr>
                    </a:p>
                  </a:txBody>
                  <a:tcPr marL="46800" marR="46800" marT="10800" marB="10800"/>
                </a:tc>
                <a:tc>
                  <a:txBody>
                    <a:bodyPr/>
                    <a:lstStyle/>
                    <a:p>
                      <a:r>
                        <a:rPr lang="en-US" altLang="zh-CN" sz="900" dirty="0" smtClean="0">
                          <a:latin typeface="微软雅黑" panose="020B0503020204020204" pitchFamily="34" charset="-122"/>
                          <a:ea typeface="微软雅黑" panose="020B0503020204020204" pitchFamily="34" charset="-122"/>
                        </a:rPr>
                        <a:t>Sources</a:t>
                      </a:r>
                      <a:endParaRPr lang="zh-CN" altLang="en-US" sz="900" dirty="0">
                        <a:latin typeface="微软雅黑" panose="020B0503020204020204" pitchFamily="34" charset="-122"/>
                        <a:ea typeface="微软雅黑" panose="020B0503020204020204" pitchFamily="34" charset="-122"/>
                      </a:endParaRPr>
                    </a:p>
                  </a:txBody>
                  <a:tcPr marL="46800" marR="46800" marT="10800" marB="10800"/>
                </a:tc>
                <a:tc>
                  <a:txBody>
                    <a:bodyPr/>
                    <a:lstStyle/>
                    <a:p>
                      <a:r>
                        <a:rPr lang="en-US" altLang="zh-CN" sz="900" dirty="0" smtClean="0">
                          <a:latin typeface="微软雅黑" panose="020B0503020204020204" pitchFamily="34" charset="-122"/>
                          <a:ea typeface="微软雅黑" panose="020B0503020204020204" pitchFamily="34" charset="-122"/>
                        </a:rPr>
                        <a:t>Suggestions</a:t>
                      </a:r>
                      <a:r>
                        <a:rPr lang="en-US" altLang="zh-CN" sz="900" baseline="0" dirty="0" smtClean="0">
                          <a:latin typeface="微软雅黑" panose="020B0503020204020204" pitchFamily="34" charset="-122"/>
                          <a:ea typeface="微软雅黑" panose="020B0503020204020204" pitchFamily="34" charset="-122"/>
                        </a:rPr>
                        <a:t> on consolidation</a:t>
                      </a:r>
                      <a:endParaRPr lang="zh-CN" altLang="en-US" sz="900" dirty="0">
                        <a:latin typeface="微软雅黑" panose="020B0503020204020204" pitchFamily="34" charset="-122"/>
                        <a:ea typeface="微软雅黑" panose="020B0503020204020204" pitchFamily="34" charset="-122"/>
                      </a:endParaRPr>
                    </a:p>
                  </a:txBody>
                  <a:tcPr marL="46800" marR="46800" marT="10800" marB="10800"/>
                </a:tc>
              </a:tr>
              <a:tr h="0">
                <a:tc rowSpan="14">
                  <a:txBody>
                    <a:bodyPr/>
                    <a:lstStyle/>
                    <a:p>
                      <a:pPr marL="0" marR="0" lvl="0" indent="0" algn="ctr" defTabSz="914354" rtl="0" eaLnBrk="1" fontAlgn="b" latinLnBrk="0" hangingPunct="1">
                        <a:lnSpc>
                          <a:spcPct val="100000"/>
                        </a:lnSpc>
                        <a:spcBef>
                          <a:spcPts val="0"/>
                        </a:spcBef>
                        <a:spcAft>
                          <a:spcPts val="0"/>
                        </a:spcAft>
                        <a:buClrTx/>
                        <a:buSzTx/>
                        <a:buFontTx/>
                        <a:buNone/>
                        <a:tabLst/>
                        <a:defRPr/>
                      </a:pPr>
                      <a:r>
                        <a:rPr lang="en-US" altLang="zh-CN" sz="900" dirty="0" smtClean="0">
                          <a:latin typeface="微软雅黑" panose="020B0503020204020204" pitchFamily="34" charset="-122"/>
                          <a:ea typeface="微软雅黑" panose="020B0503020204020204" pitchFamily="34" charset="-122"/>
                        </a:rPr>
                        <a:t>Other</a:t>
                      </a:r>
                      <a:r>
                        <a:rPr lang="en-US" altLang="zh-CN" sz="900" baseline="0" dirty="0" smtClean="0">
                          <a:latin typeface="微软雅黑" panose="020B0503020204020204" pitchFamily="34" charset="-122"/>
                          <a:ea typeface="微软雅黑" panose="020B0503020204020204" pitchFamily="34" charset="-122"/>
                        </a:rPr>
                        <a:t> </a:t>
                      </a:r>
                      <a:r>
                        <a:rPr lang="en-US" altLang="zh-CN" sz="900" dirty="0" smtClean="0">
                          <a:latin typeface="微软雅黑" panose="020B0503020204020204" pitchFamily="34" charset="-122"/>
                          <a:ea typeface="微软雅黑" panose="020B0503020204020204" pitchFamily="34" charset="-122"/>
                        </a:rPr>
                        <a:t>basket</a:t>
                      </a:r>
                      <a:endParaRPr lang="zh-CN" altLang="en-US" sz="900" dirty="0" smtClean="0">
                        <a:latin typeface="微软雅黑" panose="020B0503020204020204" pitchFamily="34" charset="-122"/>
                        <a:ea typeface="微软雅黑" panose="020B0503020204020204" pitchFamily="34" charset="-122"/>
                      </a:endParaRPr>
                    </a:p>
                  </a:txBody>
                  <a:tcPr marL="46800" marR="46800" marT="10800" marB="10800" anchor="ctr"/>
                </a:tc>
                <a:tc>
                  <a:txBody>
                    <a:bodyPr/>
                    <a:lstStyle/>
                    <a:p>
                      <a:pPr algn="l" fontAlgn="b"/>
                      <a:r>
                        <a:rPr lang="en-US" sz="900" b="0" i="0" u="none" strike="noStrike" dirty="0">
                          <a:solidFill>
                            <a:srgbClr val="000000"/>
                          </a:solidFill>
                          <a:effectLst/>
                          <a:latin typeface="微软雅黑" panose="020B0503020204020204" pitchFamily="34" charset="-122"/>
                          <a:ea typeface="微软雅黑" panose="020B0503020204020204" pitchFamily="34" charset="-122"/>
                        </a:rPr>
                        <a:t>RP-241261</a:t>
                      </a:r>
                    </a:p>
                  </a:txBody>
                  <a:tcPr marL="46800" marR="46800" marT="10800" marB="10800"/>
                </a:tc>
                <a:tc>
                  <a:txBody>
                    <a:bodyPr/>
                    <a:lstStyle/>
                    <a:p>
                      <a:pPr algn="l" fontAlgn="b"/>
                      <a:r>
                        <a:rPr lang="en-US" sz="900" b="0" i="0" u="none" strike="noStrike" dirty="0">
                          <a:solidFill>
                            <a:srgbClr val="000000"/>
                          </a:solidFill>
                          <a:effectLst/>
                          <a:latin typeface="微软雅黑" panose="020B0503020204020204" pitchFamily="34" charset="-122"/>
                          <a:ea typeface="微软雅黑" panose="020B0503020204020204" pitchFamily="34" charset="-122"/>
                        </a:rPr>
                        <a:t>New WI: Additional NR bands and intra-band contiguous UL CA band combinations for UL-MIMO in Rel-19</a:t>
                      </a:r>
                    </a:p>
                  </a:txBody>
                  <a:tcPr marL="46800" marR="46800" marT="10800" marB="10800"/>
                </a:tc>
                <a:tc>
                  <a:txBody>
                    <a:bodyPr/>
                    <a:lstStyle/>
                    <a:p>
                      <a:pPr algn="l" fontAlgn="b"/>
                      <a:r>
                        <a:rPr lang="en-US" sz="900" b="0" i="0" u="none" strike="noStrike" dirty="0">
                          <a:solidFill>
                            <a:srgbClr val="000000"/>
                          </a:solidFill>
                          <a:effectLst/>
                          <a:latin typeface="微软雅黑" panose="020B0503020204020204" pitchFamily="34" charset="-122"/>
                          <a:ea typeface="微软雅黑" panose="020B0503020204020204" pitchFamily="34" charset="-122"/>
                        </a:rPr>
                        <a:t>Huawei, HiSilicon</a:t>
                      </a:r>
                    </a:p>
                  </a:txBody>
                  <a:tcPr marL="46800" marR="46800" marT="10800" marB="10800"/>
                </a:tc>
                <a:tc rowSpan="7">
                  <a:txBody>
                    <a:bodyPr/>
                    <a:lstStyle/>
                    <a:p>
                      <a:pPr marL="0" marR="0" lvl="0" indent="0" algn="l" defTabSz="914354" rtl="0" eaLnBrk="1" fontAlgn="auto" latinLnBrk="0" hangingPunct="1">
                        <a:lnSpc>
                          <a:spcPct val="100000"/>
                        </a:lnSpc>
                        <a:spcBef>
                          <a:spcPts val="0"/>
                        </a:spcBef>
                        <a:spcAft>
                          <a:spcPts val="0"/>
                        </a:spcAft>
                        <a:buClrTx/>
                        <a:buSzTx/>
                        <a:buFontTx/>
                        <a:buNone/>
                        <a:tabLst/>
                        <a:defRPr/>
                      </a:pPr>
                      <a:r>
                        <a:rPr lang="en-US" altLang="zh-CN" sz="900" b="0" i="0" u="none" strike="noStrike" baseline="0" dirty="0" smtClean="0">
                          <a:solidFill>
                            <a:schemeClr val="tx1"/>
                          </a:solidFill>
                          <a:effectLst/>
                          <a:latin typeface="微软雅黑" panose="020B0503020204020204" pitchFamily="34" charset="-122"/>
                          <a:ea typeface="微软雅黑" panose="020B0503020204020204" pitchFamily="34" charset="-122"/>
                        </a:rPr>
                        <a:t>Merged into 1 item </a:t>
                      </a:r>
                      <a:r>
                        <a:rPr lang="en-US" altLang="zh-CN" sz="900" b="1" i="0" u="none" strike="noStrike" dirty="0" smtClean="0">
                          <a:solidFill>
                            <a:schemeClr val="tx1"/>
                          </a:solidFill>
                          <a:effectLst/>
                          <a:latin typeface="微软雅黑" panose="020B0503020204020204" pitchFamily="34" charset="-122"/>
                          <a:ea typeface="微软雅黑" panose="020B0503020204020204" pitchFamily="34" charset="-122"/>
                        </a:rPr>
                        <a:t>NR_bands_xFeature_R19</a:t>
                      </a:r>
                      <a:r>
                        <a:rPr lang="en-US" altLang="zh-CN" sz="900" b="0" i="0" u="none" strike="noStrike" baseline="0" dirty="0" smtClean="0">
                          <a:solidFill>
                            <a:schemeClr val="tx1"/>
                          </a:solidFill>
                          <a:effectLst/>
                          <a:latin typeface="微软雅黑" panose="020B0503020204020204" pitchFamily="34" charset="-122"/>
                          <a:ea typeface="微软雅黑" panose="020B0503020204020204" pitchFamily="34" charset="-122"/>
                        </a:rPr>
                        <a:t> with potential multiple objectives</a:t>
                      </a:r>
                    </a:p>
                    <a:p>
                      <a:pPr marL="0" marR="0" lvl="0" indent="0" algn="l" defTabSz="914354" rtl="0" eaLnBrk="1" fontAlgn="auto" latinLnBrk="0" hangingPunct="1">
                        <a:lnSpc>
                          <a:spcPct val="100000"/>
                        </a:lnSpc>
                        <a:spcBef>
                          <a:spcPts val="0"/>
                        </a:spcBef>
                        <a:spcAft>
                          <a:spcPts val="0"/>
                        </a:spcAft>
                        <a:buClrTx/>
                        <a:buSzTx/>
                        <a:buFontTx/>
                        <a:buNone/>
                        <a:tabLst/>
                        <a:defRPr/>
                      </a:pPr>
                      <a:endParaRPr lang="en-US" altLang="zh-CN" sz="900" b="0" i="0" u="none" strike="noStrike" baseline="0" dirty="0" smtClean="0">
                        <a:solidFill>
                          <a:schemeClr val="tx1"/>
                        </a:solidFill>
                        <a:effectLst/>
                        <a:latin typeface="微软雅黑" panose="020B0503020204020204" pitchFamily="34" charset="-122"/>
                        <a:ea typeface="微软雅黑" panose="020B0503020204020204" pitchFamily="34" charset="-122"/>
                      </a:endParaRPr>
                    </a:p>
                    <a:p>
                      <a:pPr marL="0" marR="0" lvl="0" indent="0" algn="l" defTabSz="914354" rtl="0" eaLnBrk="1" fontAlgn="auto" latinLnBrk="0" hangingPunct="1">
                        <a:lnSpc>
                          <a:spcPct val="100000"/>
                        </a:lnSpc>
                        <a:spcBef>
                          <a:spcPts val="0"/>
                        </a:spcBef>
                        <a:spcAft>
                          <a:spcPts val="0"/>
                        </a:spcAft>
                        <a:buClrTx/>
                        <a:buSzTx/>
                        <a:buFontTx/>
                        <a:buNone/>
                        <a:tabLst/>
                        <a:defRPr/>
                      </a:pPr>
                      <a:r>
                        <a:rPr lang="en-US" altLang="zh-CN" sz="900" b="0" i="0" u="none" strike="noStrike" baseline="0" dirty="0" smtClean="0">
                          <a:solidFill>
                            <a:schemeClr val="tx1"/>
                          </a:solidFill>
                          <a:effectLst/>
                          <a:latin typeface="微软雅黑" panose="020B0503020204020204" pitchFamily="34" charset="-122"/>
                          <a:ea typeface="微软雅黑" panose="020B0503020204020204" pitchFamily="34" charset="-122"/>
                        </a:rPr>
                        <a:t>Intra-band CA contiguous CA with UL-MIMO can be covered by </a:t>
                      </a:r>
                      <a:r>
                        <a:rPr lang="en-US" altLang="zh-CN" sz="900" b="1" i="0" u="none" strike="noStrike" dirty="0" smtClean="0">
                          <a:solidFill>
                            <a:schemeClr val="tx1"/>
                          </a:solidFill>
                          <a:effectLst/>
                          <a:latin typeface="微软雅黑" panose="020B0503020204020204" pitchFamily="34" charset="-122"/>
                          <a:ea typeface="微软雅黑" panose="020B0503020204020204" pitchFamily="34" charset="-122"/>
                        </a:rPr>
                        <a:t>NR_CADC_SUL_R19</a:t>
                      </a:r>
                    </a:p>
                  </a:txBody>
                  <a:tcPr marL="46800" marR="46800" marT="10800" marB="10800"/>
                </a:tc>
              </a:tr>
              <a:tr h="0">
                <a:tc vMerge="1">
                  <a:txBody>
                    <a:bodyPr/>
                    <a:lstStyle/>
                    <a:p>
                      <a:endParaRPr lang="zh-CN" altLang="en-US"/>
                    </a:p>
                  </a:txBody>
                  <a:tcPr/>
                </a:tc>
                <a:tc>
                  <a:txBody>
                    <a:bodyPr/>
                    <a:lstStyle/>
                    <a:p>
                      <a:pPr algn="l" fontAlgn="b"/>
                      <a:r>
                        <a:rPr lang="en-US" sz="900" b="0" i="0" u="none" strike="noStrike" dirty="0">
                          <a:solidFill>
                            <a:srgbClr val="000000"/>
                          </a:solidFill>
                          <a:effectLst/>
                          <a:latin typeface="微软雅黑" panose="020B0503020204020204" pitchFamily="34" charset="-122"/>
                          <a:ea typeface="微软雅黑" panose="020B0503020204020204" pitchFamily="34" charset="-122"/>
                        </a:rPr>
                        <a:t>RP-241231</a:t>
                      </a:r>
                    </a:p>
                  </a:txBody>
                  <a:tcPr marL="46800" marR="46800" marT="10800" marB="10800"/>
                </a:tc>
                <a:tc>
                  <a:txBody>
                    <a:bodyPr/>
                    <a:lstStyle/>
                    <a:p>
                      <a:pPr algn="l" fontAlgn="b"/>
                      <a:r>
                        <a:rPr lang="en-US" sz="900" b="0" i="0" u="none" strike="noStrike" dirty="0">
                          <a:solidFill>
                            <a:srgbClr val="000000"/>
                          </a:solidFill>
                          <a:effectLst/>
                          <a:latin typeface="微软雅黑" panose="020B0503020204020204" pitchFamily="34" charset="-122"/>
                          <a:ea typeface="微软雅黑" panose="020B0503020204020204" pitchFamily="34" charset="-122"/>
                        </a:rPr>
                        <a:t>Motivation on R19 basket WID on NR intra-band contiguous CA with UL MIMO</a:t>
                      </a:r>
                    </a:p>
                  </a:txBody>
                  <a:tcPr marL="46800" marR="46800" marT="10800" marB="10800"/>
                </a:tc>
                <a:tc>
                  <a:txBody>
                    <a:bodyPr/>
                    <a:lstStyle/>
                    <a:p>
                      <a:pPr algn="l" fontAlgn="b"/>
                      <a:r>
                        <a:rPr lang="en-US" sz="900" b="0" i="0" u="none" strike="noStrike" dirty="0">
                          <a:solidFill>
                            <a:srgbClr val="000000"/>
                          </a:solidFill>
                          <a:effectLst/>
                          <a:latin typeface="微软雅黑" panose="020B0503020204020204" pitchFamily="34" charset="-122"/>
                          <a:ea typeface="微软雅黑" panose="020B0503020204020204" pitchFamily="34" charset="-122"/>
                        </a:rPr>
                        <a:t>ZTE Corporation, </a:t>
                      </a:r>
                      <a:r>
                        <a:rPr lang="en-US" sz="900" b="0" i="0" u="none" strike="noStrike" dirty="0" err="1">
                          <a:solidFill>
                            <a:srgbClr val="000000"/>
                          </a:solidFill>
                          <a:effectLst/>
                          <a:latin typeface="微软雅黑" panose="020B0503020204020204" pitchFamily="34" charset="-122"/>
                          <a:ea typeface="微软雅黑" panose="020B0503020204020204" pitchFamily="34" charset="-122"/>
                        </a:rPr>
                        <a:t>Sanechips</a:t>
                      </a:r>
                      <a:r>
                        <a:rPr lang="en-US" sz="900" b="0" i="0" u="none" strike="noStrike" dirty="0">
                          <a:solidFill>
                            <a:srgbClr val="000000"/>
                          </a:solidFill>
                          <a:effectLst/>
                          <a:latin typeface="微软雅黑" panose="020B0503020204020204" pitchFamily="34" charset="-122"/>
                          <a:ea typeface="微软雅黑" panose="020B0503020204020204" pitchFamily="34" charset="-122"/>
                        </a:rPr>
                        <a:t>, Samsung</a:t>
                      </a:r>
                    </a:p>
                  </a:txBody>
                  <a:tcPr marL="46800" marR="46800" marT="10800" marB="10800"/>
                </a:tc>
                <a:tc vMerge="1">
                  <a:txBody>
                    <a:bodyPr/>
                    <a:lstStyle/>
                    <a:p>
                      <a:pPr marL="0" marR="0" lvl="0" indent="0" algn="l" defTabSz="914354" rtl="0" eaLnBrk="1" fontAlgn="auto" latinLnBrk="0" hangingPunct="1">
                        <a:lnSpc>
                          <a:spcPct val="100000"/>
                        </a:lnSpc>
                        <a:spcBef>
                          <a:spcPts val="0"/>
                        </a:spcBef>
                        <a:spcAft>
                          <a:spcPts val="0"/>
                        </a:spcAft>
                        <a:buClrTx/>
                        <a:buSzTx/>
                        <a:buFontTx/>
                        <a:buNone/>
                        <a:tabLst/>
                        <a:defRPr/>
                      </a:pPr>
                      <a:endParaRPr lang="en-US" altLang="zh-CN" sz="900" b="0" i="0" u="none" strike="noStrike" baseline="0" dirty="0" smtClean="0">
                        <a:solidFill>
                          <a:schemeClr val="tx1"/>
                        </a:solidFill>
                        <a:effectLst/>
                        <a:latin typeface="微软雅黑" panose="020B0503020204020204" pitchFamily="34" charset="-122"/>
                        <a:ea typeface="微软雅黑" panose="020B0503020204020204" pitchFamily="34" charset="-122"/>
                      </a:endParaRPr>
                    </a:p>
                  </a:txBody>
                  <a:tcPr marL="46800" marR="46800" marT="10800" marB="10800"/>
                </a:tc>
              </a:tr>
              <a:tr h="0">
                <a:tc vMerge="1">
                  <a:txBody>
                    <a:bodyPr/>
                    <a:lstStyle/>
                    <a:p>
                      <a:endParaRPr lang="zh-CN" altLang="en-US"/>
                    </a:p>
                  </a:txBody>
                  <a:tcPr/>
                </a:tc>
                <a:tc>
                  <a:txBody>
                    <a:bodyPr/>
                    <a:lstStyle/>
                    <a:p>
                      <a:pPr algn="l" fontAlgn="b"/>
                      <a:r>
                        <a:rPr lang="en-US" sz="900" b="0" i="0" u="none" strike="noStrike" dirty="0">
                          <a:solidFill>
                            <a:srgbClr val="000000"/>
                          </a:solidFill>
                          <a:effectLst/>
                          <a:latin typeface="微软雅黑" panose="020B0503020204020204" pitchFamily="34" charset="-122"/>
                          <a:ea typeface="微软雅黑" panose="020B0503020204020204" pitchFamily="34" charset="-122"/>
                        </a:rPr>
                        <a:t>RP-241232</a:t>
                      </a:r>
                    </a:p>
                  </a:txBody>
                  <a:tcPr marL="46800" marR="46800" marT="10800" marB="10800"/>
                </a:tc>
                <a:tc>
                  <a:txBody>
                    <a:bodyPr/>
                    <a:lstStyle/>
                    <a:p>
                      <a:pPr algn="l" fontAlgn="b"/>
                      <a:r>
                        <a:rPr lang="en-US" sz="900" b="0" i="0" u="none" strike="noStrike" dirty="0">
                          <a:solidFill>
                            <a:srgbClr val="000000"/>
                          </a:solidFill>
                          <a:effectLst/>
                          <a:latin typeface="微软雅黑" panose="020B0503020204020204" pitchFamily="34" charset="-122"/>
                          <a:ea typeface="微软雅黑" panose="020B0503020204020204" pitchFamily="34" charset="-122"/>
                        </a:rPr>
                        <a:t>New WID R19 NR intra-band contiguous CA with UL MIMO</a:t>
                      </a:r>
                    </a:p>
                  </a:txBody>
                  <a:tcPr marL="46800" marR="46800" marT="10800" marB="10800"/>
                </a:tc>
                <a:tc>
                  <a:txBody>
                    <a:bodyPr/>
                    <a:lstStyle/>
                    <a:p>
                      <a:pPr algn="l" fontAlgn="b"/>
                      <a:r>
                        <a:rPr lang="en-US" sz="900" b="0" i="0" u="none" strike="noStrike" dirty="0">
                          <a:solidFill>
                            <a:srgbClr val="000000"/>
                          </a:solidFill>
                          <a:effectLst/>
                          <a:latin typeface="微软雅黑" panose="020B0503020204020204" pitchFamily="34" charset="-122"/>
                          <a:ea typeface="微软雅黑" panose="020B0503020204020204" pitchFamily="34" charset="-122"/>
                        </a:rPr>
                        <a:t>ZTE Corporation, Samsung</a:t>
                      </a:r>
                    </a:p>
                  </a:txBody>
                  <a:tcPr marL="46800" marR="46800" marT="10800" marB="10800"/>
                </a:tc>
                <a:tc vMerge="1">
                  <a:txBody>
                    <a:bodyPr/>
                    <a:lstStyle/>
                    <a:p>
                      <a:pPr marL="0" marR="0" lvl="0" indent="0" algn="l" defTabSz="914354" rtl="0" eaLnBrk="1" fontAlgn="auto" latinLnBrk="0" hangingPunct="1">
                        <a:lnSpc>
                          <a:spcPct val="100000"/>
                        </a:lnSpc>
                        <a:spcBef>
                          <a:spcPts val="0"/>
                        </a:spcBef>
                        <a:spcAft>
                          <a:spcPts val="0"/>
                        </a:spcAft>
                        <a:buClrTx/>
                        <a:buSzTx/>
                        <a:buFontTx/>
                        <a:buNone/>
                        <a:tabLst/>
                        <a:defRPr/>
                      </a:pPr>
                      <a:endParaRPr lang="en-US" altLang="zh-CN" sz="900" b="0" i="0" u="none" strike="noStrike" baseline="0" dirty="0" smtClean="0">
                        <a:solidFill>
                          <a:schemeClr val="tx1"/>
                        </a:solidFill>
                        <a:effectLst/>
                        <a:latin typeface="微软雅黑" panose="020B0503020204020204" pitchFamily="34" charset="-122"/>
                        <a:ea typeface="微软雅黑" panose="020B0503020204020204" pitchFamily="34" charset="-122"/>
                      </a:endParaRPr>
                    </a:p>
                  </a:txBody>
                  <a:tcPr marL="46800" marR="46800" marT="10800" marB="10800"/>
                </a:tc>
              </a:tr>
              <a:tr h="0">
                <a:tc vMerge="1">
                  <a:txBody>
                    <a:bodyPr/>
                    <a:lstStyle/>
                    <a:p>
                      <a:endParaRPr lang="zh-CN" altLang="en-US"/>
                    </a:p>
                  </a:txBody>
                  <a:tcPr/>
                </a:tc>
                <a:tc>
                  <a:txBody>
                    <a:bodyPr/>
                    <a:lstStyle/>
                    <a:p>
                      <a:pPr algn="l" fontAlgn="b"/>
                      <a:r>
                        <a:rPr lang="en-US" sz="900" b="0" i="0" u="none" strike="noStrike" dirty="0">
                          <a:solidFill>
                            <a:srgbClr val="000000"/>
                          </a:solidFill>
                          <a:effectLst/>
                          <a:latin typeface="微软雅黑" panose="020B0503020204020204" pitchFamily="34" charset="-122"/>
                          <a:ea typeface="微软雅黑" panose="020B0503020204020204" pitchFamily="34" charset="-122"/>
                        </a:rPr>
                        <a:t>RP-241332</a:t>
                      </a:r>
                    </a:p>
                  </a:txBody>
                  <a:tcPr marL="46800" marR="46800" marT="10800" marB="10800"/>
                </a:tc>
                <a:tc>
                  <a:txBody>
                    <a:bodyPr/>
                    <a:lstStyle/>
                    <a:p>
                      <a:pPr algn="l" fontAlgn="b"/>
                      <a:r>
                        <a:rPr lang="en-US" sz="900" b="0" i="0" u="none" strike="noStrike" dirty="0">
                          <a:solidFill>
                            <a:srgbClr val="000000"/>
                          </a:solidFill>
                          <a:effectLst/>
                          <a:latin typeface="微软雅黑" panose="020B0503020204020204" pitchFamily="34" charset="-122"/>
                          <a:ea typeface="微软雅黑" panose="020B0503020204020204" pitchFamily="34" charset="-122"/>
                        </a:rPr>
                        <a:t>Motivation for NR 3Tx HPUE inter-band ULCA with FDD UL MIMO</a:t>
                      </a:r>
                    </a:p>
                  </a:txBody>
                  <a:tcPr marL="46800" marR="46800" marT="10800" marB="10800"/>
                </a:tc>
                <a:tc>
                  <a:txBody>
                    <a:bodyPr/>
                    <a:lstStyle/>
                    <a:p>
                      <a:pPr algn="l" fontAlgn="b"/>
                      <a:r>
                        <a:rPr lang="en-US" sz="900" b="0" i="0" u="none" strike="noStrike" dirty="0">
                          <a:solidFill>
                            <a:srgbClr val="000000"/>
                          </a:solidFill>
                          <a:effectLst/>
                          <a:latin typeface="微软雅黑" panose="020B0503020204020204" pitchFamily="34" charset="-122"/>
                          <a:ea typeface="微软雅黑" panose="020B0503020204020204" pitchFamily="34" charset="-122"/>
                        </a:rPr>
                        <a:t>SoftBank Corp., OPPO, Nokia, Huawei, HiSilicon, ZTE, </a:t>
                      </a:r>
                      <a:r>
                        <a:rPr lang="en-US" sz="900" b="0" i="0" u="none" strike="noStrike" dirty="0" err="1">
                          <a:solidFill>
                            <a:srgbClr val="000000"/>
                          </a:solidFill>
                          <a:effectLst/>
                          <a:latin typeface="微软雅黑" panose="020B0503020204020204" pitchFamily="34" charset="-122"/>
                          <a:ea typeface="微软雅黑" panose="020B0503020204020204" pitchFamily="34" charset="-122"/>
                        </a:rPr>
                        <a:t>MediaTek</a:t>
                      </a:r>
                      <a:endParaRPr 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46800" marR="46800" marT="10800" marB="10800"/>
                </a:tc>
                <a:tc vMerge="1">
                  <a:txBody>
                    <a:bodyPr/>
                    <a:lstStyle/>
                    <a:p>
                      <a:pPr marL="0" marR="0" lvl="0" indent="0" algn="l" defTabSz="914354" rtl="0" eaLnBrk="1" fontAlgn="auto" latinLnBrk="0" hangingPunct="1">
                        <a:lnSpc>
                          <a:spcPct val="100000"/>
                        </a:lnSpc>
                        <a:spcBef>
                          <a:spcPts val="0"/>
                        </a:spcBef>
                        <a:spcAft>
                          <a:spcPts val="0"/>
                        </a:spcAft>
                        <a:buClrTx/>
                        <a:buSzTx/>
                        <a:buFontTx/>
                        <a:buNone/>
                        <a:tabLst/>
                        <a:defRPr/>
                      </a:pPr>
                      <a:endParaRPr lang="en-US" altLang="zh-CN" sz="900" b="0" i="0" u="none" strike="noStrike" baseline="0" dirty="0" smtClean="0">
                        <a:solidFill>
                          <a:schemeClr val="tx1"/>
                        </a:solidFill>
                        <a:effectLst/>
                        <a:latin typeface="微软雅黑" panose="020B0503020204020204" pitchFamily="34" charset="-122"/>
                        <a:ea typeface="微软雅黑" panose="020B0503020204020204" pitchFamily="34" charset="-122"/>
                      </a:endParaRPr>
                    </a:p>
                  </a:txBody>
                  <a:tcPr marL="46800" marR="46800" marT="10800" marB="10800"/>
                </a:tc>
              </a:tr>
              <a:tr h="0">
                <a:tc vMerge="1">
                  <a:txBody>
                    <a:bodyPr/>
                    <a:lstStyle/>
                    <a:p>
                      <a:endParaRPr lang="zh-CN" altLang="en-US"/>
                    </a:p>
                  </a:txBody>
                  <a:tcPr/>
                </a:tc>
                <a:tc>
                  <a:txBody>
                    <a:bodyPr/>
                    <a:lstStyle/>
                    <a:p>
                      <a:pPr algn="l" fontAlgn="b"/>
                      <a:r>
                        <a:rPr lang="en-US" sz="900" b="0" i="0" u="none" strike="noStrike" dirty="0">
                          <a:solidFill>
                            <a:srgbClr val="000000"/>
                          </a:solidFill>
                          <a:effectLst/>
                          <a:latin typeface="微软雅黑" panose="020B0503020204020204" pitchFamily="34" charset="-122"/>
                          <a:ea typeface="微软雅黑" panose="020B0503020204020204" pitchFamily="34" charset="-122"/>
                        </a:rPr>
                        <a:t>RP-241229</a:t>
                      </a:r>
                    </a:p>
                  </a:txBody>
                  <a:tcPr marL="46800" marR="46800" marT="10800" marB="10800"/>
                </a:tc>
                <a:tc>
                  <a:txBody>
                    <a:bodyPr/>
                    <a:lstStyle/>
                    <a:p>
                      <a:pPr algn="l" fontAlgn="b"/>
                      <a:r>
                        <a:rPr lang="en-US" sz="900" b="0" i="0" u="none" strike="noStrike" dirty="0">
                          <a:solidFill>
                            <a:srgbClr val="000000"/>
                          </a:solidFill>
                          <a:effectLst/>
                          <a:latin typeface="微软雅黑" panose="020B0503020204020204" pitchFamily="34" charset="-122"/>
                          <a:ea typeface="微软雅黑" panose="020B0503020204020204" pitchFamily="34" charset="-122"/>
                        </a:rPr>
                        <a:t>Motivation on R19 WID </a:t>
                      </a:r>
                      <a:r>
                        <a:rPr lang="en-US" sz="900" b="0" i="0" u="none" strike="noStrike" dirty="0" err="1">
                          <a:solidFill>
                            <a:srgbClr val="000000"/>
                          </a:solidFill>
                          <a:effectLst/>
                          <a:latin typeface="微软雅黑" panose="020B0503020204020204" pitchFamily="34" charset="-122"/>
                          <a:ea typeface="微软雅黑" panose="020B0503020204020204" pitchFamily="34" charset="-122"/>
                        </a:rPr>
                        <a:t>nRx</a:t>
                      </a:r>
                      <a:r>
                        <a:rPr lang="en-US" sz="900" b="0" i="0" u="none" strike="noStrike" dirty="0">
                          <a:solidFill>
                            <a:srgbClr val="000000"/>
                          </a:solidFill>
                          <a:effectLst/>
                          <a:latin typeface="微软雅黑" panose="020B0503020204020204" pitchFamily="34" charset="-122"/>
                          <a:ea typeface="微软雅黑" panose="020B0503020204020204" pitchFamily="34" charset="-122"/>
                        </a:rPr>
                        <a:t>(n=4, 8) for NR bands (&lt;2.6GHz)</a:t>
                      </a:r>
                    </a:p>
                  </a:txBody>
                  <a:tcPr marL="46800" marR="46800" marT="10800" marB="10800"/>
                </a:tc>
                <a:tc>
                  <a:txBody>
                    <a:bodyPr/>
                    <a:lstStyle/>
                    <a:p>
                      <a:pPr algn="l" fontAlgn="b"/>
                      <a:r>
                        <a:rPr lang="en-US" sz="900" b="0" i="0" u="none" strike="noStrike" dirty="0">
                          <a:solidFill>
                            <a:srgbClr val="000000"/>
                          </a:solidFill>
                          <a:effectLst/>
                          <a:latin typeface="微软雅黑" panose="020B0503020204020204" pitchFamily="34" charset="-122"/>
                          <a:ea typeface="微软雅黑" panose="020B0503020204020204" pitchFamily="34" charset="-122"/>
                        </a:rPr>
                        <a:t>ZTE Corporation, </a:t>
                      </a:r>
                      <a:r>
                        <a:rPr lang="en-US" sz="900" b="0" i="0" u="none" strike="noStrike" dirty="0" err="1">
                          <a:solidFill>
                            <a:srgbClr val="000000"/>
                          </a:solidFill>
                          <a:effectLst/>
                          <a:latin typeface="微软雅黑" panose="020B0503020204020204" pitchFamily="34" charset="-122"/>
                          <a:ea typeface="微软雅黑" panose="020B0503020204020204" pitchFamily="34" charset="-122"/>
                        </a:rPr>
                        <a:t>Sanechips</a:t>
                      </a:r>
                      <a:r>
                        <a:rPr lang="en-US" sz="900" b="0" i="0" u="none" strike="noStrike" dirty="0">
                          <a:solidFill>
                            <a:srgbClr val="000000"/>
                          </a:solidFill>
                          <a:effectLst/>
                          <a:latin typeface="微软雅黑" panose="020B0503020204020204" pitchFamily="34" charset="-122"/>
                          <a:ea typeface="微软雅黑" panose="020B0503020204020204" pitchFamily="34" charset="-122"/>
                        </a:rPr>
                        <a:t>, China Telecom</a:t>
                      </a:r>
                    </a:p>
                  </a:txBody>
                  <a:tcPr marL="46800" marR="46800" marT="10800" marB="10800"/>
                </a:tc>
                <a:tc vMerge="1">
                  <a:txBody>
                    <a:bodyPr/>
                    <a:lstStyle/>
                    <a:p>
                      <a:pPr marL="0" marR="0" lvl="0" indent="0" algn="l" defTabSz="914354" rtl="0" eaLnBrk="1" fontAlgn="auto" latinLnBrk="0" hangingPunct="1">
                        <a:lnSpc>
                          <a:spcPct val="100000"/>
                        </a:lnSpc>
                        <a:spcBef>
                          <a:spcPts val="0"/>
                        </a:spcBef>
                        <a:spcAft>
                          <a:spcPts val="0"/>
                        </a:spcAft>
                        <a:buClrTx/>
                        <a:buSzTx/>
                        <a:buFontTx/>
                        <a:buNone/>
                        <a:tabLst/>
                        <a:defRPr/>
                      </a:pPr>
                      <a:endParaRPr lang="en-US" altLang="zh-CN" sz="900" b="0" i="0" u="none" strike="noStrike" baseline="0" dirty="0" smtClean="0">
                        <a:solidFill>
                          <a:schemeClr val="tx1"/>
                        </a:solidFill>
                        <a:effectLst/>
                        <a:latin typeface="微软雅黑" panose="020B0503020204020204" pitchFamily="34" charset="-122"/>
                        <a:ea typeface="微软雅黑" panose="020B0503020204020204" pitchFamily="34" charset="-122"/>
                      </a:endParaRPr>
                    </a:p>
                  </a:txBody>
                  <a:tcPr marL="46800" marR="46800" marT="10800" marB="10800"/>
                </a:tc>
              </a:tr>
              <a:tr h="0">
                <a:tc vMerge="1">
                  <a:txBody>
                    <a:bodyPr/>
                    <a:lstStyle/>
                    <a:p>
                      <a:endParaRPr lang="zh-CN" altLang="en-US"/>
                    </a:p>
                  </a:txBody>
                  <a:tcPr/>
                </a:tc>
                <a:tc>
                  <a:txBody>
                    <a:bodyPr/>
                    <a:lstStyle/>
                    <a:p>
                      <a:pPr algn="l" fontAlgn="b"/>
                      <a:r>
                        <a:rPr lang="en-US" sz="900" b="0" i="0" u="none" strike="noStrike" dirty="0">
                          <a:solidFill>
                            <a:srgbClr val="000000"/>
                          </a:solidFill>
                          <a:effectLst/>
                          <a:latin typeface="微软雅黑" panose="020B0503020204020204" pitchFamily="34" charset="-122"/>
                          <a:ea typeface="微软雅黑" panose="020B0503020204020204" pitchFamily="34" charset="-122"/>
                        </a:rPr>
                        <a:t>RP-241230</a:t>
                      </a:r>
                    </a:p>
                  </a:txBody>
                  <a:tcPr marL="46800" marR="46800" marT="10800" marB="10800"/>
                </a:tc>
                <a:tc>
                  <a:txBody>
                    <a:bodyPr/>
                    <a:lstStyle/>
                    <a:p>
                      <a:pPr algn="l" fontAlgn="b"/>
                      <a:r>
                        <a:rPr lang="en-US" sz="900" b="0" i="0" u="none" strike="noStrike" dirty="0">
                          <a:solidFill>
                            <a:srgbClr val="000000"/>
                          </a:solidFill>
                          <a:effectLst/>
                          <a:latin typeface="微软雅黑" panose="020B0503020204020204" pitchFamily="34" charset="-122"/>
                          <a:ea typeface="微软雅黑" panose="020B0503020204020204" pitchFamily="34" charset="-122"/>
                        </a:rPr>
                        <a:t>New WID: Rel-19 </a:t>
                      </a:r>
                      <a:r>
                        <a:rPr lang="en-US" sz="900" b="0" i="0" u="none" strike="noStrike" dirty="0" err="1">
                          <a:solidFill>
                            <a:srgbClr val="000000"/>
                          </a:solidFill>
                          <a:effectLst/>
                          <a:latin typeface="微软雅黑" panose="020B0503020204020204" pitchFamily="34" charset="-122"/>
                          <a:ea typeface="微软雅黑" panose="020B0503020204020204" pitchFamily="34" charset="-122"/>
                        </a:rPr>
                        <a:t>nRx</a:t>
                      </a:r>
                      <a:r>
                        <a:rPr lang="en-US" sz="900" b="0" i="0" u="none" strike="noStrike" dirty="0">
                          <a:solidFill>
                            <a:srgbClr val="000000"/>
                          </a:solidFill>
                          <a:effectLst/>
                          <a:latin typeface="微软雅黑" panose="020B0503020204020204" pitchFamily="34" charset="-122"/>
                          <a:ea typeface="微软雅黑" panose="020B0503020204020204" pitchFamily="34" charset="-122"/>
                        </a:rPr>
                        <a:t>(n=4, 8) for NR bands (&lt;2.6GHz)</a:t>
                      </a:r>
                    </a:p>
                  </a:txBody>
                  <a:tcPr marL="46800" marR="46800" marT="10800" marB="10800"/>
                </a:tc>
                <a:tc>
                  <a:txBody>
                    <a:bodyPr/>
                    <a:lstStyle/>
                    <a:p>
                      <a:pPr algn="l" fontAlgn="b"/>
                      <a:r>
                        <a:rPr lang="en-US" sz="900" b="0" i="0" u="none" strike="noStrike" dirty="0" err="1" smtClean="0">
                          <a:solidFill>
                            <a:srgbClr val="000000"/>
                          </a:solidFill>
                          <a:effectLst/>
                          <a:latin typeface="微软雅黑" panose="020B0503020204020204" pitchFamily="34" charset="-122"/>
                          <a:ea typeface="微软雅黑" panose="020B0503020204020204" pitchFamily="34" charset="-122"/>
                        </a:rPr>
                        <a:t>ZTE,China</a:t>
                      </a:r>
                      <a:r>
                        <a:rPr lang="en-US" sz="900" b="0" i="0" u="none" strike="noStrike" dirty="0" smtClean="0">
                          <a:solidFill>
                            <a:srgbClr val="000000"/>
                          </a:solidFill>
                          <a:effectLst/>
                          <a:latin typeface="微软雅黑" panose="020B0503020204020204" pitchFamily="34" charset="-122"/>
                          <a:ea typeface="微软雅黑" panose="020B0503020204020204" pitchFamily="34" charset="-122"/>
                        </a:rPr>
                        <a:t> </a:t>
                      </a:r>
                      <a:r>
                        <a:rPr lang="en-US" sz="900" b="0" i="0" u="none" strike="noStrike" dirty="0">
                          <a:solidFill>
                            <a:srgbClr val="000000"/>
                          </a:solidFill>
                          <a:effectLst/>
                          <a:latin typeface="微软雅黑" panose="020B0503020204020204" pitchFamily="34" charset="-122"/>
                          <a:ea typeface="微软雅黑" panose="020B0503020204020204" pitchFamily="34" charset="-122"/>
                        </a:rPr>
                        <a:t>Telecom</a:t>
                      </a:r>
                    </a:p>
                  </a:txBody>
                  <a:tcPr marL="46800" marR="46800" marT="10800" marB="10800"/>
                </a:tc>
                <a:tc vMerge="1">
                  <a:txBody>
                    <a:bodyPr/>
                    <a:lstStyle/>
                    <a:p>
                      <a:pPr marL="0" marR="0" lvl="0" indent="0" algn="l" defTabSz="914354" rtl="0" eaLnBrk="1" fontAlgn="auto" latinLnBrk="0" hangingPunct="1">
                        <a:lnSpc>
                          <a:spcPct val="100000"/>
                        </a:lnSpc>
                        <a:spcBef>
                          <a:spcPts val="0"/>
                        </a:spcBef>
                        <a:spcAft>
                          <a:spcPts val="0"/>
                        </a:spcAft>
                        <a:buClrTx/>
                        <a:buSzTx/>
                        <a:buFontTx/>
                        <a:buNone/>
                        <a:tabLst/>
                        <a:defRPr/>
                      </a:pPr>
                      <a:endParaRPr lang="en-US" altLang="zh-CN" sz="900" b="0" i="0" u="none" strike="noStrike" baseline="0" dirty="0" smtClean="0">
                        <a:solidFill>
                          <a:schemeClr val="tx1"/>
                        </a:solidFill>
                        <a:effectLst/>
                        <a:latin typeface="微软雅黑" panose="020B0503020204020204" pitchFamily="34" charset="-122"/>
                        <a:ea typeface="微软雅黑" panose="020B0503020204020204" pitchFamily="34" charset="-122"/>
                      </a:endParaRPr>
                    </a:p>
                  </a:txBody>
                  <a:tcPr marL="46800" marR="46800" marT="10800" marB="10800"/>
                </a:tc>
              </a:tr>
              <a:tr h="0">
                <a:tc vMerge="1">
                  <a:txBody>
                    <a:bodyPr/>
                    <a:lstStyle/>
                    <a:p>
                      <a:endParaRPr lang="zh-CN" altLang="en-US"/>
                    </a:p>
                  </a:txBody>
                  <a:tcPr/>
                </a:tc>
                <a:tc>
                  <a:txBody>
                    <a:bodyPr/>
                    <a:lstStyle/>
                    <a:p>
                      <a:pPr algn="l" fontAlgn="b"/>
                      <a:r>
                        <a:rPr lang="en-US" sz="900" b="0" i="0" u="none" strike="noStrike" dirty="0">
                          <a:solidFill>
                            <a:schemeClr val="bg1">
                              <a:lumMod val="50000"/>
                            </a:schemeClr>
                          </a:solidFill>
                          <a:effectLst/>
                          <a:latin typeface="微软雅黑" panose="020B0503020204020204" pitchFamily="34" charset="-122"/>
                          <a:ea typeface="微软雅黑" panose="020B0503020204020204" pitchFamily="34" charset="-122"/>
                        </a:rPr>
                        <a:t>RP-241048</a:t>
                      </a:r>
                    </a:p>
                  </a:txBody>
                  <a:tcPr marL="46800" marR="46800" marT="10800" marB="10800"/>
                </a:tc>
                <a:tc>
                  <a:txBody>
                    <a:bodyPr/>
                    <a:lstStyle/>
                    <a:p>
                      <a:pPr algn="l" fontAlgn="b"/>
                      <a:r>
                        <a:rPr lang="en-US" sz="900" b="0" i="0" u="none" strike="noStrike" dirty="0">
                          <a:solidFill>
                            <a:schemeClr val="bg1">
                              <a:lumMod val="50000"/>
                            </a:schemeClr>
                          </a:solidFill>
                          <a:effectLst/>
                          <a:latin typeface="微软雅黑" panose="020B0503020204020204" pitchFamily="34" charset="-122"/>
                          <a:ea typeface="微软雅黑" panose="020B0503020204020204" pitchFamily="34" charset="-122"/>
                        </a:rPr>
                        <a:t>Discussion on 8Rx receiver</a:t>
                      </a:r>
                    </a:p>
                  </a:txBody>
                  <a:tcPr marL="46800" marR="46800" marT="10800" marB="10800"/>
                </a:tc>
                <a:tc>
                  <a:txBody>
                    <a:bodyPr/>
                    <a:lstStyle/>
                    <a:p>
                      <a:pPr algn="l" fontAlgn="b"/>
                      <a:r>
                        <a:rPr lang="en-US" sz="900" b="0" i="0" u="none" strike="noStrike" dirty="0">
                          <a:solidFill>
                            <a:schemeClr val="bg1">
                              <a:lumMod val="50000"/>
                            </a:schemeClr>
                          </a:solidFill>
                          <a:effectLst/>
                          <a:latin typeface="微软雅黑" panose="020B0503020204020204" pitchFamily="34" charset="-122"/>
                          <a:ea typeface="微软雅黑" panose="020B0503020204020204" pitchFamily="34" charset="-122"/>
                        </a:rPr>
                        <a:t>vivo</a:t>
                      </a:r>
                    </a:p>
                  </a:txBody>
                  <a:tcPr marL="46800" marR="46800" marT="10800" marB="10800"/>
                </a:tc>
                <a:tc vMerge="1">
                  <a:txBody>
                    <a:bodyPr/>
                    <a:lstStyle/>
                    <a:p>
                      <a:pPr marL="0" marR="0" lvl="0" indent="0" algn="l" defTabSz="914354" rtl="0" eaLnBrk="1" fontAlgn="auto" latinLnBrk="0" hangingPunct="1">
                        <a:lnSpc>
                          <a:spcPct val="100000"/>
                        </a:lnSpc>
                        <a:spcBef>
                          <a:spcPts val="0"/>
                        </a:spcBef>
                        <a:spcAft>
                          <a:spcPts val="0"/>
                        </a:spcAft>
                        <a:buClrTx/>
                        <a:buSzTx/>
                        <a:buFontTx/>
                        <a:buNone/>
                        <a:tabLst/>
                        <a:defRPr/>
                      </a:pPr>
                      <a:endParaRPr lang="en-US" altLang="zh-CN" sz="900" b="0" i="0" u="none" strike="noStrike" baseline="0" dirty="0" smtClean="0">
                        <a:solidFill>
                          <a:schemeClr val="tx1"/>
                        </a:solidFill>
                        <a:effectLst/>
                        <a:latin typeface="微软雅黑" panose="020B0503020204020204" pitchFamily="34" charset="-122"/>
                        <a:ea typeface="微软雅黑" panose="020B0503020204020204" pitchFamily="34" charset="-122"/>
                      </a:endParaRPr>
                    </a:p>
                  </a:txBody>
                  <a:tcPr marL="46800" marR="46800" marT="10800" marB="10800"/>
                </a:tc>
              </a:tr>
              <a:tr h="0">
                <a:tc vMerge="1">
                  <a:txBody>
                    <a:bodyPr/>
                    <a:lstStyle/>
                    <a:p>
                      <a:endParaRPr lang="zh-CN" altLang="en-US"/>
                    </a:p>
                  </a:txBody>
                  <a:tcPr/>
                </a:tc>
                <a:tc>
                  <a:txBody>
                    <a:bodyPr/>
                    <a:lstStyle/>
                    <a:p>
                      <a:pPr algn="l" fontAlgn="b"/>
                      <a:r>
                        <a:rPr lang="en-US" sz="900" b="0" i="0" u="none" strike="noStrike" dirty="0">
                          <a:solidFill>
                            <a:srgbClr val="000000"/>
                          </a:solidFill>
                          <a:effectLst/>
                          <a:latin typeface="微软雅黑" panose="020B0503020204020204" pitchFamily="34" charset="-122"/>
                          <a:ea typeface="微软雅黑" panose="020B0503020204020204" pitchFamily="34" charset="-122"/>
                        </a:rPr>
                        <a:t>RP-241311</a:t>
                      </a:r>
                    </a:p>
                  </a:txBody>
                  <a:tcPr marL="46800" marR="46800" marT="10800" marB="10800"/>
                </a:tc>
                <a:tc>
                  <a:txBody>
                    <a:bodyPr/>
                    <a:lstStyle/>
                    <a:p>
                      <a:pPr algn="l" fontAlgn="b"/>
                      <a:r>
                        <a:rPr lang="en-US" sz="900" b="0" i="0" u="none" strike="noStrike" dirty="0">
                          <a:solidFill>
                            <a:srgbClr val="000000"/>
                          </a:solidFill>
                          <a:effectLst/>
                          <a:latin typeface="微软雅黑" panose="020B0503020204020204" pitchFamily="34" charset="-122"/>
                          <a:ea typeface="微软雅黑" panose="020B0503020204020204" pitchFamily="34" charset="-122"/>
                        </a:rPr>
                        <a:t>New WID on Rel-19 downlink interruption for NR and EN-DC band combinations at dynamic </a:t>
                      </a:r>
                      <a:r>
                        <a:rPr lang="en-US" sz="900" b="0" i="0" u="none" strike="noStrike" dirty="0" err="1">
                          <a:solidFill>
                            <a:srgbClr val="000000"/>
                          </a:solidFill>
                          <a:effectLst/>
                          <a:latin typeface="微软雅黑" panose="020B0503020204020204" pitchFamily="34" charset="-122"/>
                          <a:ea typeface="微软雅黑" panose="020B0503020204020204" pitchFamily="34" charset="-122"/>
                        </a:rPr>
                        <a:t>Tx</a:t>
                      </a:r>
                      <a:r>
                        <a:rPr lang="en-US" sz="900" b="0" i="0" u="none" strike="noStrike" dirty="0">
                          <a:solidFill>
                            <a:srgbClr val="000000"/>
                          </a:solidFill>
                          <a:effectLst/>
                          <a:latin typeface="微软雅黑" panose="020B0503020204020204" pitchFamily="34" charset="-122"/>
                          <a:ea typeface="微软雅黑" panose="020B0503020204020204" pitchFamily="34" charset="-122"/>
                        </a:rPr>
                        <a:t> Switching in Uplink</a:t>
                      </a:r>
                    </a:p>
                  </a:txBody>
                  <a:tcPr marL="46800" marR="46800" marT="10800" marB="10800"/>
                </a:tc>
                <a:tc>
                  <a:txBody>
                    <a:bodyPr/>
                    <a:lstStyle/>
                    <a:p>
                      <a:pPr algn="l" fontAlgn="b"/>
                      <a:r>
                        <a:rPr lang="en-US" sz="900" b="0" i="0" u="none" strike="noStrike" dirty="0">
                          <a:solidFill>
                            <a:srgbClr val="000000"/>
                          </a:solidFill>
                          <a:effectLst/>
                          <a:latin typeface="微软雅黑" panose="020B0503020204020204" pitchFamily="34" charset="-122"/>
                          <a:ea typeface="微软雅黑" panose="020B0503020204020204" pitchFamily="34" charset="-122"/>
                        </a:rPr>
                        <a:t>China Telecom</a:t>
                      </a:r>
                    </a:p>
                  </a:txBody>
                  <a:tcPr marL="46800" marR="46800" marT="10800" marB="10800"/>
                </a:tc>
                <a:tc>
                  <a:txBody>
                    <a:bodyPr/>
                    <a:lstStyle/>
                    <a:p>
                      <a:pPr marL="0" marR="0" lvl="0" indent="0" algn="l" defTabSz="914354" rtl="0" eaLnBrk="1" fontAlgn="auto" latinLnBrk="0" hangingPunct="1">
                        <a:lnSpc>
                          <a:spcPct val="100000"/>
                        </a:lnSpc>
                        <a:spcBef>
                          <a:spcPts val="0"/>
                        </a:spcBef>
                        <a:spcAft>
                          <a:spcPts val="0"/>
                        </a:spcAft>
                        <a:buClrTx/>
                        <a:buSzTx/>
                        <a:buFontTx/>
                        <a:buNone/>
                        <a:tabLst/>
                        <a:defRPr/>
                      </a:pPr>
                      <a:r>
                        <a:rPr lang="en-US" altLang="zh-CN" sz="900" b="0" i="0" u="none" strike="noStrike" baseline="0" dirty="0" smtClean="0">
                          <a:solidFill>
                            <a:schemeClr val="tx1"/>
                          </a:solidFill>
                          <a:effectLst/>
                          <a:latin typeface="微软雅黑" panose="020B0503020204020204" pitchFamily="34" charset="-122"/>
                          <a:ea typeface="微软雅黑" panose="020B0503020204020204" pitchFamily="34" charset="-122"/>
                        </a:rPr>
                        <a:t>1 item </a:t>
                      </a:r>
                      <a:r>
                        <a:rPr lang="en-US" altLang="zh-CN" sz="900" b="1" i="0" u="none" strike="noStrike" dirty="0" smtClean="0">
                          <a:solidFill>
                            <a:schemeClr val="tx1"/>
                          </a:solidFill>
                          <a:effectLst/>
                          <a:latin typeface="微软雅黑" panose="020B0503020204020204" pitchFamily="34" charset="-122"/>
                          <a:ea typeface="微软雅黑" panose="020B0503020204020204" pitchFamily="34" charset="-122"/>
                        </a:rPr>
                        <a:t>DL_intrpt_combos_TxSW_R19</a:t>
                      </a:r>
                    </a:p>
                  </a:txBody>
                  <a:tcPr marL="46800" marR="46800" marT="10800" marB="10800"/>
                </a:tc>
              </a:tr>
              <a:tr h="0">
                <a:tc vMerge="1">
                  <a:txBody>
                    <a:bodyPr/>
                    <a:lstStyle/>
                    <a:p>
                      <a:endParaRPr lang="zh-CN" altLang="en-US"/>
                    </a:p>
                  </a:txBody>
                  <a:tcPr/>
                </a:tc>
                <a:tc>
                  <a:txBody>
                    <a:bodyPr/>
                    <a:lstStyle/>
                    <a:p>
                      <a:pPr algn="l" fontAlgn="b"/>
                      <a:r>
                        <a:rPr lang="en-US" sz="900" b="0" i="0" u="none" strike="noStrike" dirty="0">
                          <a:solidFill>
                            <a:srgbClr val="000000"/>
                          </a:solidFill>
                          <a:effectLst/>
                          <a:latin typeface="微软雅黑" panose="020B0503020204020204" pitchFamily="34" charset="-122"/>
                          <a:ea typeface="微软雅黑" panose="020B0503020204020204" pitchFamily="34" charset="-122"/>
                        </a:rPr>
                        <a:t>RP-241252</a:t>
                      </a:r>
                    </a:p>
                  </a:txBody>
                  <a:tcPr marL="46800" marR="46800" marT="10800" marB="10800"/>
                </a:tc>
                <a:tc>
                  <a:txBody>
                    <a:bodyPr/>
                    <a:lstStyle/>
                    <a:p>
                      <a:pPr algn="l" fontAlgn="b"/>
                      <a:r>
                        <a:rPr lang="en-US" sz="900" b="0" i="0" u="none" strike="noStrike" dirty="0">
                          <a:solidFill>
                            <a:srgbClr val="000000"/>
                          </a:solidFill>
                          <a:effectLst/>
                          <a:latin typeface="微软雅黑" panose="020B0503020204020204" pitchFamily="34" charset="-122"/>
                          <a:ea typeface="微软雅黑" panose="020B0503020204020204" pitchFamily="34" charset="-122"/>
                        </a:rPr>
                        <a:t>New WI: Simultaneous Rx/</a:t>
                      </a:r>
                      <a:r>
                        <a:rPr lang="en-US" sz="900" b="0" i="0" u="none" strike="noStrike" dirty="0" err="1">
                          <a:solidFill>
                            <a:srgbClr val="000000"/>
                          </a:solidFill>
                          <a:effectLst/>
                          <a:latin typeface="微软雅黑" panose="020B0503020204020204" pitchFamily="34" charset="-122"/>
                          <a:ea typeface="微软雅黑" panose="020B0503020204020204" pitchFamily="34" charset="-122"/>
                        </a:rPr>
                        <a:t>Tx</a:t>
                      </a:r>
                      <a:r>
                        <a:rPr lang="en-US" sz="900" b="0" i="0" u="none" strike="noStrike" dirty="0">
                          <a:solidFill>
                            <a:srgbClr val="000000"/>
                          </a:solidFill>
                          <a:effectLst/>
                          <a:latin typeface="微软雅黑" panose="020B0503020204020204" pitchFamily="34" charset="-122"/>
                          <a:ea typeface="微软雅黑" panose="020B0503020204020204" pitchFamily="34" charset="-122"/>
                        </a:rPr>
                        <a:t> band combinations for NR CA/DC, NR SUL and LTE/NR DC in Rel-19</a:t>
                      </a:r>
                    </a:p>
                  </a:txBody>
                  <a:tcPr marL="46800" marR="46800" marT="10800" marB="10800"/>
                </a:tc>
                <a:tc>
                  <a:txBody>
                    <a:bodyPr/>
                    <a:lstStyle/>
                    <a:p>
                      <a:pPr algn="l" fontAlgn="b"/>
                      <a:r>
                        <a:rPr lang="en-US" sz="900" b="0" i="0" u="none" strike="noStrike" dirty="0">
                          <a:solidFill>
                            <a:srgbClr val="000000"/>
                          </a:solidFill>
                          <a:effectLst/>
                          <a:latin typeface="微软雅黑" panose="020B0503020204020204" pitchFamily="34" charset="-122"/>
                          <a:ea typeface="微软雅黑" panose="020B0503020204020204" pitchFamily="34" charset="-122"/>
                        </a:rPr>
                        <a:t>Huawei, HiSilicon</a:t>
                      </a:r>
                    </a:p>
                  </a:txBody>
                  <a:tcPr marL="46800" marR="46800" marT="10800" marB="10800"/>
                </a:tc>
                <a:tc>
                  <a:txBody>
                    <a:bodyPr/>
                    <a:lstStyle/>
                    <a:p>
                      <a:pPr marL="0" marR="0" lvl="0" indent="0" algn="l" defTabSz="914354" rtl="0" eaLnBrk="1" fontAlgn="auto" latinLnBrk="0" hangingPunct="1">
                        <a:lnSpc>
                          <a:spcPct val="100000"/>
                        </a:lnSpc>
                        <a:spcBef>
                          <a:spcPts val="0"/>
                        </a:spcBef>
                        <a:spcAft>
                          <a:spcPts val="0"/>
                        </a:spcAft>
                        <a:buClrTx/>
                        <a:buSzTx/>
                        <a:buFontTx/>
                        <a:buNone/>
                        <a:tabLst/>
                        <a:defRPr/>
                      </a:pPr>
                      <a:r>
                        <a:rPr lang="en-US" altLang="zh-CN" sz="900" b="0" i="0" u="none" strike="noStrike" baseline="0" dirty="0" smtClean="0">
                          <a:solidFill>
                            <a:schemeClr val="tx1"/>
                          </a:solidFill>
                          <a:effectLst/>
                          <a:latin typeface="微软雅黑" panose="020B0503020204020204" pitchFamily="34" charset="-122"/>
                          <a:ea typeface="微软雅黑" panose="020B0503020204020204" pitchFamily="34" charset="-122"/>
                        </a:rPr>
                        <a:t>1 item </a:t>
                      </a:r>
                      <a:r>
                        <a:rPr lang="en-US" altLang="zh-CN" sz="900" b="1" i="0" u="none" strike="noStrike" dirty="0" smtClean="0">
                          <a:solidFill>
                            <a:schemeClr val="tx1"/>
                          </a:solidFill>
                          <a:effectLst/>
                          <a:latin typeface="微软雅黑" panose="020B0503020204020204" pitchFamily="34" charset="-122"/>
                          <a:ea typeface="微软雅黑" panose="020B0503020204020204" pitchFamily="34" charset="-122"/>
                        </a:rPr>
                        <a:t>LTE_NR_Simult_RxTx_R19</a:t>
                      </a:r>
                    </a:p>
                  </a:txBody>
                  <a:tcPr marL="46800" marR="46800" marT="10800" marB="10800"/>
                </a:tc>
              </a:tr>
              <a:tr h="0">
                <a:tc vMerge="1">
                  <a:txBody>
                    <a:bodyPr/>
                    <a:lstStyle/>
                    <a:p>
                      <a:endParaRPr lang="zh-CN" altLang="en-US"/>
                    </a:p>
                  </a:txBody>
                  <a:tcPr/>
                </a:tc>
                <a:tc>
                  <a:txBody>
                    <a:bodyPr/>
                    <a:lstStyle/>
                    <a:p>
                      <a:pPr algn="l" fontAlgn="b"/>
                      <a:r>
                        <a:rPr lang="en-US" sz="900" b="0" i="0" u="none" strike="noStrike" dirty="0">
                          <a:solidFill>
                            <a:srgbClr val="000000"/>
                          </a:solidFill>
                          <a:effectLst/>
                          <a:latin typeface="微软雅黑" panose="020B0503020204020204" pitchFamily="34" charset="-122"/>
                          <a:ea typeface="微软雅黑" panose="020B0503020204020204" pitchFamily="34" charset="-122"/>
                        </a:rPr>
                        <a:t>RP-241176</a:t>
                      </a:r>
                    </a:p>
                  </a:txBody>
                  <a:tcPr marL="46800" marR="46800" marT="10800" marB="10800"/>
                </a:tc>
                <a:tc>
                  <a:txBody>
                    <a:bodyPr/>
                    <a:lstStyle/>
                    <a:p>
                      <a:pPr algn="l" fontAlgn="b"/>
                      <a:r>
                        <a:rPr lang="en-US" sz="900" b="0" i="0" u="none" strike="noStrike" dirty="0">
                          <a:solidFill>
                            <a:srgbClr val="000000"/>
                          </a:solidFill>
                          <a:effectLst/>
                          <a:latin typeface="微软雅黑" panose="020B0503020204020204" pitchFamily="34" charset="-122"/>
                          <a:ea typeface="微软雅黑" panose="020B0503020204020204" pitchFamily="34" charset="-122"/>
                        </a:rPr>
                        <a:t>New Basket WID on adding channel bandwidth support to existing NR bands</a:t>
                      </a:r>
                    </a:p>
                  </a:txBody>
                  <a:tcPr marL="46800" marR="46800" marT="10800" marB="10800"/>
                </a:tc>
                <a:tc>
                  <a:txBody>
                    <a:bodyPr/>
                    <a:lstStyle/>
                    <a:p>
                      <a:pPr algn="l" fontAlgn="b"/>
                      <a:r>
                        <a:rPr lang="en-US" sz="900" b="0" i="0" u="none" strike="noStrike" dirty="0">
                          <a:solidFill>
                            <a:srgbClr val="000000"/>
                          </a:solidFill>
                          <a:effectLst/>
                          <a:latin typeface="微软雅黑" panose="020B0503020204020204" pitchFamily="34" charset="-122"/>
                          <a:ea typeface="微软雅黑" panose="020B0503020204020204" pitchFamily="34" charset="-122"/>
                        </a:rPr>
                        <a:t>Ericsson Limited</a:t>
                      </a:r>
                    </a:p>
                  </a:txBody>
                  <a:tcPr marL="46800" marR="46800" marT="10800" marB="10800"/>
                </a:tc>
                <a:tc>
                  <a:txBody>
                    <a:bodyPr/>
                    <a:lstStyle/>
                    <a:p>
                      <a:pPr marL="0" marR="0" lvl="0" indent="0" algn="l" defTabSz="914354" rtl="0" eaLnBrk="1" fontAlgn="auto" latinLnBrk="0" hangingPunct="1">
                        <a:lnSpc>
                          <a:spcPct val="100000"/>
                        </a:lnSpc>
                        <a:spcBef>
                          <a:spcPts val="0"/>
                        </a:spcBef>
                        <a:spcAft>
                          <a:spcPts val="0"/>
                        </a:spcAft>
                        <a:buClrTx/>
                        <a:buSzTx/>
                        <a:buFontTx/>
                        <a:buNone/>
                        <a:tabLst/>
                        <a:defRPr/>
                      </a:pPr>
                      <a:r>
                        <a:rPr lang="en-US" altLang="zh-CN" sz="900" b="0" i="0" u="none" strike="noStrike" baseline="0" dirty="0" smtClean="0">
                          <a:solidFill>
                            <a:schemeClr val="tx1"/>
                          </a:solidFill>
                          <a:effectLst/>
                          <a:latin typeface="微软雅黑" panose="020B0503020204020204" pitchFamily="34" charset="-122"/>
                          <a:ea typeface="微软雅黑" panose="020B0503020204020204" pitchFamily="34" charset="-122"/>
                        </a:rPr>
                        <a:t>1 item </a:t>
                      </a:r>
                      <a:r>
                        <a:rPr lang="en-US" altLang="zh-CN" sz="900" b="1" i="0" u="none" strike="noStrike" dirty="0" smtClean="0">
                          <a:solidFill>
                            <a:schemeClr val="tx1"/>
                          </a:solidFill>
                          <a:effectLst/>
                          <a:latin typeface="微软雅黑" panose="020B0503020204020204" pitchFamily="34" charset="-122"/>
                          <a:ea typeface="微软雅黑" panose="020B0503020204020204" pitchFamily="34" charset="-122"/>
                        </a:rPr>
                        <a:t>NR_bands_R19_BWs</a:t>
                      </a:r>
                    </a:p>
                  </a:txBody>
                  <a:tcPr marL="46800" marR="46800" marT="10800" marB="10800"/>
                </a:tc>
              </a:tr>
              <a:tr h="0">
                <a:tc vMerge="1">
                  <a:txBody>
                    <a:bodyPr/>
                    <a:lstStyle/>
                    <a:p>
                      <a:pPr algn="l" fontAlgn="b"/>
                      <a:endParaRPr 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4763" marR="4763" marT="4763" marB="0"/>
                </a:tc>
                <a:tc>
                  <a:txBody>
                    <a:bodyPr/>
                    <a:lstStyle/>
                    <a:p>
                      <a:pPr algn="l" fontAlgn="b"/>
                      <a:r>
                        <a:rPr lang="en-US" sz="900" b="0" i="0" u="none" strike="noStrike" dirty="0">
                          <a:solidFill>
                            <a:srgbClr val="000000"/>
                          </a:solidFill>
                          <a:effectLst/>
                          <a:latin typeface="微软雅黑" panose="020B0503020204020204" pitchFamily="34" charset="-122"/>
                          <a:ea typeface="微软雅黑" panose="020B0503020204020204" pitchFamily="34" charset="-122"/>
                        </a:rPr>
                        <a:t>RP-241086</a:t>
                      </a:r>
                    </a:p>
                  </a:txBody>
                  <a:tcPr marL="46800" marR="46800" marT="10800" marB="10800"/>
                </a:tc>
                <a:tc>
                  <a:txBody>
                    <a:bodyPr/>
                    <a:lstStyle/>
                    <a:p>
                      <a:pPr algn="l" fontAlgn="b"/>
                      <a:r>
                        <a:rPr lang="en-US" sz="900" b="0" i="0" u="none" strike="noStrike" dirty="0">
                          <a:solidFill>
                            <a:srgbClr val="000000"/>
                          </a:solidFill>
                          <a:effectLst/>
                          <a:latin typeface="微软雅黑" panose="020B0503020204020204" pitchFamily="34" charset="-122"/>
                          <a:ea typeface="微软雅黑" panose="020B0503020204020204" pitchFamily="34" charset="-122"/>
                        </a:rPr>
                        <a:t>Motivation for R19 3Tx basket WI</a:t>
                      </a:r>
                    </a:p>
                  </a:txBody>
                  <a:tcPr marL="46800" marR="46800" marT="10800" marB="10800"/>
                </a:tc>
                <a:tc>
                  <a:txBody>
                    <a:bodyPr/>
                    <a:lstStyle/>
                    <a:p>
                      <a:pPr algn="l" fontAlgn="b"/>
                      <a:r>
                        <a:rPr lang="en-US" sz="900" b="0" i="0" u="none" strike="noStrike" dirty="0" err="1">
                          <a:solidFill>
                            <a:srgbClr val="000000"/>
                          </a:solidFill>
                          <a:effectLst/>
                          <a:latin typeface="微软雅黑" panose="020B0503020204020204" pitchFamily="34" charset="-122"/>
                          <a:ea typeface="微软雅黑" panose="020B0503020204020204" pitchFamily="34" charset="-122"/>
                        </a:rPr>
                        <a:t>OPPO,Samsung,MediaTek</a:t>
                      </a:r>
                      <a:endParaRPr 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46800" marR="46800" marT="10800" marB="10800"/>
                </a:tc>
                <a:tc rowSpan="2">
                  <a:txBody>
                    <a:bodyPr/>
                    <a:lstStyle/>
                    <a:p>
                      <a:pPr marL="0" marR="0" lvl="0" indent="0" algn="l" defTabSz="914354" rtl="0" eaLnBrk="1" fontAlgn="auto" latinLnBrk="0" hangingPunct="1">
                        <a:lnSpc>
                          <a:spcPct val="100000"/>
                        </a:lnSpc>
                        <a:spcBef>
                          <a:spcPts val="0"/>
                        </a:spcBef>
                        <a:spcAft>
                          <a:spcPts val="0"/>
                        </a:spcAft>
                        <a:buClrTx/>
                        <a:buSzTx/>
                        <a:buFontTx/>
                        <a:buNone/>
                        <a:tabLst/>
                        <a:defRPr/>
                      </a:pPr>
                      <a:r>
                        <a:rPr lang="en-US" altLang="zh-CN" sz="900" b="0" i="0" u="none" strike="noStrike" baseline="0" dirty="0" smtClean="0">
                          <a:solidFill>
                            <a:schemeClr val="tx1"/>
                          </a:solidFill>
                          <a:effectLst/>
                          <a:latin typeface="微软雅黑" panose="020B0503020204020204" pitchFamily="34" charset="-122"/>
                          <a:ea typeface="微软雅黑" panose="020B0503020204020204" pitchFamily="34" charset="-122"/>
                        </a:rPr>
                        <a:t>Covered by </a:t>
                      </a:r>
                      <a:r>
                        <a:rPr lang="en-US" altLang="zh-CN" sz="900" b="1" i="0" u="none" strike="noStrike" baseline="0" dirty="0" smtClean="0">
                          <a:solidFill>
                            <a:schemeClr val="tx1"/>
                          </a:solidFill>
                          <a:effectLst/>
                          <a:latin typeface="微软雅黑" panose="020B0503020204020204" pitchFamily="34" charset="-122"/>
                          <a:ea typeface="微软雅黑" panose="020B0503020204020204" pitchFamily="34" charset="-122"/>
                        </a:rPr>
                        <a:t>DC_R19_xBLTE_yBNR</a:t>
                      </a:r>
                      <a:r>
                        <a:rPr lang="en-US" altLang="zh-CN" sz="900" b="0" i="0" u="none" strike="noStrike" baseline="0" dirty="0" smtClean="0">
                          <a:solidFill>
                            <a:schemeClr val="tx1"/>
                          </a:solidFill>
                          <a:effectLst/>
                          <a:latin typeface="微软雅黑" panose="020B0503020204020204" pitchFamily="34" charset="-122"/>
                          <a:ea typeface="微软雅黑" panose="020B0503020204020204" pitchFamily="34" charset="-122"/>
                        </a:rPr>
                        <a:t> and </a:t>
                      </a:r>
                      <a:r>
                        <a:rPr lang="en-US" altLang="zh-CN" sz="900" b="1" i="0" u="none" strike="noStrike" dirty="0" smtClean="0">
                          <a:solidFill>
                            <a:schemeClr val="tx1"/>
                          </a:solidFill>
                          <a:effectLst/>
                          <a:latin typeface="微软雅黑" panose="020B0503020204020204" pitchFamily="34" charset="-122"/>
                          <a:ea typeface="微软雅黑" panose="020B0503020204020204" pitchFamily="34" charset="-122"/>
                        </a:rPr>
                        <a:t>NR_CADC_SUL_R19</a:t>
                      </a:r>
                    </a:p>
                  </a:txBody>
                  <a:tcPr marL="46800" marR="46800" marT="10800" marB="10800"/>
                </a:tc>
              </a:tr>
              <a:tr h="0">
                <a:tc vMerge="1">
                  <a:txBody>
                    <a:bodyPr/>
                    <a:lstStyle/>
                    <a:p>
                      <a:pPr algn="l" fontAlgn="b"/>
                      <a:endParaRPr 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4763" marR="4763" marT="4763" marB="0"/>
                </a:tc>
                <a:tc>
                  <a:txBody>
                    <a:bodyPr/>
                    <a:lstStyle/>
                    <a:p>
                      <a:pPr algn="l" fontAlgn="b"/>
                      <a:r>
                        <a:rPr lang="en-US" sz="900" b="0" i="0" u="none" strike="noStrike" dirty="0">
                          <a:solidFill>
                            <a:srgbClr val="000000"/>
                          </a:solidFill>
                          <a:effectLst/>
                          <a:latin typeface="微软雅黑" panose="020B0503020204020204" pitchFamily="34" charset="-122"/>
                          <a:ea typeface="微软雅黑" panose="020B0503020204020204" pitchFamily="34" charset="-122"/>
                        </a:rPr>
                        <a:t>RP-241085</a:t>
                      </a:r>
                    </a:p>
                  </a:txBody>
                  <a:tcPr marL="46800" marR="46800" marT="10800" marB="10800"/>
                </a:tc>
                <a:tc>
                  <a:txBody>
                    <a:bodyPr/>
                    <a:lstStyle/>
                    <a:p>
                      <a:pPr algn="l" fontAlgn="b"/>
                      <a:r>
                        <a:rPr lang="en-US" sz="900" b="0" i="0" u="none" strike="noStrike" dirty="0">
                          <a:solidFill>
                            <a:srgbClr val="000000"/>
                          </a:solidFill>
                          <a:effectLst/>
                          <a:latin typeface="微软雅黑" panose="020B0503020204020204" pitchFamily="34" charset="-122"/>
                          <a:ea typeface="微软雅黑" panose="020B0503020204020204" pitchFamily="34" charset="-122"/>
                        </a:rPr>
                        <a:t>Rel-19 basket WI for NR inter-band UL CA and EN-DC with 3Tx</a:t>
                      </a:r>
                    </a:p>
                  </a:txBody>
                  <a:tcPr marL="46800" marR="46800" marT="10800" marB="10800"/>
                </a:tc>
                <a:tc>
                  <a:txBody>
                    <a:bodyPr/>
                    <a:lstStyle/>
                    <a:p>
                      <a:pPr algn="l" fontAlgn="b"/>
                      <a:r>
                        <a:rPr lang="en-US" sz="900" b="0" i="0" u="none" strike="noStrike" dirty="0" err="1">
                          <a:solidFill>
                            <a:srgbClr val="000000"/>
                          </a:solidFill>
                          <a:effectLst/>
                          <a:latin typeface="微软雅黑" panose="020B0503020204020204" pitchFamily="34" charset="-122"/>
                          <a:ea typeface="微软雅黑" panose="020B0503020204020204" pitchFamily="34" charset="-122"/>
                        </a:rPr>
                        <a:t>OPPO,Samsung,MediaTek</a:t>
                      </a:r>
                      <a:endParaRPr 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46800" marR="46800" marT="10800" marB="10800"/>
                </a:tc>
                <a:tc vMerge="1">
                  <a:txBody>
                    <a:bodyPr/>
                    <a:lstStyle/>
                    <a:p>
                      <a:pPr marL="0" marR="0" lvl="0" indent="0" algn="l" defTabSz="914354" rtl="0" eaLnBrk="1" fontAlgn="auto" latinLnBrk="0" hangingPunct="1">
                        <a:lnSpc>
                          <a:spcPct val="100000"/>
                        </a:lnSpc>
                        <a:spcBef>
                          <a:spcPts val="0"/>
                        </a:spcBef>
                        <a:spcAft>
                          <a:spcPts val="0"/>
                        </a:spcAft>
                        <a:buClrTx/>
                        <a:buSzTx/>
                        <a:buFontTx/>
                        <a:buNone/>
                        <a:tabLst/>
                        <a:defRPr/>
                      </a:pPr>
                      <a:endParaRPr lang="en-US" altLang="zh-CN" sz="900" b="0" i="0" u="none" strike="noStrike" baseline="0" dirty="0" smtClean="0">
                        <a:solidFill>
                          <a:schemeClr val="tx1"/>
                        </a:solidFill>
                        <a:effectLst/>
                        <a:latin typeface="微软雅黑" panose="020B0503020204020204" pitchFamily="34" charset="-122"/>
                        <a:ea typeface="微软雅黑" panose="020B0503020204020204" pitchFamily="34" charset="-122"/>
                      </a:endParaRPr>
                    </a:p>
                  </a:txBody>
                  <a:tcPr marL="46800" marR="46800" marT="10800" marB="10800"/>
                </a:tc>
              </a:tr>
              <a:tr h="0">
                <a:tc vMerge="1">
                  <a:txBody>
                    <a:bodyPr/>
                    <a:lstStyle/>
                    <a:p>
                      <a:pPr marL="0" marR="0" lvl="0" indent="0" algn="l" defTabSz="914354" rtl="0" eaLnBrk="1" fontAlgn="b" latinLnBrk="0" hangingPunct="1">
                        <a:lnSpc>
                          <a:spcPct val="100000"/>
                        </a:lnSpc>
                        <a:spcBef>
                          <a:spcPts val="0"/>
                        </a:spcBef>
                        <a:spcAft>
                          <a:spcPts val="0"/>
                        </a:spcAft>
                        <a:buClrTx/>
                        <a:buSzTx/>
                        <a:buFontTx/>
                        <a:buNone/>
                        <a:tabLst/>
                        <a:defRPr/>
                      </a:pPr>
                      <a:endParaRPr lang="zh-CN" altLang="en-US" sz="900" dirty="0" smtClean="0">
                        <a:latin typeface="微软雅黑" panose="020B0503020204020204" pitchFamily="34" charset="-122"/>
                        <a:ea typeface="微软雅黑" panose="020B0503020204020204" pitchFamily="34" charset="-122"/>
                      </a:endParaRPr>
                    </a:p>
                  </a:txBody>
                  <a:tcPr marL="46800" marR="46800" marT="10800" marB="10800"/>
                </a:tc>
                <a:tc>
                  <a:txBody>
                    <a:bodyPr/>
                    <a:lstStyle/>
                    <a:p>
                      <a:pPr algn="l" fontAlgn="b"/>
                      <a:r>
                        <a:rPr lang="en-US" sz="900" b="0" i="0" u="none" strike="noStrike" dirty="0">
                          <a:solidFill>
                            <a:srgbClr val="000000"/>
                          </a:solidFill>
                          <a:effectLst/>
                          <a:latin typeface="微软雅黑" panose="020B0503020204020204" pitchFamily="34" charset="-122"/>
                          <a:ea typeface="微软雅黑" panose="020B0503020204020204" pitchFamily="34" charset="-122"/>
                        </a:rPr>
                        <a:t>RP-241336</a:t>
                      </a:r>
                    </a:p>
                  </a:txBody>
                  <a:tcPr marL="46800" marR="46800" marT="10800" marB="10800"/>
                </a:tc>
                <a:tc>
                  <a:txBody>
                    <a:bodyPr/>
                    <a:lstStyle/>
                    <a:p>
                      <a:pPr algn="l" fontAlgn="b"/>
                      <a:r>
                        <a:rPr lang="en-US" sz="900" b="0" i="0" u="none" strike="noStrike" dirty="0">
                          <a:solidFill>
                            <a:srgbClr val="000000"/>
                          </a:solidFill>
                          <a:effectLst/>
                          <a:latin typeface="微软雅黑" panose="020B0503020204020204" pitchFamily="34" charset="-122"/>
                          <a:ea typeface="微软雅黑" panose="020B0503020204020204" pitchFamily="34" charset="-122"/>
                        </a:rPr>
                        <a:t>Motivation for R19 Low-Low inter-band CA basket WI</a:t>
                      </a:r>
                    </a:p>
                  </a:txBody>
                  <a:tcPr marL="46800" marR="46800" marT="10800" marB="10800"/>
                </a:tc>
                <a:tc>
                  <a:txBody>
                    <a:bodyPr/>
                    <a:lstStyle/>
                    <a:p>
                      <a:pPr algn="l" fontAlgn="b"/>
                      <a:r>
                        <a:rPr lang="en-US" sz="900" b="0" i="0" u="none" strike="noStrike" dirty="0">
                          <a:solidFill>
                            <a:srgbClr val="000000"/>
                          </a:solidFill>
                          <a:effectLst/>
                          <a:latin typeface="微软雅黑" panose="020B0503020204020204" pitchFamily="34" charset="-122"/>
                          <a:ea typeface="微软雅黑" panose="020B0503020204020204" pitchFamily="34" charset="-122"/>
                        </a:rPr>
                        <a:t>CATT, China Telecom, Spark</a:t>
                      </a:r>
                    </a:p>
                  </a:txBody>
                  <a:tcPr marL="46800" marR="46800" marT="10800" marB="10800"/>
                </a:tc>
                <a:tc rowSpan="2">
                  <a:txBody>
                    <a:bodyPr/>
                    <a:lstStyle/>
                    <a:p>
                      <a:pPr marL="0" marR="0" lvl="0" indent="0" algn="l" defTabSz="914354" rtl="0" eaLnBrk="1" fontAlgn="auto" latinLnBrk="0" hangingPunct="1">
                        <a:lnSpc>
                          <a:spcPct val="100000"/>
                        </a:lnSpc>
                        <a:spcBef>
                          <a:spcPts val="0"/>
                        </a:spcBef>
                        <a:spcAft>
                          <a:spcPts val="0"/>
                        </a:spcAft>
                        <a:buClrTx/>
                        <a:buSzTx/>
                        <a:buFontTx/>
                        <a:buNone/>
                        <a:tabLst/>
                        <a:defRPr/>
                      </a:pPr>
                      <a:r>
                        <a:rPr lang="en-US" altLang="zh-CN" sz="900" b="0" i="0" u="none" strike="noStrike" baseline="0" dirty="0" smtClean="0">
                          <a:solidFill>
                            <a:schemeClr val="tx1"/>
                          </a:solidFill>
                          <a:effectLst/>
                          <a:latin typeface="微软雅黑" panose="020B0503020204020204" pitchFamily="34" charset="-122"/>
                          <a:ea typeface="微软雅黑" panose="020B0503020204020204" pitchFamily="34" charset="-122"/>
                        </a:rPr>
                        <a:t>Covered by </a:t>
                      </a:r>
                      <a:r>
                        <a:rPr lang="en-US" altLang="zh-CN" sz="900" b="1" i="0" u="none" strike="noStrike" dirty="0" smtClean="0">
                          <a:solidFill>
                            <a:schemeClr val="tx1"/>
                          </a:solidFill>
                          <a:effectLst/>
                          <a:latin typeface="微软雅黑" panose="020B0503020204020204" pitchFamily="34" charset="-122"/>
                          <a:ea typeface="微软雅黑" panose="020B0503020204020204" pitchFamily="34" charset="-122"/>
                        </a:rPr>
                        <a:t>NR_CADC_SUL_R19</a:t>
                      </a:r>
                    </a:p>
                  </a:txBody>
                  <a:tcPr marL="46800" marR="46800" marT="10800" marB="10800"/>
                </a:tc>
              </a:tr>
              <a:tr h="0">
                <a:tc vMerge="1">
                  <a:txBody>
                    <a:bodyPr/>
                    <a:lstStyle/>
                    <a:p>
                      <a:pPr marL="0" marR="0" lvl="0" indent="0" algn="l" defTabSz="914354" rtl="0" eaLnBrk="1" fontAlgn="b" latinLnBrk="0" hangingPunct="1">
                        <a:lnSpc>
                          <a:spcPct val="100000"/>
                        </a:lnSpc>
                        <a:spcBef>
                          <a:spcPts val="0"/>
                        </a:spcBef>
                        <a:spcAft>
                          <a:spcPts val="0"/>
                        </a:spcAft>
                        <a:buClrTx/>
                        <a:buSzTx/>
                        <a:buFontTx/>
                        <a:buNone/>
                        <a:tabLst/>
                        <a:defRPr/>
                      </a:pPr>
                      <a:endParaRPr lang="zh-CN" altLang="en-US" sz="900" dirty="0" smtClean="0">
                        <a:latin typeface="微软雅黑" panose="020B0503020204020204" pitchFamily="34" charset="-122"/>
                        <a:ea typeface="微软雅黑" panose="020B0503020204020204" pitchFamily="34" charset="-122"/>
                      </a:endParaRPr>
                    </a:p>
                  </a:txBody>
                  <a:tcPr marL="46800" marR="46800" marT="10800" marB="10800"/>
                </a:tc>
                <a:tc>
                  <a:txBody>
                    <a:bodyPr/>
                    <a:lstStyle/>
                    <a:p>
                      <a:pPr algn="l" fontAlgn="b"/>
                      <a:r>
                        <a:rPr lang="en-US" sz="900" b="0" i="0" u="none" strike="noStrike" dirty="0">
                          <a:solidFill>
                            <a:srgbClr val="000000"/>
                          </a:solidFill>
                          <a:effectLst/>
                          <a:latin typeface="微软雅黑" panose="020B0503020204020204" pitchFamily="34" charset="-122"/>
                          <a:ea typeface="微软雅黑" panose="020B0503020204020204" pitchFamily="34" charset="-122"/>
                        </a:rPr>
                        <a:t>RP-241337</a:t>
                      </a:r>
                    </a:p>
                  </a:txBody>
                  <a:tcPr marL="46800" marR="46800" marT="10800" marB="10800"/>
                </a:tc>
                <a:tc>
                  <a:txBody>
                    <a:bodyPr/>
                    <a:lstStyle/>
                    <a:p>
                      <a:pPr algn="l" fontAlgn="b"/>
                      <a:r>
                        <a:rPr lang="en-US" sz="900" b="0" i="0" u="none" strike="noStrike" dirty="0">
                          <a:solidFill>
                            <a:srgbClr val="000000"/>
                          </a:solidFill>
                          <a:effectLst/>
                          <a:latin typeface="微软雅黑" panose="020B0503020204020204" pitchFamily="34" charset="-122"/>
                          <a:ea typeface="微软雅黑" panose="020B0503020204020204" pitchFamily="34" charset="-122"/>
                        </a:rPr>
                        <a:t>New WID on Rel-19 NR inter-band Carrier Aggregation for Low-Low bands</a:t>
                      </a:r>
                    </a:p>
                  </a:txBody>
                  <a:tcPr marL="46800" marR="46800" marT="10800" marB="10800"/>
                </a:tc>
                <a:tc>
                  <a:txBody>
                    <a:bodyPr/>
                    <a:lstStyle/>
                    <a:p>
                      <a:pPr algn="l" fontAlgn="b"/>
                      <a:r>
                        <a:rPr lang="en-US" sz="900" b="0" i="0" u="none" strike="noStrike" dirty="0">
                          <a:solidFill>
                            <a:srgbClr val="000000"/>
                          </a:solidFill>
                          <a:effectLst/>
                          <a:latin typeface="微软雅黑" panose="020B0503020204020204" pitchFamily="34" charset="-122"/>
                          <a:ea typeface="微软雅黑" panose="020B0503020204020204" pitchFamily="34" charset="-122"/>
                        </a:rPr>
                        <a:t>CATT, China Telecom, Spark</a:t>
                      </a:r>
                    </a:p>
                  </a:txBody>
                  <a:tcPr marL="46800" marR="46800" marT="10800" marB="10800"/>
                </a:tc>
                <a:tc vMerge="1">
                  <a:txBody>
                    <a:bodyPr/>
                    <a:lstStyle/>
                    <a:p>
                      <a:pPr marL="0" marR="0" lvl="0" indent="0" algn="l" defTabSz="914354" rtl="0" eaLnBrk="1" fontAlgn="auto" latinLnBrk="0" hangingPunct="1">
                        <a:lnSpc>
                          <a:spcPct val="100000"/>
                        </a:lnSpc>
                        <a:spcBef>
                          <a:spcPts val="0"/>
                        </a:spcBef>
                        <a:spcAft>
                          <a:spcPts val="0"/>
                        </a:spcAft>
                        <a:buClrTx/>
                        <a:buSzTx/>
                        <a:buFontTx/>
                        <a:buNone/>
                        <a:tabLst/>
                        <a:defRPr/>
                      </a:pPr>
                      <a:endParaRPr lang="en-US" altLang="zh-CN" sz="900" b="0" i="0" u="none" strike="noStrike" baseline="0" dirty="0" smtClean="0">
                        <a:solidFill>
                          <a:schemeClr val="tx1"/>
                        </a:solidFill>
                        <a:effectLst/>
                        <a:latin typeface="微软雅黑" panose="020B0503020204020204" pitchFamily="34" charset="-122"/>
                        <a:ea typeface="微软雅黑" panose="020B0503020204020204" pitchFamily="34" charset="-122"/>
                      </a:endParaRPr>
                    </a:p>
                  </a:txBody>
                  <a:tcPr marL="46800" marR="46800" marT="10800" marB="10800"/>
                </a:tc>
              </a:tr>
              <a:tr h="0">
                <a:tc rowSpan="4">
                  <a:txBody>
                    <a:bodyPr/>
                    <a:lstStyle/>
                    <a:p>
                      <a:pPr marL="0" marR="0" lvl="0" indent="0" algn="l" defTabSz="914354" rtl="0" eaLnBrk="1" fontAlgn="b" latinLnBrk="0" hangingPunct="1">
                        <a:lnSpc>
                          <a:spcPct val="100000"/>
                        </a:lnSpc>
                        <a:spcBef>
                          <a:spcPts val="0"/>
                        </a:spcBef>
                        <a:spcAft>
                          <a:spcPts val="0"/>
                        </a:spcAft>
                        <a:buClrTx/>
                        <a:buSzTx/>
                        <a:buFontTx/>
                        <a:buNone/>
                        <a:tabLst/>
                        <a:defRPr/>
                      </a:pPr>
                      <a:r>
                        <a:rPr lang="en-US" altLang="zh-CN" sz="900" dirty="0" smtClean="0">
                          <a:latin typeface="微软雅黑" panose="020B0503020204020204" pitchFamily="34" charset="-122"/>
                          <a:ea typeface="微软雅黑" panose="020B0503020204020204" pitchFamily="34" charset="-122"/>
                        </a:rPr>
                        <a:t>General papers</a:t>
                      </a:r>
                      <a:endParaRPr lang="zh-CN" altLang="en-US" sz="900" dirty="0" smtClean="0">
                        <a:latin typeface="微软雅黑" panose="020B0503020204020204" pitchFamily="34" charset="-122"/>
                        <a:ea typeface="微软雅黑" panose="020B0503020204020204" pitchFamily="34" charset="-122"/>
                      </a:endParaRPr>
                    </a:p>
                    <a:p>
                      <a:pPr algn="l" fontAlgn="b"/>
                      <a:endParaRPr 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46800" marR="46800" marT="10800" marB="10800"/>
                </a:tc>
                <a:tc>
                  <a:txBody>
                    <a:bodyPr/>
                    <a:lstStyle/>
                    <a:p>
                      <a:pPr marL="0" algn="l" defTabSz="914354" rtl="0" eaLnBrk="1" fontAlgn="b" latinLnBrk="0" hangingPunct="1"/>
                      <a:r>
                        <a:rPr 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rPr>
                        <a:t>RP-240894</a:t>
                      </a:r>
                    </a:p>
                  </a:txBody>
                  <a:tcPr marL="46800" marR="46800" marT="9525" marB="10800" anchor="b"/>
                </a:tc>
                <a:tc>
                  <a:txBody>
                    <a:bodyPr/>
                    <a:lstStyle/>
                    <a:p>
                      <a:pPr marL="0" algn="l" defTabSz="914354" rtl="0" eaLnBrk="1" fontAlgn="b" latinLnBrk="0" hangingPunct="1"/>
                      <a:r>
                        <a:rPr 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rPr>
                        <a:t>Proposed RAN4 REL-19 basket WIs</a:t>
                      </a:r>
                    </a:p>
                  </a:txBody>
                  <a:tcPr marL="46800" marR="46800" marT="9525" marB="10800" anchor="b"/>
                </a:tc>
                <a:tc>
                  <a:txBody>
                    <a:bodyPr/>
                    <a:lstStyle/>
                    <a:p>
                      <a:pPr marL="0" algn="l" defTabSz="914354" rtl="0" eaLnBrk="1" fontAlgn="b" latinLnBrk="0" hangingPunct="1"/>
                      <a:r>
                        <a:rPr 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rPr>
                        <a:t>RAN4 chair (Huawei)</a:t>
                      </a:r>
                    </a:p>
                  </a:txBody>
                  <a:tcPr marL="46800" marR="46800" marT="9525" marB="10800" anchor="b"/>
                </a:tc>
                <a:tc rowSpan="4">
                  <a:txBody>
                    <a:bodyPr/>
                    <a:lstStyle/>
                    <a:p>
                      <a:pPr marL="0" marR="0" lvl="0" indent="0" algn="l" defTabSz="914354" rtl="0" eaLnBrk="1" fontAlgn="auto" latinLnBrk="0" hangingPunct="1">
                        <a:lnSpc>
                          <a:spcPct val="100000"/>
                        </a:lnSpc>
                        <a:spcBef>
                          <a:spcPts val="0"/>
                        </a:spcBef>
                        <a:spcAft>
                          <a:spcPts val="0"/>
                        </a:spcAft>
                        <a:buClrTx/>
                        <a:buSzTx/>
                        <a:buFontTx/>
                        <a:buNone/>
                        <a:tabLst/>
                        <a:defRPr/>
                      </a:pPr>
                      <a:r>
                        <a:rPr lang="en-US" altLang="zh-CN" sz="900" b="0" i="0" u="none" strike="noStrike" baseline="0" dirty="0" smtClean="0">
                          <a:solidFill>
                            <a:schemeClr val="tx1"/>
                          </a:solidFill>
                          <a:effectLst/>
                          <a:latin typeface="微软雅黑" panose="020B0503020204020204" pitchFamily="34" charset="-122"/>
                          <a:ea typeface="微软雅黑" panose="020B0503020204020204" pitchFamily="34" charset="-122"/>
                        </a:rPr>
                        <a:t>N/A</a:t>
                      </a:r>
                    </a:p>
                  </a:txBody>
                  <a:tcPr marL="46800" marR="46800" marT="10800" marB="10800"/>
                </a:tc>
              </a:tr>
              <a:tr h="0">
                <a:tc vMerge="1">
                  <a:txBody>
                    <a:bodyPr/>
                    <a:lstStyle/>
                    <a:p>
                      <a:pPr algn="l" fontAlgn="b"/>
                      <a:endParaRPr 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4763" marR="4763" marT="4763" marB="0"/>
                </a:tc>
                <a:tc>
                  <a:txBody>
                    <a:bodyPr/>
                    <a:lstStyle/>
                    <a:p>
                      <a:pPr marL="0" algn="l" defTabSz="914354" rtl="0" eaLnBrk="1" fontAlgn="b" latinLnBrk="0" hangingPunct="1"/>
                      <a:r>
                        <a:rPr lang="en-US" sz="900" b="0" i="0" u="none" strike="noStrike" kern="1200">
                          <a:solidFill>
                            <a:srgbClr val="000000"/>
                          </a:solidFill>
                          <a:effectLst/>
                          <a:latin typeface="微软雅黑" panose="020B0503020204020204" pitchFamily="34" charset="-122"/>
                          <a:ea typeface="微软雅黑" panose="020B0503020204020204" pitchFamily="34" charset="-122"/>
                          <a:cs typeface="+mn-cs"/>
                        </a:rPr>
                        <a:t>RP-241168</a:t>
                      </a:r>
                    </a:p>
                  </a:txBody>
                  <a:tcPr marL="46800" marR="46800" marT="9525" marB="10800" anchor="b"/>
                </a:tc>
                <a:tc>
                  <a:txBody>
                    <a:bodyPr/>
                    <a:lstStyle/>
                    <a:p>
                      <a:pPr marL="0" algn="l" defTabSz="914354" rtl="0" eaLnBrk="1" fontAlgn="b" latinLnBrk="0" hangingPunct="1"/>
                      <a:r>
                        <a:rPr 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rPr>
                        <a:t>On RAN4 basket WI planning</a:t>
                      </a:r>
                    </a:p>
                  </a:txBody>
                  <a:tcPr marL="46800" marR="46800" marT="9525" marB="10800" anchor="b"/>
                </a:tc>
                <a:tc>
                  <a:txBody>
                    <a:bodyPr/>
                    <a:lstStyle/>
                    <a:p>
                      <a:pPr marL="0" algn="l" defTabSz="914354" rtl="0" eaLnBrk="1" fontAlgn="b" latinLnBrk="0" hangingPunct="1"/>
                      <a:r>
                        <a:rPr 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rPr>
                        <a:t>Nokia, Ericsson</a:t>
                      </a:r>
                    </a:p>
                  </a:txBody>
                  <a:tcPr marL="46800" marR="46800" marT="9525" marB="10800" anchor="b"/>
                </a:tc>
                <a:tc vMerge="1">
                  <a:txBody>
                    <a:bodyPr/>
                    <a:lstStyle/>
                    <a:p>
                      <a:pPr marL="0" marR="0" lvl="0" indent="0" algn="l" defTabSz="914354" rtl="0" eaLnBrk="1" fontAlgn="auto" latinLnBrk="0" hangingPunct="1">
                        <a:lnSpc>
                          <a:spcPct val="100000"/>
                        </a:lnSpc>
                        <a:spcBef>
                          <a:spcPts val="0"/>
                        </a:spcBef>
                        <a:spcAft>
                          <a:spcPts val="0"/>
                        </a:spcAft>
                        <a:buClrTx/>
                        <a:buSzTx/>
                        <a:buFontTx/>
                        <a:buNone/>
                        <a:tabLst/>
                        <a:defRPr/>
                      </a:pPr>
                      <a:endParaRPr lang="en-US" altLang="zh-CN" sz="900" b="0" i="0" u="none" strike="noStrike" baseline="0" dirty="0" smtClean="0">
                        <a:solidFill>
                          <a:schemeClr val="tx1"/>
                        </a:solidFill>
                        <a:effectLst/>
                        <a:latin typeface="微软雅黑" panose="020B0503020204020204" pitchFamily="34" charset="-122"/>
                        <a:ea typeface="微软雅黑" panose="020B0503020204020204" pitchFamily="34" charset="-122"/>
                      </a:endParaRPr>
                    </a:p>
                  </a:txBody>
                  <a:tcPr marL="46800" marR="46800" marT="10800" marB="10800"/>
                </a:tc>
              </a:tr>
              <a:tr h="0">
                <a:tc vMerge="1">
                  <a:txBody>
                    <a:bodyPr/>
                    <a:lstStyle/>
                    <a:p>
                      <a:pPr algn="l" fontAlgn="b"/>
                      <a:endParaRPr 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4763" marR="4763" marT="4763" marB="0"/>
                </a:tc>
                <a:tc>
                  <a:txBody>
                    <a:bodyPr/>
                    <a:lstStyle/>
                    <a:p>
                      <a:pPr marL="0" algn="l" defTabSz="914354" rtl="0" eaLnBrk="1" fontAlgn="b" latinLnBrk="0" hangingPunct="1"/>
                      <a:r>
                        <a:rPr lang="en-US" sz="900" b="0" i="0" u="none" strike="noStrike" kern="1200">
                          <a:solidFill>
                            <a:srgbClr val="000000"/>
                          </a:solidFill>
                          <a:effectLst/>
                          <a:latin typeface="微软雅黑" panose="020B0503020204020204" pitchFamily="34" charset="-122"/>
                          <a:ea typeface="微软雅黑" panose="020B0503020204020204" pitchFamily="34" charset="-122"/>
                          <a:cs typeface="+mn-cs"/>
                        </a:rPr>
                        <a:t>RP-241309</a:t>
                      </a:r>
                    </a:p>
                  </a:txBody>
                  <a:tcPr marL="46800" marR="46800" marT="9525" marB="10800" anchor="b"/>
                </a:tc>
                <a:tc>
                  <a:txBody>
                    <a:bodyPr/>
                    <a:lstStyle/>
                    <a:p>
                      <a:pPr marL="0" algn="l" defTabSz="914354" rtl="0" eaLnBrk="1" fontAlgn="b" latinLnBrk="0" hangingPunct="1"/>
                      <a:r>
                        <a:rPr lang="en-US" sz="900" b="0" i="0" u="none" strike="noStrike" kern="1200">
                          <a:solidFill>
                            <a:srgbClr val="000000"/>
                          </a:solidFill>
                          <a:effectLst/>
                          <a:latin typeface="微软雅黑" panose="020B0503020204020204" pitchFamily="34" charset="-122"/>
                          <a:ea typeface="微软雅黑" panose="020B0503020204020204" pitchFamily="34" charset="-122"/>
                          <a:cs typeface="+mn-cs"/>
                        </a:rPr>
                        <a:t>Discussion on RAN4 basket WI plan</a:t>
                      </a:r>
                    </a:p>
                  </a:txBody>
                  <a:tcPr marL="46800" marR="46800" marT="9525" marB="10800" anchor="b"/>
                </a:tc>
                <a:tc>
                  <a:txBody>
                    <a:bodyPr/>
                    <a:lstStyle/>
                    <a:p>
                      <a:pPr marL="0" algn="l" defTabSz="914354" rtl="0" eaLnBrk="1" fontAlgn="b" latinLnBrk="0" hangingPunct="1"/>
                      <a:r>
                        <a:rPr 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rPr>
                        <a:t>China Telecom</a:t>
                      </a:r>
                    </a:p>
                  </a:txBody>
                  <a:tcPr marL="46800" marR="46800" marT="9525" marB="10800" anchor="b"/>
                </a:tc>
                <a:tc vMerge="1">
                  <a:txBody>
                    <a:bodyPr/>
                    <a:lstStyle/>
                    <a:p>
                      <a:pPr marL="0" marR="0" lvl="0" indent="0" algn="l" defTabSz="914354" rtl="0" eaLnBrk="1" fontAlgn="auto" latinLnBrk="0" hangingPunct="1">
                        <a:lnSpc>
                          <a:spcPct val="100000"/>
                        </a:lnSpc>
                        <a:spcBef>
                          <a:spcPts val="0"/>
                        </a:spcBef>
                        <a:spcAft>
                          <a:spcPts val="0"/>
                        </a:spcAft>
                        <a:buClrTx/>
                        <a:buSzTx/>
                        <a:buFontTx/>
                        <a:buNone/>
                        <a:tabLst/>
                        <a:defRPr/>
                      </a:pPr>
                      <a:endParaRPr lang="en-US" altLang="zh-CN" sz="900" b="0" i="0" u="none" strike="noStrike" baseline="0" dirty="0" smtClean="0">
                        <a:solidFill>
                          <a:schemeClr val="tx1"/>
                        </a:solidFill>
                        <a:effectLst/>
                        <a:latin typeface="微软雅黑" panose="020B0503020204020204" pitchFamily="34" charset="-122"/>
                        <a:ea typeface="微软雅黑" panose="020B0503020204020204" pitchFamily="34" charset="-122"/>
                      </a:endParaRPr>
                    </a:p>
                  </a:txBody>
                  <a:tcPr marL="46800" marR="46800" marT="10800" marB="10800"/>
                </a:tc>
              </a:tr>
              <a:tr h="0">
                <a:tc vMerge="1">
                  <a:txBody>
                    <a:bodyPr/>
                    <a:lstStyle/>
                    <a:p>
                      <a:pPr algn="l" fontAlgn="b"/>
                      <a:endParaRPr 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4763" marR="4763" marT="4763" marB="0"/>
                </a:tc>
                <a:tc>
                  <a:txBody>
                    <a:bodyPr/>
                    <a:lstStyle/>
                    <a:p>
                      <a:pPr marL="0" algn="l" defTabSz="914354" rtl="0" eaLnBrk="1" fontAlgn="b" latinLnBrk="0" hangingPunct="1"/>
                      <a:r>
                        <a:rPr lang="en-US" sz="900" b="0" i="0" u="none" strike="noStrike" kern="1200">
                          <a:solidFill>
                            <a:srgbClr val="000000"/>
                          </a:solidFill>
                          <a:effectLst/>
                          <a:latin typeface="微软雅黑" panose="020B0503020204020204" pitchFamily="34" charset="-122"/>
                          <a:ea typeface="微软雅黑" panose="020B0503020204020204" pitchFamily="34" charset="-122"/>
                          <a:cs typeface="+mn-cs"/>
                        </a:rPr>
                        <a:t>RP-241335</a:t>
                      </a:r>
                    </a:p>
                  </a:txBody>
                  <a:tcPr marL="46800" marR="46800" marT="9525" marB="10800" anchor="b"/>
                </a:tc>
                <a:tc>
                  <a:txBody>
                    <a:bodyPr/>
                    <a:lstStyle/>
                    <a:p>
                      <a:pPr marL="0" algn="l" defTabSz="914354" rtl="0" eaLnBrk="1" fontAlgn="b" latinLnBrk="0" hangingPunct="1"/>
                      <a:r>
                        <a:rPr 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rPr>
                        <a:t>Considerations for potential improvements in Rel-19 RAN4 basket work</a:t>
                      </a:r>
                    </a:p>
                  </a:txBody>
                  <a:tcPr marL="46800" marR="46800" marT="9525" marB="10800" anchor="b"/>
                </a:tc>
                <a:tc>
                  <a:txBody>
                    <a:bodyPr/>
                    <a:lstStyle/>
                    <a:p>
                      <a:pPr marL="0" algn="l" defTabSz="914354" rtl="0" eaLnBrk="1" fontAlgn="b" latinLnBrk="0" hangingPunct="1"/>
                      <a:r>
                        <a:rPr 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rPr>
                        <a:t>CATT</a:t>
                      </a:r>
                    </a:p>
                  </a:txBody>
                  <a:tcPr marL="46800" marR="46800" marT="9525" marB="10800" anchor="b"/>
                </a:tc>
                <a:tc vMerge="1">
                  <a:txBody>
                    <a:bodyPr/>
                    <a:lstStyle/>
                    <a:p>
                      <a:pPr marL="0" marR="0" lvl="0" indent="0" algn="l" defTabSz="914354" rtl="0" eaLnBrk="1" fontAlgn="auto" latinLnBrk="0" hangingPunct="1">
                        <a:lnSpc>
                          <a:spcPct val="100000"/>
                        </a:lnSpc>
                        <a:spcBef>
                          <a:spcPts val="0"/>
                        </a:spcBef>
                        <a:spcAft>
                          <a:spcPts val="0"/>
                        </a:spcAft>
                        <a:buClrTx/>
                        <a:buSzTx/>
                        <a:buFontTx/>
                        <a:buNone/>
                        <a:tabLst/>
                        <a:defRPr/>
                      </a:pPr>
                      <a:endParaRPr lang="en-US" altLang="zh-CN" sz="900" b="0" i="0" u="none" strike="noStrike" baseline="0" dirty="0" smtClean="0">
                        <a:solidFill>
                          <a:schemeClr val="tx1"/>
                        </a:solidFill>
                        <a:effectLst/>
                        <a:latin typeface="微软雅黑" panose="020B0503020204020204" pitchFamily="34" charset="-122"/>
                        <a:ea typeface="微软雅黑" panose="020B0503020204020204" pitchFamily="34" charset="-122"/>
                      </a:endParaRPr>
                    </a:p>
                  </a:txBody>
                  <a:tcPr marL="46800" marR="46800" marT="10800" marB="10800"/>
                </a:tc>
              </a:tr>
            </a:tbl>
          </a:graphicData>
        </a:graphic>
      </p:graphicFrame>
    </p:spTree>
    <p:extLst>
      <p:ext uri="{BB962C8B-B14F-4D97-AF65-F5344CB8AC3E}">
        <p14:creationId xmlns:p14="http://schemas.microsoft.com/office/powerpoint/2010/main" val="1912735471"/>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altLang="zh-CN" b="1" dirty="0"/>
              <a:t>RAN4 new WI/SI proposals (</a:t>
            </a:r>
            <a:r>
              <a:rPr lang="en-US" altLang="zh-CN" b="1" dirty="0" smtClean="0"/>
              <a:t>Rel-19)</a:t>
            </a:r>
            <a:endParaRPr lang="ru-RU" b="1" dirty="0"/>
          </a:p>
        </p:txBody>
      </p:sp>
      <p:sp>
        <p:nvSpPr>
          <p:cNvPr id="3" name="Content Placeholder 2">
            <a:extLst>
              <a:ext uri="{FF2B5EF4-FFF2-40B4-BE49-F238E27FC236}">
                <a16:creationId xmlns="" xmlns:a16="http://schemas.microsoft.com/office/drawing/2014/main" id="{B1BE6906-4FA3-42DA-8E86-BA4DD12F41A6}"/>
              </a:ext>
            </a:extLst>
          </p:cNvPr>
          <p:cNvSpPr>
            <a:spLocks noGrp="1"/>
          </p:cNvSpPr>
          <p:nvPr>
            <p:ph idx="1"/>
          </p:nvPr>
        </p:nvSpPr>
        <p:spPr>
          <a:xfrm>
            <a:off x="401652" y="1273321"/>
            <a:ext cx="11417182" cy="5298929"/>
          </a:xfrm>
        </p:spPr>
        <p:txBody>
          <a:bodyPr/>
          <a:lstStyle/>
          <a:p>
            <a:pPr marL="342882" lvl="1" indent="-342882">
              <a:lnSpc>
                <a:spcPct val="150000"/>
              </a:lnSpc>
              <a:spcBef>
                <a:spcPts val="0"/>
              </a:spcBef>
              <a:spcAft>
                <a:spcPts val="0"/>
              </a:spcAft>
              <a:buBlip>
                <a:blip r:embed="rId3"/>
              </a:buBlip>
            </a:pPr>
            <a:r>
              <a:rPr lang="en-US" altLang="zh-CN" sz="1400" dirty="0" smtClean="0"/>
              <a:t>New Rel-19 RAN4-led WI </a:t>
            </a:r>
            <a:r>
              <a:rPr lang="en-US" altLang="zh-CN" sz="1400" dirty="0" smtClean="0"/>
              <a:t>proposals</a:t>
            </a:r>
            <a:r>
              <a:rPr lang="en-US" altLang="zh-CN" sz="1400" dirty="0" smtClean="0"/>
              <a:t>: Other spectrum and non spectrum related items</a:t>
            </a:r>
            <a:endParaRPr lang="en-US" altLang="zh-CN" sz="1400" dirty="0" smtClean="0"/>
          </a:p>
          <a:p>
            <a:pPr marL="742912" lvl="2" indent="-342882">
              <a:lnSpc>
                <a:spcPct val="150000"/>
              </a:lnSpc>
              <a:spcBef>
                <a:spcPts val="0"/>
              </a:spcBef>
              <a:spcAft>
                <a:spcPts val="0"/>
              </a:spcAft>
              <a:buBlip>
                <a:blip r:embed="rId3"/>
              </a:buBlip>
            </a:pPr>
            <a:endParaRPr lang="en-US" altLang="zh-CN" sz="1000" dirty="0" smtClean="0"/>
          </a:p>
        </p:txBody>
      </p:sp>
      <p:graphicFrame>
        <p:nvGraphicFramePr>
          <p:cNvPr id="5" name="表格 4"/>
          <p:cNvGraphicFramePr>
            <a:graphicFrameLocks noGrp="1"/>
          </p:cNvGraphicFramePr>
          <p:nvPr>
            <p:extLst>
              <p:ext uri="{D42A27DB-BD31-4B8C-83A1-F6EECF244321}">
                <p14:modId xmlns:p14="http://schemas.microsoft.com/office/powerpoint/2010/main" val="1537085655"/>
              </p:ext>
            </p:extLst>
          </p:nvPr>
        </p:nvGraphicFramePr>
        <p:xfrm>
          <a:off x="191494" y="1728932"/>
          <a:ext cx="11705314" cy="1111320"/>
        </p:xfrm>
        <a:graphic>
          <a:graphicData uri="http://schemas.openxmlformats.org/drawingml/2006/table">
            <a:tbl>
              <a:tblPr firstRow="1" bandRow="1">
                <a:tableStyleId>{5C22544A-7EE6-4342-B048-85BDC9FD1C3A}</a:tableStyleId>
              </a:tblPr>
              <a:tblGrid>
                <a:gridCol w="810216"/>
                <a:gridCol w="888762"/>
                <a:gridCol w="6310502"/>
                <a:gridCol w="1568349"/>
                <a:gridCol w="2127485"/>
              </a:tblGrid>
              <a:tr h="0">
                <a:tc>
                  <a:txBody>
                    <a:bodyPr/>
                    <a:lstStyle/>
                    <a:p>
                      <a:r>
                        <a:rPr lang="en-US" altLang="zh-CN" sz="900" dirty="0" smtClean="0">
                          <a:latin typeface="微软雅黑" panose="020B0503020204020204" pitchFamily="34" charset="-122"/>
                          <a:ea typeface="微软雅黑" panose="020B0503020204020204" pitchFamily="34" charset="-122"/>
                        </a:rPr>
                        <a:t>Category</a:t>
                      </a:r>
                      <a:endParaRPr lang="zh-CN" altLang="en-US" sz="900" dirty="0">
                        <a:latin typeface="微软雅黑" panose="020B0503020204020204" pitchFamily="34" charset="-122"/>
                        <a:ea typeface="微软雅黑" panose="020B0503020204020204" pitchFamily="34" charset="-122"/>
                      </a:endParaRPr>
                    </a:p>
                  </a:txBody>
                  <a:tcPr marL="46800" marR="46800" marT="10800" marB="10800"/>
                </a:tc>
                <a:tc>
                  <a:txBody>
                    <a:bodyPr/>
                    <a:lstStyle/>
                    <a:p>
                      <a:r>
                        <a:rPr lang="en-US" altLang="zh-CN" sz="900" dirty="0" err="1" smtClean="0">
                          <a:latin typeface="微软雅黑" panose="020B0503020204020204" pitchFamily="34" charset="-122"/>
                          <a:ea typeface="微软雅黑" panose="020B0503020204020204" pitchFamily="34" charset="-122"/>
                        </a:rPr>
                        <a:t>Tdoc</a:t>
                      </a:r>
                      <a:r>
                        <a:rPr lang="en-US" altLang="zh-CN" sz="900" baseline="0" dirty="0" smtClean="0">
                          <a:latin typeface="微软雅黑" panose="020B0503020204020204" pitchFamily="34" charset="-122"/>
                          <a:ea typeface="微软雅黑" panose="020B0503020204020204" pitchFamily="34" charset="-122"/>
                        </a:rPr>
                        <a:t> number</a:t>
                      </a:r>
                      <a:endParaRPr lang="zh-CN" altLang="en-US" sz="900" dirty="0">
                        <a:latin typeface="微软雅黑" panose="020B0503020204020204" pitchFamily="34" charset="-122"/>
                        <a:ea typeface="微软雅黑" panose="020B0503020204020204" pitchFamily="34" charset="-122"/>
                      </a:endParaRPr>
                    </a:p>
                  </a:txBody>
                  <a:tcPr marL="46800" marR="46800" marT="10800" marB="10800"/>
                </a:tc>
                <a:tc>
                  <a:txBody>
                    <a:bodyPr/>
                    <a:lstStyle/>
                    <a:p>
                      <a:r>
                        <a:rPr lang="en-US" altLang="zh-CN" sz="900" dirty="0" smtClean="0">
                          <a:latin typeface="微软雅黑" panose="020B0503020204020204" pitchFamily="34" charset="-122"/>
                          <a:ea typeface="微软雅黑" panose="020B0503020204020204" pitchFamily="34" charset="-122"/>
                        </a:rPr>
                        <a:t>Title</a:t>
                      </a:r>
                      <a:endParaRPr lang="zh-CN" altLang="en-US" sz="900" dirty="0">
                        <a:latin typeface="微软雅黑" panose="020B0503020204020204" pitchFamily="34" charset="-122"/>
                        <a:ea typeface="微软雅黑" panose="020B0503020204020204" pitchFamily="34" charset="-122"/>
                      </a:endParaRPr>
                    </a:p>
                  </a:txBody>
                  <a:tcPr marL="46800" marR="46800" marT="10800" marB="10800"/>
                </a:tc>
                <a:tc>
                  <a:txBody>
                    <a:bodyPr/>
                    <a:lstStyle/>
                    <a:p>
                      <a:r>
                        <a:rPr lang="en-US" altLang="zh-CN" sz="900" dirty="0" smtClean="0">
                          <a:latin typeface="微软雅黑" panose="020B0503020204020204" pitchFamily="34" charset="-122"/>
                          <a:ea typeface="微软雅黑" panose="020B0503020204020204" pitchFamily="34" charset="-122"/>
                        </a:rPr>
                        <a:t>Sources</a:t>
                      </a:r>
                      <a:endParaRPr lang="zh-CN" altLang="en-US" sz="900" dirty="0">
                        <a:latin typeface="微软雅黑" panose="020B0503020204020204" pitchFamily="34" charset="-122"/>
                        <a:ea typeface="微软雅黑" panose="020B0503020204020204" pitchFamily="34" charset="-122"/>
                      </a:endParaRPr>
                    </a:p>
                  </a:txBody>
                  <a:tcPr marL="46800" marR="46800" marT="10800" marB="10800"/>
                </a:tc>
                <a:tc>
                  <a:txBody>
                    <a:bodyPr/>
                    <a:lstStyle/>
                    <a:p>
                      <a:r>
                        <a:rPr lang="en-US" altLang="zh-CN" sz="900" dirty="0" smtClean="0">
                          <a:latin typeface="微软雅黑" panose="020B0503020204020204" pitchFamily="34" charset="-122"/>
                          <a:ea typeface="微软雅黑" panose="020B0503020204020204" pitchFamily="34" charset="-122"/>
                        </a:rPr>
                        <a:t>Suggestions</a:t>
                      </a:r>
                      <a:r>
                        <a:rPr lang="en-US" altLang="zh-CN" sz="900" baseline="0" dirty="0" smtClean="0">
                          <a:latin typeface="微软雅黑" panose="020B0503020204020204" pitchFamily="34" charset="-122"/>
                          <a:ea typeface="微软雅黑" panose="020B0503020204020204" pitchFamily="34" charset="-122"/>
                        </a:rPr>
                        <a:t> on consolidation</a:t>
                      </a:r>
                      <a:endParaRPr lang="zh-CN" altLang="en-US" sz="900" dirty="0">
                        <a:latin typeface="微软雅黑" panose="020B0503020204020204" pitchFamily="34" charset="-122"/>
                        <a:ea typeface="微软雅黑" panose="020B0503020204020204" pitchFamily="34" charset="-122"/>
                      </a:endParaRPr>
                    </a:p>
                  </a:txBody>
                  <a:tcPr marL="46800" marR="46800" marT="10800" marB="10800"/>
                </a:tc>
              </a:tr>
              <a:tr h="0">
                <a:tc rowSpan="2">
                  <a:txBody>
                    <a:bodyPr/>
                    <a:lstStyle/>
                    <a:p>
                      <a:pPr marL="0" marR="0" lvl="0" indent="0" algn="l" defTabSz="914354" rtl="0" eaLnBrk="1" fontAlgn="b" latinLnBrk="0" hangingPunct="1">
                        <a:lnSpc>
                          <a:spcPct val="100000"/>
                        </a:lnSpc>
                        <a:spcBef>
                          <a:spcPts val="0"/>
                        </a:spcBef>
                        <a:spcAft>
                          <a:spcPts val="0"/>
                        </a:spcAft>
                        <a:buClrTx/>
                        <a:buSzTx/>
                        <a:buFontTx/>
                        <a:buNone/>
                        <a:tabLst/>
                        <a:defRPr/>
                      </a:pPr>
                      <a:r>
                        <a:rPr lang="en-US" altLang="zh-CN" sz="900" dirty="0" smtClean="0">
                          <a:latin typeface="微软雅黑" panose="020B0503020204020204" pitchFamily="34" charset="-122"/>
                          <a:ea typeface="微软雅黑" panose="020B0503020204020204" pitchFamily="34" charset="-122"/>
                        </a:rPr>
                        <a:t>CDL</a:t>
                      </a:r>
                      <a:r>
                        <a:rPr lang="en-US" altLang="zh-CN" sz="900" baseline="0" dirty="0" smtClean="0">
                          <a:latin typeface="微软雅黑" panose="020B0503020204020204" pitchFamily="34" charset="-122"/>
                          <a:ea typeface="微软雅黑" panose="020B0503020204020204" pitchFamily="34" charset="-122"/>
                        </a:rPr>
                        <a:t> modeling</a:t>
                      </a:r>
                      <a:endParaRPr lang="zh-CN" altLang="en-US" sz="900" dirty="0" smtClean="0">
                        <a:latin typeface="微软雅黑" panose="020B0503020204020204" pitchFamily="34" charset="-122"/>
                        <a:ea typeface="微软雅黑" panose="020B0503020204020204" pitchFamily="34" charset="-122"/>
                      </a:endParaRPr>
                    </a:p>
                  </a:txBody>
                  <a:tcPr marL="46800" marR="46800" marT="10800" marB="10800"/>
                </a:tc>
                <a:tc>
                  <a:txBody>
                    <a:bodyPr/>
                    <a:lstStyle/>
                    <a:p>
                      <a:pPr algn="l" fontAlgn="b"/>
                      <a:r>
                        <a:rPr lang="en-US" sz="900" b="0" i="0" u="none" strike="noStrike" dirty="0">
                          <a:solidFill>
                            <a:srgbClr val="000000"/>
                          </a:solidFill>
                          <a:effectLst/>
                          <a:latin typeface="微软雅黑" panose="020B0503020204020204" pitchFamily="34" charset="-122"/>
                          <a:ea typeface="微软雅黑" panose="020B0503020204020204" pitchFamily="34" charset="-122"/>
                        </a:rPr>
                        <a:t>RP-241178</a:t>
                      </a:r>
                    </a:p>
                  </a:txBody>
                  <a:tcPr marL="46800" marR="46800" marT="10800" marB="10800" anchor="b"/>
                </a:tc>
                <a:tc>
                  <a:txBody>
                    <a:bodyPr/>
                    <a:lstStyle/>
                    <a:p>
                      <a:pPr algn="l" fontAlgn="b"/>
                      <a:r>
                        <a:rPr lang="en-US" sz="900" b="0" i="0" u="none" strike="noStrike" dirty="0">
                          <a:solidFill>
                            <a:srgbClr val="000000"/>
                          </a:solidFill>
                          <a:effectLst/>
                          <a:latin typeface="微软雅黑" panose="020B0503020204020204" pitchFamily="34" charset="-122"/>
                          <a:ea typeface="微软雅黑" panose="020B0503020204020204" pitchFamily="34" charset="-122"/>
                        </a:rPr>
                        <a:t>New SID: Study on spatial channel model for demodulation performance requirements</a:t>
                      </a:r>
                    </a:p>
                  </a:txBody>
                  <a:tcPr marL="46800" marR="46800" marT="10800" marB="10800" anchor="b"/>
                </a:tc>
                <a:tc>
                  <a:txBody>
                    <a:bodyPr/>
                    <a:lstStyle/>
                    <a:p>
                      <a:pPr algn="l" fontAlgn="b"/>
                      <a:r>
                        <a:rPr lang="en-US" sz="900" b="0" i="0" u="none" strike="noStrike" dirty="0">
                          <a:solidFill>
                            <a:srgbClr val="000000"/>
                          </a:solidFill>
                          <a:effectLst/>
                          <a:latin typeface="微软雅黑" panose="020B0503020204020204" pitchFamily="34" charset="-122"/>
                          <a:ea typeface="微软雅黑" panose="020B0503020204020204" pitchFamily="34" charset="-122"/>
                        </a:rPr>
                        <a:t>Nokia</a:t>
                      </a:r>
                    </a:p>
                  </a:txBody>
                  <a:tcPr marL="46800" marR="46800" marT="10800" marB="10800" anchor="b"/>
                </a:tc>
                <a:tc>
                  <a:txBody>
                    <a:bodyPr/>
                    <a:lstStyle/>
                    <a:p>
                      <a:pPr marL="0" marR="0" lvl="0" indent="0" algn="l" defTabSz="914354" rtl="0" eaLnBrk="1" fontAlgn="auto" latinLnBrk="0" hangingPunct="1">
                        <a:lnSpc>
                          <a:spcPct val="100000"/>
                        </a:lnSpc>
                        <a:spcBef>
                          <a:spcPts val="0"/>
                        </a:spcBef>
                        <a:spcAft>
                          <a:spcPts val="0"/>
                        </a:spcAft>
                        <a:buClrTx/>
                        <a:buSzTx/>
                        <a:buFontTx/>
                        <a:buNone/>
                        <a:tabLst/>
                        <a:defRPr/>
                      </a:pPr>
                      <a:endParaRPr lang="en-US" altLang="zh-CN" sz="900" b="0" i="0" u="none" strike="noStrike" baseline="0" dirty="0" smtClean="0">
                        <a:solidFill>
                          <a:schemeClr val="tx1"/>
                        </a:solidFill>
                        <a:effectLst/>
                        <a:latin typeface="微软雅黑" panose="020B0503020204020204" pitchFamily="34" charset="-122"/>
                        <a:ea typeface="微软雅黑" panose="020B0503020204020204" pitchFamily="34" charset="-122"/>
                      </a:endParaRPr>
                    </a:p>
                  </a:txBody>
                  <a:tcPr marL="46800" marR="46800" marT="10800" marB="10800"/>
                </a:tc>
              </a:tr>
              <a:tr h="0">
                <a:tc vMerge="1">
                  <a:txBody>
                    <a:bodyPr/>
                    <a:lstStyle/>
                    <a:p>
                      <a:pPr marL="0" marR="0" lvl="0" indent="0" algn="l" defTabSz="914354" rtl="0" eaLnBrk="1" fontAlgn="b" latinLnBrk="0" hangingPunct="1">
                        <a:lnSpc>
                          <a:spcPct val="100000"/>
                        </a:lnSpc>
                        <a:spcBef>
                          <a:spcPts val="0"/>
                        </a:spcBef>
                        <a:spcAft>
                          <a:spcPts val="0"/>
                        </a:spcAft>
                        <a:buClrTx/>
                        <a:buSzTx/>
                        <a:buFontTx/>
                        <a:buNone/>
                        <a:tabLst/>
                        <a:defRPr/>
                      </a:pPr>
                      <a:endParaRPr lang="zh-CN" altLang="en-US" sz="900" dirty="0" smtClean="0">
                        <a:latin typeface="微软雅黑" panose="020B0503020204020204" pitchFamily="34" charset="-122"/>
                        <a:ea typeface="微软雅黑" panose="020B0503020204020204" pitchFamily="34" charset="-122"/>
                      </a:endParaRPr>
                    </a:p>
                  </a:txBody>
                  <a:tcPr marL="46800" marR="46800" marT="10800" marB="10800"/>
                </a:tc>
                <a:tc>
                  <a:txBody>
                    <a:bodyPr/>
                    <a:lstStyle/>
                    <a:p>
                      <a:pPr algn="l" fontAlgn="b"/>
                      <a:r>
                        <a:rPr lang="en-US" sz="900" b="0" i="0" u="none" strike="noStrike" dirty="0">
                          <a:solidFill>
                            <a:srgbClr val="000000"/>
                          </a:solidFill>
                          <a:effectLst/>
                          <a:latin typeface="微软雅黑" panose="020B0503020204020204" pitchFamily="34" charset="-122"/>
                          <a:ea typeface="微软雅黑" panose="020B0503020204020204" pitchFamily="34" charset="-122"/>
                        </a:rPr>
                        <a:t>RP-241258</a:t>
                      </a:r>
                    </a:p>
                  </a:txBody>
                  <a:tcPr marL="46800" marR="46800" marT="10800" marB="10800" anchor="b"/>
                </a:tc>
                <a:tc>
                  <a:txBody>
                    <a:bodyPr/>
                    <a:lstStyle/>
                    <a:p>
                      <a:pPr algn="l" fontAlgn="b"/>
                      <a:r>
                        <a:rPr lang="en-US" sz="900" b="0" i="0" u="none" strike="noStrike" dirty="0">
                          <a:solidFill>
                            <a:srgbClr val="000000"/>
                          </a:solidFill>
                          <a:effectLst/>
                          <a:latin typeface="微软雅黑" panose="020B0503020204020204" pitchFamily="34" charset="-122"/>
                          <a:ea typeface="微软雅黑" panose="020B0503020204020204" pitchFamily="34" charset="-122"/>
                        </a:rPr>
                        <a:t>Discussion on the scope of RAN4 study on Spatial Channel Modelling in Rel-19</a:t>
                      </a:r>
                    </a:p>
                  </a:txBody>
                  <a:tcPr marL="46800" marR="46800" marT="10800" marB="10800" anchor="b"/>
                </a:tc>
                <a:tc>
                  <a:txBody>
                    <a:bodyPr/>
                    <a:lstStyle/>
                    <a:p>
                      <a:pPr algn="l" fontAlgn="b"/>
                      <a:r>
                        <a:rPr lang="en-US" sz="900" b="0" i="0" u="none" strike="noStrike" dirty="0">
                          <a:solidFill>
                            <a:srgbClr val="000000"/>
                          </a:solidFill>
                          <a:effectLst/>
                          <a:latin typeface="微软雅黑" panose="020B0503020204020204" pitchFamily="34" charset="-122"/>
                          <a:ea typeface="微软雅黑" panose="020B0503020204020204" pitchFamily="34" charset="-122"/>
                        </a:rPr>
                        <a:t>Huawei, HiSilicon</a:t>
                      </a:r>
                    </a:p>
                  </a:txBody>
                  <a:tcPr marL="46800" marR="46800" marT="10800" marB="10800" anchor="b"/>
                </a:tc>
                <a:tc>
                  <a:txBody>
                    <a:bodyPr/>
                    <a:lstStyle/>
                    <a:p>
                      <a:pPr marL="0" marR="0" lvl="0" indent="0" algn="l" defTabSz="914354" rtl="0" eaLnBrk="1" fontAlgn="auto" latinLnBrk="0" hangingPunct="1">
                        <a:lnSpc>
                          <a:spcPct val="100000"/>
                        </a:lnSpc>
                        <a:spcBef>
                          <a:spcPts val="0"/>
                        </a:spcBef>
                        <a:spcAft>
                          <a:spcPts val="0"/>
                        </a:spcAft>
                        <a:buClrTx/>
                        <a:buSzTx/>
                        <a:buFontTx/>
                        <a:buNone/>
                        <a:tabLst/>
                        <a:defRPr/>
                      </a:pPr>
                      <a:endParaRPr lang="en-US" altLang="zh-CN" sz="900" b="0" i="0" u="none" strike="noStrike" baseline="0" dirty="0" smtClean="0">
                        <a:solidFill>
                          <a:schemeClr val="tx1"/>
                        </a:solidFill>
                        <a:effectLst/>
                        <a:latin typeface="微软雅黑" panose="020B0503020204020204" pitchFamily="34" charset="-122"/>
                        <a:ea typeface="微软雅黑" panose="020B0503020204020204" pitchFamily="34" charset="-122"/>
                      </a:endParaRPr>
                    </a:p>
                  </a:txBody>
                  <a:tcPr marL="46800" marR="46800" marT="10800" marB="10800"/>
                </a:tc>
              </a:tr>
              <a:tr h="0">
                <a:tc rowSpan="4">
                  <a:txBody>
                    <a:bodyPr/>
                    <a:lstStyle/>
                    <a:p>
                      <a:pPr marL="0" marR="0" lvl="0" indent="0" algn="l" defTabSz="914354" rtl="0" eaLnBrk="1" fontAlgn="b" latinLnBrk="0" hangingPunct="1">
                        <a:lnSpc>
                          <a:spcPct val="100000"/>
                        </a:lnSpc>
                        <a:spcBef>
                          <a:spcPts val="0"/>
                        </a:spcBef>
                        <a:spcAft>
                          <a:spcPts val="0"/>
                        </a:spcAft>
                        <a:buClrTx/>
                        <a:buSzTx/>
                        <a:buFontTx/>
                        <a:buNone/>
                        <a:tabLst/>
                        <a:defRPr/>
                      </a:pPr>
                      <a:r>
                        <a:rPr lang="en-US" altLang="zh-CN" sz="900" dirty="0" smtClean="0">
                          <a:latin typeface="微软雅黑" panose="020B0503020204020204" pitchFamily="34" charset="-122"/>
                          <a:ea typeface="微软雅黑" panose="020B0503020204020204" pitchFamily="34" charset="-122"/>
                        </a:rPr>
                        <a:t>Fragmented DL</a:t>
                      </a:r>
                      <a:endParaRPr lang="zh-CN" altLang="en-US" sz="900" dirty="0" smtClean="0">
                        <a:latin typeface="微软雅黑" panose="020B0503020204020204" pitchFamily="34" charset="-122"/>
                        <a:ea typeface="微软雅黑" panose="020B0503020204020204" pitchFamily="34" charset="-122"/>
                      </a:endParaRPr>
                    </a:p>
                  </a:txBody>
                  <a:tcPr marL="46800" marR="46800" marT="10800" marB="10800"/>
                </a:tc>
                <a:tc>
                  <a:txBody>
                    <a:bodyPr/>
                    <a:lstStyle/>
                    <a:p>
                      <a:pPr algn="l" fontAlgn="b"/>
                      <a:r>
                        <a:rPr lang="en-US" sz="900" b="0" i="0" u="none" strike="noStrike" dirty="0">
                          <a:solidFill>
                            <a:srgbClr val="000000"/>
                          </a:solidFill>
                          <a:effectLst/>
                          <a:latin typeface="微软雅黑" panose="020B0503020204020204" pitchFamily="34" charset="-122"/>
                          <a:ea typeface="微软雅黑" panose="020B0503020204020204" pitchFamily="34" charset="-122"/>
                        </a:rPr>
                        <a:t>RP-241360</a:t>
                      </a:r>
                    </a:p>
                  </a:txBody>
                  <a:tcPr marL="46800" marR="46800" marT="10800" marB="10800" anchor="b"/>
                </a:tc>
                <a:tc>
                  <a:txBody>
                    <a:bodyPr/>
                    <a:lstStyle/>
                    <a:p>
                      <a:pPr algn="l" fontAlgn="b"/>
                      <a:r>
                        <a:rPr lang="en-US" sz="900" b="0" i="0" u="none" strike="noStrike" dirty="0">
                          <a:solidFill>
                            <a:srgbClr val="000000"/>
                          </a:solidFill>
                          <a:effectLst/>
                          <a:latin typeface="微软雅黑" panose="020B0503020204020204" pitchFamily="34" charset="-122"/>
                          <a:ea typeface="微软雅黑" panose="020B0503020204020204" pitchFamily="34" charset="-122"/>
                        </a:rPr>
                        <a:t>New SI: Study on Fragmented Carriers in FR1</a:t>
                      </a:r>
                    </a:p>
                  </a:txBody>
                  <a:tcPr marL="46800" marR="46800" marT="10800" marB="10800" anchor="b"/>
                </a:tc>
                <a:tc>
                  <a:txBody>
                    <a:bodyPr/>
                    <a:lstStyle/>
                    <a:p>
                      <a:pPr algn="l" fontAlgn="b"/>
                      <a:r>
                        <a:rPr lang="en-US" sz="900" b="0" i="0" u="none" strike="noStrike" dirty="0" err="1">
                          <a:solidFill>
                            <a:srgbClr val="000000"/>
                          </a:solidFill>
                          <a:effectLst/>
                          <a:latin typeface="微软雅黑" panose="020B0503020204020204" pitchFamily="34" charset="-122"/>
                          <a:ea typeface="微软雅黑" panose="020B0503020204020204" pitchFamily="34" charset="-122"/>
                        </a:rPr>
                        <a:t>MediaTek</a:t>
                      </a:r>
                      <a:r>
                        <a:rPr lang="en-US" sz="900" b="0" i="0" u="none" strike="noStrike" dirty="0">
                          <a:solidFill>
                            <a:srgbClr val="000000"/>
                          </a:solidFill>
                          <a:effectLst/>
                          <a:latin typeface="微软雅黑" panose="020B0503020204020204" pitchFamily="34" charset="-122"/>
                          <a:ea typeface="微软雅黑" panose="020B0503020204020204" pitchFamily="34" charset="-122"/>
                        </a:rPr>
                        <a:t> Inc. et al.</a:t>
                      </a:r>
                    </a:p>
                  </a:txBody>
                  <a:tcPr marL="46800" marR="46800" marT="10800" marB="10800" anchor="b"/>
                </a:tc>
                <a:tc>
                  <a:txBody>
                    <a:bodyPr/>
                    <a:lstStyle/>
                    <a:p>
                      <a:pPr marL="0" marR="0" lvl="0" indent="0" algn="l" defTabSz="914354" rtl="0" eaLnBrk="1" fontAlgn="auto" latinLnBrk="0" hangingPunct="1">
                        <a:lnSpc>
                          <a:spcPct val="100000"/>
                        </a:lnSpc>
                        <a:spcBef>
                          <a:spcPts val="0"/>
                        </a:spcBef>
                        <a:spcAft>
                          <a:spcPts val="0"/>
                        </a:spcAft>
                        <a:buClrTx/>
                        <a:buSzTx/>
                        <a:buFontTx/>
                        <a:buNone/>
                        <a:tabLst/>
                        <a:defRPr/>
                      </a:pPr>
                      <a:endParaRPr lang="en-US" altLang="zh-CN" sz="900" b="0" i="0" u="none" strike="noStrike" baseline="0" dirty="0" smtClean="0">
                        <a:solidFill>
                          <a:schemeClr val="tx1"/>
                        </a:solidFill>
                        <a:effectLst/>
                        <a:latin typeface="微软雅黑" panose="020B0503020204020204" pitchFamily="34" charset="-122"/>
                        <a:ea typeface="微软雅黑" panose="020B0503020204020204" pitchFamily="34" charset="-122"/>
                      </a:endParaRPr>
                    </a:p>
                  </a:txBody>
                  <a:tcPr marL="46800" marR="46800" marT="10800" marB="10800"/>
                </a:tc>
              </a:tr>
              <a:tr h="0">
                <a:tc vMerge="1">
                  <a:txBody>
                    <a:bodyPr/>
                    <a:lstStyle/>
                    <a:p>
                      <a:endParaRPr lang="zh-CN" altLang="en-US"/>
                    </a:p>
                  </a:txBody>
                  <a:tcPr/>
                </a:tc>
                <a:tc>
                  <a:txBody>
                    <a:bodyPr/>
                    <a:lstStyle/>
                    <a:p>
                      <a:pPr algn="l" fontAlgn="b"/>
                      <a:r>
                        <a:rPr lang="en-US" sz="900" b="0" i="0" u="none" strike="noStrike" dirty="0">
                          <a:solidFill>
                            <a:srgbClr val="000000"/>
                          </a:solidFill>
                          <a:effectLst/>
                          <a:latin typeface="微软雅黑" panose="020B0503020204020204" pitchFamily="34" charset="-122"/>
                          <a:ea typeface="微软雅黑" panose="020B0503020204020204" pitchFamily="34" charset="-122"/>
                        </a:rPr>
                        <a:t>RP-241361</a:t>
                      </a:r>
                    </a:p>
                  </a:txBody>
                  <a:tcPr marL="46800" marR="46800" marT="10800" marB="10800" anchor="b"/>
                </a:tc>
                <a:tc>
                  <a:txBody>
                    <a:bodyPr/>
                    <a:lstStyle/>
                    <a:p>
                      <a:pPr algn="l" fontAlgn="b"/>
                      <a:r>
                        <a:rPr lang="en-US" sz="900" b="0" i="0" u="none" strike="noStrike" dirty="0">
                          <a:solidFill>
                            <a:srgbClr val="000000"/>
                          </a:solidFill>
                          <a:effectLst/>
                          <a:latin typeface="微软雅黑" panose="020B0503020204020204" pitchFamily="34" charset="-122"/>
                          <a:ea typeface="微软雅黑" panose="020B0503020204020204" pitchFamily="34" charset="-122"/>
                        </a:rPr>
                        <a:t>Recommended WF on Fragmented Carriers</a:t>
                      </a:r>
                    </a:p>
                  </a:txBody>
                  <a:tcPr marL="46800" marR="46800" marT="10800" marB="10800" anchor="b"/>
                </a:tc>
                <a:tc>
                  <a:txBody>
                    <a:bodyPr/>
                    <a:lstStyle/>
                    <a:p>
                      <a:pPr algn="l" fontAlgn="b"/>
                      <a:r>
                        <a:rPr lang="en-US" sz="900" b="0" i="0" u="none" strike="noStrike" dirty="0" err="1">
                          <a:solidFill>
                            <a:srgbClr val="000000"/>
                          </a:solidFill>
                          <a:effectLst/>
                          <a:latin typeface="微软雅黑" panose="020B0503020204020204" pitchFamily="34" charset="-122"/>
                          <a:ea typeface="微软雅黑" panose="020B0503020204020204" pitchFamily="34" charset="-122"/>
                        </a:rPr>
                        <a:t>MediaTek</a:t>
                      </a:r>
                      <a:r>
                        <a:rPr lang="en-US" sz="900" b="0" i="0" u="none" strike="noStrike" dirty="0">
                          <a:solidFill>
                            <a:srgbClr val="000000"/>
                          </a:solidFill>
                          <a:effectLst/>
                          <a:latin typeface="微软雅黑" panose="020B0503020204020204" pitchFamily="34" charset="-122"/>
                          <a:ea typeface="微软雅黑" panose="020B0503020204020204" pitchFamily="34" charset="-122"/>
                        </a:rPr>
                        <a:t> Inc.</a:t>
                      </a:r>
                    </a:p>
                  </a:txBody>
                  <a:tcPr marL="46800" marR="46800" marT="10800" marB="10800" anchor="b"/>
                </a:tc>
                <a:tc>
                  <a:txBody>
                    <a:bodyPr/>
                    <a:lstStyle/>
                    <a:p>
                      <a:pPr marL="0" marR="0" lvl="0" indent="0" algn="l" defTabSz="914354" rtl="0" eaLnBrk="1" fontAlgn="auto" latinLnBrk="0" hangingPunct="1">
                        <a:lnSpc>
                          <a:spcPct val="100000"/>
                        </a:lnSpc>
                        <a:spcBef>
                          <a:spcPts val="0"/>
                        </a:spcBef>
                        <a:spcAft>
                          <a:spcPts val="0"/>
                        </a:spcAft>
                        <a:buClrTx/>
                        <a:buSzTx/>
                        <a:buFontTx/>
                        <a:buNone/>
                        <a:tabLst/>
                        <a:defRPr/>
                      </a:pPr>
                      <a:endParaRPr lang="en-US" altLang="zh-CN" sz="900" b="0" i="0" u="none" strike="noStrike" baseline="0" dirty="0" smtClean="0">
                        <a:solidFill>
                          <a:schemeClr val="tx1"/>
                        </a:solidFill>
                        <a:effectLst/>
                        <a:latin typeface="微软雅黑" panose="020B0503020204020204" pitchFamily="34" charset="-122"/>
                        <a:ea typeface="微软雅黑" panose="020B0503020204020204" pitchFamily="34" charset="-122"/>
                      </a:endParaRPr>
                    </a:p>
                  </a:txBody>
                  <a:tcPr marL="46800" marR="46800" marT="10800" marB="10800"/>
                </a:tc>
              </a:tr>
              <a:tr h="0">
                <a:tc vMerge="1">
                  <a:txBody>
                    <a:bodyPr/>
                    <a:lstStyle/>
                    <a:p>
                      <a:pPr marL="0" marR="0" lvl="0" indent="0" algn="l" defTabSz="914354" rtl="0" eaLnBrk="1" fontAlgn="b" latinLnBrk="0" hangingPunct="1">
                        <a:lnSpc>
                          <a:spcPct val="100000"/>
                        </a:lnSpc>
                        <a:spcBef>
                          <a:spcPts val="0"/>
                        </a:spcBef>
                        <a:spcAft>
                          <a:spcPts val="0"/>
                        </a:spcAft>
                        <a:buClrTx/>
                        <a:buSzTx/>
                        <a:buFontTx/>
                        <a:buNone/>
                        <a:tabLst/>
                        <a:defRPr/>
                      </a:pPr>
                      <a:endParaRPr lang="zh-CN" altLang="en-US" sz="900" dirty="0" smtClean="0">
                        <a:latin typeface="微软雅黑" panose="020B0503020204020204" pitchFamily="34" charset="-122"/>
                        <a:ea typeface="微软雅黑" panose="020B0503020204020204" pitchFamily="34" charset="-122"/>
                      </a:endParaRPr>
                    </a:p>
                  </a:txBody>
                  <a:tcPr marL="46800" marR="46800" marT="10800" marB="10800"/>
                </a:tc>
                <a:tc>
                  <a:txBody>
                    <a:bodyPr/>
                    <a:lstStyle/>
                    <a:p>
                      <a:pPr algn="l" fontAlgn="b"/>
                      <a:r>
                        <a:rPr lang="en-US" sz="900" b="0" i="0" u="none" strike="noStrike" dirty="0">
                          <a:solidFill>
                            <a:srgbClr val="000000"/>
                          </a:solidFill>
                          <a:effectLst/>
                          <a:latin typeface="微软雅黑" panose="020B0503020204020204" pitchFamily="34" charset="-122"/>
                          <a:ea typeface="微软雅黑" panose="020B0503020204020204" pitchFamily="34" charset="-122"/>
                        </a:rPr>
                        <a:t>RP-241257</a:t>
                      </a:r>
                    </a:p>
                  </a:txBody>
                  <a:tcPr marL="46800" marR="46800" marT="10800" marB="10800" anchor="b"/>
                </a:tc>
                <a:tc>
                  <a:txBody>
                    <a:bodyPr/>
                    <a:lstStyle/>
                    <a:p>
                      <a:pPr algn="l" fontAlgn="b"/>
                      <a:r>
                        <a:rPr lang="en-US" sz="900" b="0" i="0" u="none" strike="noStrike" dirty="0">
                          <a:solidFill>
                            <a:srgbClr val="000000"/>
                          </a:solidFill>
                          <a:effectLst/>
                          <a:latin typeface="微软雅黑" panose="020B0503020204020204" pitchFamily="34" charset="-122"/>
                          <a:ea typeface="微软雅黑" panose="020B0503020204020204" pitchFamily="34" charset="-122"/>
                        </a:rPr>
                        <a:t>Discussion on the scope of RAN4 study on fragmented carriers in Rel-19</a:t>
                      </a:r>
                    </a:p>
                  </a:txBody>
                  <a:tcPr marL="46800" marR="46800" marT="10800" marB="10800" anchor="b"/>
                </a:tc>
                <a:tc>
                  <a:txBody>
                    <a:bodyPr/>
                    <a:lstStyle/>
                    <a:p>
                      <a:pPr algn="l" fontAlgn="b"/>
                      <a:r>
                        <a:rPr lang="en-US" sz="900" b="0" i="0" u="none" strike="noStrike" dirty="0">
                          <a:solidFill>
                            <a:srgbClr val="000000"/>
                          </a:solidFill>
                          <a:effectLst/>
                          <a:latin typeface="微软雅黑" panose="020B0503020204020204" pitchFamily="34" charset="-122"/>
                          <a:ea typeface="微软雅黑" panose="020B0503020204020204" pitchFamily="34" charset="-122"/>
                        </a:rPr>
                        <a:t>Huawei, HiSilicon</a:t>
                      </a:r>
                    </a:p>
                  </a:txBody>
                  <a:tcPr marL="46800" marR="46800" marT="10800" marB="10800" anchor="b"/>
                </a:tc>
                <a:tc>
                  <a:txBody>
                    <a:bodyPr/>
                    <a:lstStyle/>
                    <a:p>
                      <a:pPr marL="0" marR="0" lvl="0" indent="0" algn="l" defTabSz="914354" rtl="0" eaLnBrk="1" fontAlgn="auto" latinLnBrk="0" hangingPunct="1">
                        <a:lnSpc>
                          <a:spcPct val="100000"/>
                        </a:lnSpc>
                        <a:spcBef>
                          <a:spcPts val="0"/>
                        </a:spcBef>
                        <a:spcAft>
                          <a:spcPts val="0"/>
                        </a:spcAft>
                        <a:buClrTx/>
                        <a:buSzTx/>
                        <a:buFontTx/>
                        <a:buNone/>
                        <a:tabLst/>
                        <a:defRPr/>
                      </a:pPr>
                      <a:endParaRPr lang="en-US" altLang="zh-CN" sz="900" b="0" i="0" u="none" strike="noStrike" baseline="0" dirty="0" smtClean="0">
                        <a:solidFill>
                          <a:schemeClr val="tx1"/>
                        </a:solidFill>
                        <a:effectLst/>
                        <a:latin typeface="微软雅黑" panose="020B0503020204020204" pitchFamily="34" charset="-122"/>
                        <a:ea typeface="微软雅黑" panose="020B0503020204020204" pitchFamily="34" charset="-122"/>
                      </a:endParaRPr>
                    </a:p>
                  </a:txBody>
                  <a:tcPr marL="46800" marR="46800" marT="10800" marB="10800"/>
                </a:tc>
              </a:tr>
              <a:tr h="0">
                <a:tc vMerge="1">
                  <a:txBody>
                    <a:bodyPr/>
                    <a:lstStyle/>
                    <a:p>
                      <a:pPr marL="0" marR="0" lvl="0" indent="0" algn="l" defTabSz="914354" rtl="0" eaLnBrk="1" fontAlgn="b" latinLnBrk="0" hangingPunct="1">
                        <a:lnSpc>
                          <a:spcPct val="100000"/>
                        </a:lnSpc>
                        <a:spcBef>
                          <a:spcPts val="0"/>
                        </a:spcBef>
                        <a:spcAft>
                          <a:spcPts val="0"/>
                        </a:spcAft>
                        <a:buClrTx/>
                        <a:buSzTx/>
                        <a:buFontTx/>
                        <a:buNone/>
                        <a:tabLst/>
                        <a:defRPr/>
                      </a:pPr>
                      <a:endParaRPr lang="zh-CN" altLang="en-US" sz="900" dirty="0" smtClean="0">
                        <a:latin typeface="微软雅黑" panose="020B0503020204020204" pitchFamily="34" charset="-122"/>
                        <a:ea typeface="微软雅黑" panose="020B0503020204020204" pitchFamily="34" charset="-122"/>
                      </a:endParaRPr>
                    </a:p>
                  </a:txBody>
                  <a:tcPr marL="46800" marR="46800" marT="10800" marB="10800"/>
                </a:tc>
                <a:tc>
                  <a:txBody>
                    <a:bodyPr/>
                    <a:lstStyle/>
                    <a:p>
                      <a:pPr algn="l" fontAlgn="b"/>
                      <a:r>
                        <a:rPr lang="en-US" sz="900" b="0" i="0" u="none" strike="noStrike">
                          <a:solidFill>
                            <a:srgbClr val="000000"/>
                          </a:solidFill>
                          <a:effectLst/>
                          <a:latin typeface="微软雅黑" panose="020B0503020204020204" pitchFamily="34" charset="-122"/>
                          <a:ea typeface="微软雅黑" panose="020B0503020204020204" pitchFamily="34" charset="-122"/>
                        </a:rPr>
                        <a:t>RP-241269</a:t>
                      </a:r>
                    </a:p>
                  </a:txBody>
                  <a:tcPr marL="46800" marR="46800" marT="10800" marB="10800" anchor="b"/>
                </a:tc>
                <a:tc>
                  <a:txBody>
                    <a:bodyPr/>
                    <a:lstStyle/>
                    <a:p>
                      <a:pPr algn="l" fontAlgn="b"/>
                      <a:r>
                        <a:rPr lang="en-US" sz="900" b="0" i="0" u="none" strike="noStrike" dirty="0">
                          <a:solidFill>
                            <a:srgbClr val="000000"/>
                          </a:solidFill>
                          <a:effectLst/>
                          <a:latin typeface="微软雅黑" panose="020B0503020204020204" pitchFamily="34" charset="-122"/>
                          <a:ea typeface="微软雅黑" panose="020B0503020204020204" pitchFamily="34" charset="-122"/>
                        </a:rPr>
                        <a:t>On Fragmented Carriers in Rel-19</a:t>
                      </a:r>
                    </a:p>
                  </a:txBody>
                  <a:tcPr marL="46800" marR="46800" marT="10800" marB="10800" anchor="b"/>
                </a:tc>
                <a:tc>
                  <a:txBody>
                    <a:bodyPr/>
                    <a:lstStyle/>
                    <a:p>
                      <a:pPr algn="l" fontAlgn="b"/>
                      <a:r>
                        <a:rPr lang="en-US" sz="900" b="0" i="0" u="none" strike="noStrike">
                          <a:solidFill>
                            <a:srgbClr val="000000"/>
                          </a:solidFill>
                          <a:effectLst/>
                          <a:latin typeface="微软雅黑" panose="020B0503020204020204" pitchFamily="34" charset="-122"/>
                          <a:ea typeface="微软雅黑" panose="020B0503020204020204" pitchFamily="34" charset="-122"/>
                        </a:rPr>
                        <a:t>Apple</a:t>
                      </a:r>
                    </a:p>
                  </a:txBody>
                  <a:tcPr marL="46800" marR="46800" marT="10800" marB="10800" anchor="b"/>
                </a:tc>
                <a:tc>
                  <a:txBody>
                    <a:bodyPr/>
                    <a:lstStyle/>
                    <a:p>
                      <a:pPr marL="0" marR="0" lvl="0" indent="0" algn="l" defTabSz="914354" rtl="0" eaLnBrk="1" fontAlgn="auto" latinLnBrk="0" hangingPunct="1">
                        <a:lnSpc>
                          <a:spcPct val="100000"/>
                        </a:lnSpc>
                        <a:spcBef>
                          <a:spcPts val="0"/>
                        </a:spcBef>
                        <a:spcAft>
                          <a:spcPts val="0"/>
                        </a:spcAft>
                        <a:buClrTx/>
                        <a:buSzTx/>
                        <a:buFontTx/>
                        <a:buNone/>
                        <a:tabLst/>
                        <a:defRPr/>
                      </a:pPr>
                      <a:endParaRPr lang="en-US" altLang="zh-CN" sz="900" b="0" i="0" u="none" strike="noStrike" baseline="0" dirty="0" smtClean="0">
                        <a:solidFill>
                          <a:schemeClr val="tx1"/>
                        </a:solidFill>
                        <a:effectLst/>
                        <a:latin typeface="微软雅黑" panose="020B0503020204020204" pitchFamily="34" charset="-122"/>
                        <a:ea typeface="微软雅黑" panose="020B0503020204020204" pitchFamily="34" charset="-122"/>
                      </a:endParaRPr>
                    </a:p>
                  </a:txBody>
                  <a:tcPr marL="46800" marR="46800" marT="10800" marB="10800"/>
                </a:tc>
              </a:tr>
            </a:tbl>
          </a:graphicData>
        </a:graphic>
      </p:graphicFrame>
      <p:graphicFrame>
        <p:nvGraphicFramePr>
          <p:cNvPr id="7" name="表格 6"/>
          <p:cNvGraphicFramePr>
            <a:graphicFrameLocks noGrp="1"/>
          </p:cNvGraphicFramePr>
          <p:nvPr>
            <p:extLst>
              <p:ext uri="{D42A27DB-BD31-4B8C-83A1-F6EECF244321}">
                <p14:modId xmlns:p14="http://schemas.microsoft.com/office/powerpoint/2010/main" val="3534780556"/>
              </p:ext>
            </p:extLst>
          </p:nvPr>
        </p:nvGraphicFramePr>
        <p:xfrm>
          <a:off x="191494" y="2840252"/>
          <a:ext cx="11705314" cy="3659040"/>
        </p:xfrm>
        <a:graphic>
          <a:graphicData uri="http://schemas.openxmlformats.org/drawingml/2006/table">
            <a:tbl>
              <a:tblPr firstRow="1" bandRow="1">
                <a:tableStyleId>{5C22544A-7EE6-4342-B048-85BDC9FD1C3A}</a:tableStyleId>
              </a:tblPr>
              <a:tblGrid>
                <a:gridCol w="810216"/>
                <a:gridCol w="888762"/>
                <a:gridCol w="6310502"/>
                <a:gridCol w="1568349"/>
                <a:gridCol w="2127485"/>
              </a:tblGrid>
              <a:tr h="135128">
                <a:tc>
                  <a:txBody>
                    <a:bodyPr/>
                    <a:lstStyle/>
                    <a:p>
                      <a:r>
                        <a:rPr lang="en-US" altLang="zh-CN" sz="900" dirty="0" smtClean="0">
                          <a:latin typeface="微软雅黑" panose="020B0503020204020204" pitchFamily="34" charset="-122"/>
                          <a:ea typeface="微软雅黑" panose="020B0503020204020204" pitchFamily="34" charset="-122"/>
                        </a:rPr>
                        <a:t>Category</a:t>
                      </a:r>
                      <a:endParaRPr lang="zh-CN" altLang="en-US" sz="900" dirty="0">
                        <a:latin typeface="微软雅黑" panose="020B0503020204020204" pitchFamily="34" charset="-122"/>
                        <a:ea typeface="微软雅黑" panose="020B0503020204020204" pitchFamily="34" charset="-122"/>
                      </a:endParaRPr>
                    </a:p>
                  </a:txBody>
                  <a:tcPr marL="46800" marR="46800" marT="10800" marB="10800"/>
                </a:tc>
                <a:tc>
                  <a:txBody>
                    <a:bodyPr/>
                    <a:lstStyle/>
                    <a:p>
                      <a:r>
                        <a:rPr lang="en-US" altLang="zh-CN" sz="900" dirty="0" err="1" smtClean="0">
                          <a:latin typeface="微软雅黑" panose="020B0503020204020204" pitchFamily="34" charset="-122"/>
                          <a:ea typeface="微软雅黑" panose="020B0503020204020204" pitchFamily="34" charset="-122"/>
                        </a:rPr>
                        <a:t>Tdoc</a:t>
                      </a:r>
                      <a:r>
                        <a:rPr lang="en-US" altLang="zh-CN" sz="900" baseline="0" dirty="0" smtClean="0">
                          <a:latin typeface="微软雅黑" panose="020B0503020204020204" pitchFamily="34" charset="-122"/>
                          <a:ea typeface="微软雅黑" panose="020B0503020204020204" pitchFamily="34" charset="-122"/>
                        </a:rPr>
                        <a:t> number</a:t>
                      </a:r>
                      <a:endParaRPr lang="zh-CN" altLang="en-US" sz="900" dirty="0">
                        <a:latin typeface="微软雅黑" panose="020B0503020204020204" pitchFamily="34" charset="-122"/>
                        <a:ea typeface="微软雅黑" panose="020B0503020204020204" pitchFamily="34" charset="-122"/>
                      </a:endParaRPr>
                    </a:p>
                  </a:txBody>
                  <a:tcPr marL="46800" marR="46800" marT="10800" marB="10800"/>
                </a:tc>
                <a:tc>
                  <a:txBody>
                    <a:bodyPr/>
                    <a:lstStyle/>
                    <a:p>
                      <a:r>
                        <a:rPr lang="en-US" altLang="zh-CN" sz="900" dirty="0" smtClean="0">
                          <a:latin typeface="微软雅黑" panose="020B0503020204020204" pitchFamily="34" charset="-122"/>
                          <a:ea typeface="微软雅黑" panose="020B0503020204020204" pitchFamily="34" charset="-122"/>
                        </a:rPr>
                        <a:t>Title</a:t>
                      </a:r>
                      <a:endParaRPr lang="zh-CN" altLang="en-US" sz="900" dirty="0">
                        <a:latin typeface="微软雅黑" panose="020B0503020204020204" pitchFamily="34" charset="-122"/>
                        <a:ea typeface="微软雅黑" panose="020B0503020204020204" pitchFamily="34" charset="-122"/>
                      </a:endParaRPr>
                    </a:p>
                  </a:txBody>
                  <a:tcPr marL="46800" marR="46800" marT="10800" marB="10800"/>
                </a:tc>
                <a:tc>
                  <a:txBody>
                    <a:bodyPr/>
                    <a:lstStyle/>
                    <a:p>
                      <a:r>
                        <a:rPr lang="en-US" altLang="zh-CN" sz="900" dirty="0" smtClean="0">
                          <a:latin typeface="微软雅黑" panose="020B0503020204020204" pitchFamily="34" charset="-122"/>
                          <a:ea typeface="微软雅黑" panose="020B0503020204020204" pitchFamily="34" charset="-122"/>
                        </a:rPr>
                        <a:t>Sources</a:t>
                      </a:r>
                      <a:endParaRPr lang="zh-CN" altLang="en-US" sz="900" dirty="0">
                        <a:latin typeface="微软雅黑" panose="020B0503020204020204" pitchFamily="34" charset="-122"/>
                        <a:ea typeface="微软雅黑" panose="020B0503020204020204" pitchFamily="34" charset="-122"/>
                      </a:endParaRPr>
                    </a:p>
                  </a:txBody>
                  <a:tcPr marL="46800" marR="46800" marT="10800" marB="10800"/>
                </a:tc>
                <a:tc>
                  <a:txBody>
                    <a:bodyPr/>
                    <a:lstStyle/>
                    <a:p>
                      <a:r>
                        <a:rPr lang="en-US" altLang="zh-CN" sz="900" dirty="0" smtClean="0">
                          <a:latin typeface="微软雅黑" panose="020B0503020204020204" pitchFamily="34" charset="-122"/>
                          <a:ea typeface="微软雅黑" panose="020B0503020204020204" pitchFamily="34" charset="-122"/>
                        </a:rPr>
                        <a:t>Suggestions</a:t>
                      </a:r>
                      <a:r>
                        <a:rPr lang="en-US" altLang="zh-CN" sz="900" baseline="0" dirty="0" smtClean="0">
                          <a:latin typeface="微软雅黑" panose="020B0503020204020204" pitchFamily="34" charset="-122"/>
                          <a:ea typeface="微软雅黑" panose="020B0503020204020204" pitchFamily="34" charset="-122"/>
                        </a:rPr>
                        <a:t> on consolidation</a:t>
                      </a:r>
                      <a:endParaRPr lang="zh-CN" altLang="en-US" sz="900" dirty="0">
                        <a:latin typeface="微软雅黑" panose="020B0503020204020204" pitchFamily="34" charset="-122"/>
                        <a:ea typeface="微软雅黑" panose="020B0503020204020204" pitchFamily="34" charset="-122"/>
                      </a:endParaRPr>
                    </a:p>
                  </a:txBody>
                  <a:tcPr marL="46800" marR="46800" marT="10800" marB="10800"/>
                </a:tc>
              </a:tr>
              <a:tr h="251871">
                <a:tc rowSpan="2">
                  <a:txBody>
                    <a:bodyPr/>
                    <a:lstStyle/>
                    <a:p>
                      <a:pPr marL="0" marR="0" lvl="0" indent="0" algn="l" defTabSz="914354" rtl="0" eaLnBrk="1" fontAlgn="b" latinLnBrk="0" hangingPunct="1">
                        <a:lnSpc>
                          <a:spcPct val="100000"/>
                        </a:lnSpc>
                        <a:spcBef>
                          <a:spcPts val="0"/>
                        </a:spcBef>
                        <a:spcAft>
                          <a:spcPts val="0"/>
                        </a:spcAft>
                        <a:buClrTx/>
                        <a:buSzTx/>
                        <a:buFontTx/>
                        <a:buNone/>
                        <a:tabLst/>
                        <a:defRPr/>
                      </a:pPr>
                      <a:r>
                        <a:rPr lang="en-US" altLang="zh-CN" sz="900" dirty="0" smtClean="0">
                          <a:latin typeface="微软雅黑" panose="020B0503020204020204" pitchFamily="34" charset="-122"/>
                          <a:ea typeface="微软雅黑" panose="020B0503020204020204" pitchFamily="34" charset="-122"/>
                        </a:rPr>
                        <a:t>LTE new bands</a:t>
                      </a:r>
                      <a:endParaRPr lang="zh-CN" altLang="en-US" sz="900" dirty="0" smtClean="0">
                        <a:latin typeface="微软雅黑" panose="020B0503020204020204" pitchFamily="34" charset="-122"/>
                        <a:ea typeface="微软雅黑" panose="020B0503020204020204" pitchFamily="34" charset="-122"/>
                      </a:endParaRPr>
                    </a:p>
                  </a:txBody>
                  <a:tcPr marL="46800" marR="46800" marT="10800" marB="10800"/>
                </a:tc>
                <a:tc>
                  <a:txBody>
                    <a:bodyPr/>
                    <a:lstStyle/>
                    <a:p>
                      <a:pPr algn="l" fontAlgn="b"/>
                      <a:r>
                        <a:rPr lang="en-US" sz="900" b="0" i="0" u="none" strike="noStrike" dirty="0">
                          <a:solidFill>
                            <a:srgbClr val="000000"/>
                          </a:solidFill>
                          <a:effectLst/>
                          <a:latin typeface="微软雅黑" panose="020B0503020204020204" pitchFamily="34" charset="-122"/>
                          <a:ea typeface="微软雅黑" panose="020B0503020204020204" pitchFamily="34" charset="-122"/>
                        </a:rPr>
                        <a:t>RP-241518</a:t>
                      </a:r>
                    </a:p>
                  </a:txBody>
                  <a:tcPr marL="46800" marR="46800" marT="10800" marB="10800"/>
                </a:tc>
                <a:tc>
                  <a:txBody>
                    <a:bodyPr/>
                    <a:lstStyle/>
                    <a:p>
                      <a:pPr algn="l" fontAlgn="b"/>
                      <a:r>
                        <a:rPr lang="en-US" sz="900" b="0" i="0" u="none" strike="noStrike">
                          <a:solidFill>
                            <a:srgbClr val="000000"/>
                          </a:solidFill>
                          <a:effectLst/>
                          <a:latin typeface="微软雅黑" panose="020B0503020204020204" pitchFamily="34" charset="-122"/>
                          <a:ea typeface="微软雅黑" panose="020B0503020204020204" pitchFamily="34" charset="-122"/>
                        </a:rPr>
                        <a:t>New WID: Introduction of LTE FDD band in 1800 – 1830 MHz for Canada</a:t>
                      </a:r>
                    </a:p>
                  </a:txBody>
                  <a:tcPr marL="46800" marR="46800" marT="10800" marB="10800"/>
                </a:tc>
                <a:tc>
                  <a:txBody>
                    <a:bodyPr/>
                    <a:lstStyle/>
                    <a:p>
                      <a:pPr algn="l" fontAlgn="b"/>
                      <a:r>
                        <a:rPr lang="en-US" sz="900" b="0" i="0" u="none" strike="noStrike">
                          <a:solidFill>
                            <a:srgbClr val="000000"/>
                          </a:solidFill>
                          <a:effectLst/>
                          <a:latin typeface="微软雅黑" panose="020B0503020204020204" pitchFamily="34" charset="-122"/>
                          <a:ea typeface="微软雅黑" panose="020B0503020204020204" pitchFamily="34" charset="-122"/>
                        </a:rPr>
                        <a:t>NOVAMINT, Sequans, Semtech, Telit, Ubiik</a:t>
                      </a:r>
                    </a:p>
                  </a:txBody>
                  <a:tcPr marL="46800" marR="46800" marT="10800" marB="10800"/>
                </a:tc>
                <a:tc rowSpan="5">
                  <a:txBody>
                    <a:bodyPr/>
                    <a:lstStyle/>
                    <a:p>
                      <a:pPr marL="0" marR="0" lvl="0" indent="0" algn="l" defTabSz="914354" rtl="0" eaLnBrk="1" fontAlgn="auto" latinLnBrk="0" hangingPunct="1">
                        <a:lnSpc>
                          <a:spcPct val="100000"/>
                        </a:lnSpc>
                        <a:spcBef>
                          <a:spcPts val="0"/>
                        </a:spcBef>
                        <a:spcAft>
                          <a:spcPts val="0"/>
                        </a:spcAft>
                        <a:buClrTx/>
                        <a:buSzTx/>
                        <a:buFontTx/>
                        <a:buNone/>
                        <a:tabLst/>
                        <a:defRPr/>
                      </a:pPr>
                      <a:r>
                        <a:rPr lang="en-US" altLang="zh-CN" sz="900" b="0" i="0" u="none" strike="noStrike" baseline="0" dirty="0" smtClean="0">
                          <a:solidFill>
                            <a:schemeClr val="tx1"/>
                          </a:solidFill>
                          <a:effectLst/>
                          <a:latin typeface="微软雅黑" panose="020B0503020204020204" pitchFamily="34" charset="-122"/>
                          <a:ea typeface="微软雅黑" panose="020B0503020204020204" pitchFamily="34" charset="-122"/>
                        </a:rPr>
                        <a:t>Pure spectrum related WI proposal.</a:t>
                      </a:r>
                    </a:p>
                  </a:txBody>
                  <a:tcPr marL="46800" marR="46800" marT="10800" marB="10800"/>
                </a:tc>
              </a:tr>
              <a:tr h="368614">
                <a:tc vMerge="1">
                  <a:txBody>
                    <a:bodyPr/>
                    <a:lstStyle/>
                    <a:p>
                      <a:pPr marL="0" marR="0" lvl="0" indent="0" algn="l" defTabSz="914354" rtl="0" eaLnBrk="1" fontAlgn="b" latinLnBrk="0" hangingPunct="1">
                        <a:lnSpc>
                          <a:spcPct val="100000"/>
                        </a:lnSpc>
                        <a:spcBef>
                          <a:spcPts val="0"/>
                        </a:spcBef>
                        <a:spcAft>
                          <a:spcPts val="0"/>
                        </a:spcAft>
                        <a:buClrTx/>
                        <a:buSzTx/>
                        <a:buFontTx/>
                        <a:buNone/>
                        <a:tabLst/>
                        <a:defRPr/>
                      </a:pPr>
                      <a:endParaRPr lang="zh-CN" altLang="en-US" sz="900" dirty="0" smtClean="0">
                        <a:latin typeface="微软雅黑" panose="020B0503020204020204" pitchFamily="34" charset="-122"/>
                        <a:ea typeface="微软雅黑" panose="020B0503020204020204" pitchFamily="34" charset="-122"/>
                      </a:endParaRPr>
                    </a:p>
                  </a:txBody>
                  <a:tcPr marL="46800" marR="46800" marT="10800" marB="10800"/>
                </a:tc>
                <a:tc>
                  <a:txBody>
                    <a:bodyPr/>
                    <a:lstStyle/>
                    <a:p>
                      <a:pPr algn="l" fontAlgn="b"/>
                      <a:r>
                        <a:rPr lang="en-US" sz="900" b="0" i="0" u="none" strike="noStrike" dirty="0">
                          <a:solidFill>
                            <a:srgbClr val="000000"/>
                          </a:solidFill>
                          <a:effectLst/>
                          <a:latin typeface="微软雅黑" panose="020B0503020204020204" pitchFamily="34" charset="-122"/>
                          <a:ea typeface="微软雅黑" panose="020B0503020204020204" pitchFamily="34" charset="-122"/>
                        </a:rPr>
                        <a:t>RP-241519</a:t>
                      </a:r>
                    </a:p>
                  </a:txBody>
                  <a:tcPr marL="46800" marR="46800" marT="10800" marB="10800"/>
                </a:tc>
                <a:tc>
                  <a:txBody>
                    <a:bodyPr/>
                    <a:lstStyle/>
                    <a:p>
                      <a:pPr algn="l" fontAlgn="b"/>
                      <a:r>
                        <a:rPr lang="en-US" sz="900" b="0" i="0" u="none" strike="noStrike" dirty="0">
                          <a:solidFill>
                            <a:srgbClr val="000000"/>
                          </a:solidFill>
                          <a:effectLst/>
                          <a:latin typeface="微软雅黑" panose="020B0503020204020204" pitchFamily="34" charset="-122"/>
                          <a:ea typeface="微软雅黑" panose="020B0503020204020204" pitchFamily="34" charset="-122"/>
                        </a:rPr>
                        <a:t>Motivation for introduction of LTE FDD band in 1800 – 1830 MHz for Canada</a:t>
                      </a:r>
                    </a:p>
                  </a:txBody>
                  <a:tcPr marL="46800" marR="46800" marT="10800" marB="10800"/>
                </a:tc>
                <a:tc>
                  <a:txBody>
                    <a:bodyPr/>
                    <a:lstStyle/>
                    <a:p>
                      <a:pPr algn="l" fontAlgn="b"/>
                      <a:r>
                        <a:rPr lang="en-US" sz="900" b="0" i="0" u="none" strike="noStrike">
                          <a:solidFill>
                            <a:srgbClr val="000000"/>
                          </a:solidFill>
                          <a:effectLst/>
                          <a:latin typeface="微软雅黑" panose="020B0503020204020204" pitchFamily="34" charset="-122"/>
                          <a:ea typeface="微软雅黑" panose="020B0503020204020204" pitchFamily="34" charset="-122"/>
                        </a:rPr>
                        <a:t>NOVAMINT, Sequans, Semtech, Telit, Ubiik, EDF, EUTC</a:t>
                      </a:r>
                    </a:p>
                  </a:txBody>
                  <a:tcPr marL="46800" marR="46800" marT="10800" marB="10800"/>
                </a:tc>
                <a:tc vMerge="1">
                  <a:txBody>
                    <a:bodyPr/>
                    <a:lstStyle/>
                    <a:p>
                      <a:pPr marL="0" marR="0" lvl="0" indent="0" algn="l" defTabSz="914354" rtl="0" eaLnBrk="1" fontAlgn="auto" latinLnBrk="0" hangingPunct="1">
                        <a:lnSpc>
                          <a:spcPct val="100000"/>
                        </a:lnSpc>
                        <a:spcBef>
                          <a:spcPts val="0"/>
                        </a:spcBef>
                        <a:spcAft>
                          <a:spcPts val="0"/>
                        </a:spcAft>
                        <a:buClrTx/>
                        <a:buSzTx/>
                        <a:buFontTx/>
                        <a:buNone/>
                        <a:tabLst/>
                        <a:defRPr/>
                      </a:pPr>
                      <a:endParaRPr lang="en-US" altLang="zh-CN" sz="900" b="0" i="0" u="none" strike="noStrike" baseline="0" dirty="0" smtClean="0">
                        <a:solidFill>
                          <a:schemeClr val="tx1"/>
                        </a:solidFill>
                        <a:effectLst/>
                        <a:latin typeface="微软雅黑" panose="020B0503020204020204" pitchFamily="34" charset="-122"/>
                        <a:ea typeface="微软雅黑" panose="020B0503020204020204" pitchFamily="34" charset="-122"/>
                      </a:endParaRPr>
                    </a:p>
                  </a:txBody>
                  <a:tcPr marL="46800" marR="46800" marT="10800" marB="10800"/>
                </a:tc>
              </a:tr>
              <a:tr h="135128">
                <a:tc rowSpan="5">
                  <a:txBody>
                    <a:bodyPr/>
                    <a:lstStyle/>
                    <a:p>
                      <a:pPr marL="0" marR="0" lvl="0" indent="0" algn="l" defTabSz="914354" rtl="0" eaLnBrk="1" fontAlgn="b" latinLnBrk="0" hangingPunct="1">
                        <a:lnSpc>
                          <a:spcPct val="100000"/>
                        </a:lnSpc>
                        <a:spcBef>
                          <a:spcPts val="0"/>
                        </a:spcBef>
                        <a:spcAft>
                          <a:spcPts val="0"/>
                        </a:spcAft>
                        <a:buClrTx/>
                        <a:buSzTx/>
                        <a:buFontTx/>
                        <a:buNone/>
                        <a:tabLst/>
                        <a:defRPr/>
                      </a:pPr>
                      <a:r>
                        <a:rPr lang="en-US" altLang="zh-CN" sz="900" dirty="0" smtClean="0">
                          <a:latin typeface="微软雅黑" panose="020B0503020204020204" pitchFamily="34" charset="-122"/>
                          <a:ea typeface="微软雅黑" panose="020B0503020204020204" pitchFamily="34" charset="-122"/>
                        </a:rPr>
                        <a:t>NR new bands</a:t>
                      </a:r>
                      <a:endParaRPr lang="zh-CN" altLang="en-US" sz="900" dirty="0" smtClean="0">
                        <a:latin typeface="微软雅黑" panose="020B0503020204020204" pitchFamily="34" charset="-122"/>
                        <a:ea typeface="微软雅黑" panose="020B0503020204020204" pitchFamily="34" charset="-122"/>
                      </a:endParaRPr>
                    </a:p>
                  </a:txBody>
                  <a:tcPr marL="46800" marR="46800" marT="10800" marB="10800"/>
                </a:tc>
                <a:tc>
                  <a:txBody>
                    <a:bodyPr/>
                    <a:lstStyle/>
                    <a:p>
                      <a:pPr algn="l" fontAlgn="b"/>
                      <a:r>
                        <a:rPr lang="en-US" sz="900" b="0" i="0" u="none" strike="noStrike">
                          <a:solidFill>
                            <a:srgbClr val="000000"/>
                          </a:solidFill>
                          <a:effectLst/>
                          <a:latin typeface="微软雅黑" panose="020B0503020204020204" pitchFamily="34" charset="-122"/>
                          <a:ea typeface="微软雅黑" panose="020B0503020204020204" pitchFamily="34" charset="-122"/>
                        </a:rPr>
                        <a:t>RP-240943</a:t>
                      </a:r>
                    </a:p>
                  </a:txBody>
                  <a:tcPr marL="46800" marR="46800" marT="10800" marB="10800"/>
                </a:tc>
                <a:tc>
                  <a:txBody>
                    <a:bodyPr/>
                    <a:lstStyle/>
                    <a:p>
                      <a:pPr algn="l" fontAlgn="b"/>
                      <a:r>
                        <a:rPr lang="en-US" sz="900" b="0" i="0" u="none" strike="noStrike" dirty="0">
                          <a:solidFill>
                            <a:srgbClr val="000000"/>
                          </a:solidFill>
                          <a:effectLst/>
                          <a:latin typeface="微软雅黑" panose="020B0503020204020204" pitchFamily="34" charset="-122"/>
                          <a:ea typeface="微软雅黑" panose="020B0503020204020204" pitchFamily="34" charset="-122"/>
                        </a:rPr>
                        <a:t>New WID on introduction of NR bands n87 and n88</a:t>
                      </a:r>
                    </a:p>
                  </a:txBody>
                  <a:tcPr marL="46800" marR="46800" marT="10800" marB="10800"/>
                </a:tc>
                <a:tc>
                  <a:txBody>
                    <a:bodyPr/>
                    <a:lstStyle/>
                    <a:p>
                      <a:pPr algn="l" fontAlgn="b"/>
                      <a:r>
                        <a:rPr lang="en-US" sz="900" b="0" i="0" u="none" strike="noStrike">
                          <a:solidFill>
                            <a:srgbClr val="000000"/>
                          </a:solidFill>
                          <a:effectLst/>
                          <a:latin typeface="微软雅黑" panose="020B0503020204020204" pitchFamily="34" charset="-122"/>
                          <a:ea typeface="微软雅黑" panose="020B0503020204020204" pitchFamily="34" charset="-122"/>
                        </a:rPr>
                        <a:t>Nokia</a:t>
                      </a:r>
                    </a:p>
                  </a:txBody>
                  <a:tcPr marL="46800" marR="46800" marT="10800" marB="10800"/>
                </a:tc>
                <a:tc vMerge="1">
                  <a:txBody>
                    <a:bodyPr/>
                    <a:lstStyle/>
                    <a:p>
                      <a:pPr marL="0" marR="0" lvl="0" indent="0" algn="l" defTabSz="914354" rtl="0" eaLnBrk="1" fontAlgn="auto" latinLnBrk="0" hangingPunct="1">
                        <a:lnSpc>
                          <a:spcPct val="100000"/>
                        </a:lnSpc>
                        <a:spcBef>
                          <a:spcPts val="0"/>
                        </a:spcBef>
                        <a:spcAft>
                          <a:spcPts val="0"/>
                        </a:spcAft>
                        <a:buClrTx/>
                        <a:buSzTx/>
                        <a:buFontTx/>
                        <a:buNone/>
                        <a:tabLst/>
                        <a:defRPr/>
                      </a:pPr>
                      <a:endParaRPr lang="en-US" altLang="zh-CN" sz="900" b="0" i="0" u="none" strike="noStrike" baseline="0" dirty="0" smtClean="0">
                        <a:solidFill>
                          <a:schemeClr val="tx1"/>
                        </a:solidFill>
                        <a:effectLst/>
                        <a:latin typeface="微软雅黑" panose="020B0503020204020204" pitchFamily="34" charset="-122"/>
                        <a:ea typeface="微软雅黑" panose="020B0503020204020204" pitchFamily="34" charset="-122"/>
                      </a:endParaRPr>
                    </a:p>
                  </a:txBody>
                  <a:tcPr marL="46800" marR="46800" marT="10800" marB="10800"/>
                </a:tc>
              </a:tr>
              <a:tr h="135128">
                <a:tc vMerge="1">
                  <a:txBody>
                    <a:bodyPr/>
                    <a:lstStyle/>
                    <a:p>
                      <a:pPr marL="0" marR="0" lvl="0" indent="0" algn="l" defTabSz="914354" rtl="0" eaLnBrk="1" fontAlgn="b" latinLnBrk="0" hangingPunct="1">
                        <a:lnSpc>
                          <a:spcPct val="100000"/>
                        </a:lnSpc>
                        <a:spcBef>
                          <a:spcPts val="0"/>
                        </a:spcBef>
                        <a:spcAft>
                          <a:spcPts val="0"/>
                        </a:spcAft>
                        <a:buClrTx/>
                        <a:buSzTx/>
                        <a:buFontTx/>
                        <a:buNone/>
                        <a:tabLst/>
                        <a:defRPr/>
                      </a:pPr>
                      <a:endParaRPr lang="zh-CN" altLang="en-US" sz="900" dirty="0" smtClean="0">
                        <a:latin typeface="微软雅黑" panose="020B0503020204020204" pitchFamily="34" charset="-122"/>
                        <a:ea typeface="微软雅黑" panose="020B0503020204020204" pitchFamily="34" charset="-122"/>
                      </a:endParaRPr>
                    </a:p>
                  </a:txBody>
                  <a:tcPr marL="46800" marR="46800" marT="10800" marB="10800"/>
                </a:tc>
                <a:tc>
                  <a:txBody>
                    <a:bodyPr/>
                    <a:lstStyle/>
                    <a:p>
                      <a:pPr algn="l" fontAlgn="b"/>
                      <a:r>
                        <a:rPr lang="en-US" sz="900" b="0" i="0" u="none" strike="noStrike" dirty="0">
                          <a:solidFill>
                            <a:srgbClr val="000000"/>
                          </a:solidFill>
                          <a:effectLst/>
                          <a:latin typeface="微软雅黑" panose="020B0503020204020204" pitchFamily="34" charset="-122"/>
                          <a:ea typeface="微软雅黑" panose="020B0503020204020204" pitchFamily="34" charset="-122"/>
                        </a:rPr>
                        <a:t>RP-241050</a:t>
                      </a:r>
                    </a:p>
                  </a:txBody>
                  <a:tcPr marL="46800" marR="46800" marT="10800" marB="10800"/>
                </a:tc>
                <a:tc>
                  <a:txBody>
                    <a:bodyPr/>
                    <a:lstStyle/>
                    <a:p>
                      <a:pPr algn="l" fontAlgn="b"/>
                      <a:r>
                        <a:rPr lang="en-US" sz="900" b="0" i="0" u="none" strike="noStrike" dirty="0">
                          <a:solidFill>
                            <a:srgbClr val="000000"/>
                          </a:solidFill>
                          <a:effectLst/>
                          <a:latin typeface="微软雅黑" panose="020B0503020204020204" pitchFamily="34" charset="-122"/>
                          <a:ea typeface="微软雅黑" panose="020B0503020204020204" pitchFamily="34" charset="-122"/>
                        </a:rPr>
                        <a:t>New WID on introduction of NR band n68</a:t>
                      </a:r>
                    </a:p>
                  </a:txBody>
                  <a:tcPr marL="46800" marR="46800" marT="10800" marB="10800"/>
                </a:tc>
                <a:tc>
                  <a:txBody>
                    <a:bodyPr/>
                    <a:lstStyle/>
                    <a:p>
                      <a:pPr algn="l" fontAlgn="b"/>
                      <a:r>
                        <a:rPr lang="en-US" sz="900" b="0" i="0" u="none" strike="noStrike">
                          <a:solidFill>
                            <a:srgbClr val="000000"/>
                          </a:solidFill>
                          <a:effectLst/>
                          <a:latin typeface="微软雅黑" panose="020B0503020204020204" pitchFamily="34" charset="-122"/>
                          <a:ea typeface="微软雅黑" panose="020B0503020204020204" pitchFamily="34" charset="-122"/>
                        </a:rPr>
                        <a:t>Ericsson Limited</a:t>
                      </a:r>
                    </a:p>
                  </a:txBody>
                  <a:tcPr marL="46800" marR="46800" marT="10800" marB="10800"/>
                </a:tc>
                <a:tc vMerge="1">
                  <a:txBody>
                    <a:bodyPr/>
                    <a:lstStyle/>
                    <a:p>
                      <a:pPr marL="0" marR="0" lvl="0" indent="0" algn="l" defTabSz="914354" rtl="0" eaLnBrk="1" fontAlgn="auto" latinLnBrk="0" hangingPunct="1">
                        <a:lnSpc>
                          <a:spcPct val="100000"/>
                        </a:lnSpc>
                        <a:spcBef>
                          <a:spcPts val="0"/>
                        </a:spcBef>
                        <a:spcAft>
                          <a:spcPts val="0"/>
                        </a:spcAft>
                        <a:buClrTx/>
                        <a:buSzTx/>
                        <a:buFontTx/>
                        <a:buNone/>
                        <a:tabLst/>
                        <a:defRPr/>
                      </a:pPr>
                      <a:endParaRPr lang="en-US" altLang="zh-CN" sz="900" b="0" i="0" u="none" strike="noStrike" baseline="0" dirty="0" smtClean="0">
                        <a:solidFill>
                          <a:schemeClr val="tx1"/>
                        </a:solidFill>
                        <a:effectLst/>
                        <a:latin typeface="微软雅黑" panose="020B0503020204020204" pitchFamily="34" charset="-122"/>
                        <a:ea typeface="微软雅黑" panose="020B0503020204020204" pitchFamily="34" charset="-122"/>
                      </a:endParaRPr>
                    </a:p>
                  </a:txBody>
                  <a:tcPr marL="46800" marR="46800" marT="10800" marB="10800"/>
                </a:tc>
              </a:tr>
              <a:tr h="135128">
                <a:tc vMerge="1">
                  <a:txBody>
                    <a:bodyPr/>
                    <a:lstStyle/>
                    <a:p>
                      <a:pPr marL="0" marR="0" lvl="0" indent="0" algn="l" defTabSz="914354" rtl="0" eaLnBrk="1" fontAlgn="b" latinLnBrk="0" hangingPunct="1">
                        <a:lnSpc>
                          <a:spcPct val="100000"/>
                        </a:lnSpc>
                        <a:spcBef>
                          <a:spcPts val="0"/>
                        </a:spcBef>
                        <a:spcAft>
                          <a:spcPts val="0"/>
                        </a:spcAft>
                        <a:buClrTx/>
                        <a:buSzTx/>
                        <a:buFontTx/>
                        <a:buNone/>
                        <a:tabLst/>
                        <a:defRPr/>
                      </a:pPr>
                      <a:endParaRPr lang="zh-CN" altLang="en-US" sz="900" dirty="0" smtClean="0">
                        <a:latin typeface="微软雅黑" panose="020B0503020204020204" pitchFamily="34" charset="-122"/>
                        <a:ea typeface="微软雅黑" panose="020B0503020204020204" pitchFamily="34" charset="-122"/>
                      </a:endParaRPr>
                    </a:p>
                  </a:txBody>
                  <a:tcPr marL="46800" marR="46800" marT="10800" marB="10800"/>
                </a:tc>
                <a:tc>
                  <a:txBody>
                    <a:bodyPr/>
                    <a:lstStyle/>
                    <a:p>
                      <a:pPr algn="l" fontAlgn="b"/>
                      <a:r>
                        <a:rPr lang="en-US" sz="900" b="0" i="0" u="none" strike="noStrike" dirty="0">
                          <a:solidFill>
                            <a:schemeClr val="tx1"/>
                          </a:solidFill>
                          <a:effectLst/>
                          <a:latin typeface="微软雅黑" panose="020B0503020204020204" pitchFamily="34" charset="-122"/>
                          <a:ea typeface="微软雅黑" panose="020B0503020204020204" pitchFamily="34" charset="-122"/>
                        </a:rPr>
                        <a:t>RP-241216</a:t>
                      </a:r>
                    </a:p>
                  </a:txBody>
                  <a:tcPr marL="46800" marR="46800" marT="10800" marB="10800"/>
                </a:tc>
                <a:tc>
                  <a:txBody>
                    <a:bodyPr/>
                    <a:lstStyle/>
                    <a:p>
                      <a:pPr algn="l" fontAlgn="b"/>
                      <a:r>
                        <a:rPr lang="en-US" sz="900" b="0" i="0" u="none" strike="noStrike" dirty="0">
                          <a:solidFill>
                            <a:schemeClr val="tx1"/>
                          </a:solidFill>
                          <a:effectLst/>
                          <a:latin typeface="微软雅黑" panose="020B0503020204020204" pitchFamily="34" charset="-122"/>
                          <a:ea typeface="微软雅黑" panose="020B0503020204020204" pitchFamily="34" charset="-122"/>
                        </a:rPr>
                        <a:t>Introduction of the 1.4 GHz Band</a:t>
                      </a:r>
                    </a:p>
                  </a:txBody>
                  <a:tcPr marL="46800" marR="46800" marT="10800" marB="10800"/>
                </a:tc>
                <a:tc>
                  <a:txBody>
                    <a:bodyPr/>
                    <a:lstStyle/>
                    <a:p>
                      <a:pPr algn="l" fontAlgn="b"/>
                      <a:r>
                        <a:rPr lang="en-US" sz="900" b="0" i="0" u="none" strike="noStrike" dirty="0" err="1">
                          <a:solidFill>
                            <a:srgbClr val="000000"/>
                          </a:solidFill>
                          <a:effectLst/>
                          <a:latin typeface="微软雅黑" panose="020B0503020204020204" pitchFamily="34" charset="-122"/>
                          <a:ea typeface="微软雅黑" panose="020B0503020204020204" pitchFamily="34" charset="-122"/>
                        </a:rPr>
                        <a:t>MidWave</a:t>
                      </a:r>
                      <a:r>
                        <a:rPr lang="en-US" sz="900" b="0" i="0" u="none" strike="noStrike" dirty="0">
                          <a:solidFill>
                            <a:srgbClr val="000000"/>
                          </a:solidFill>
                          <a:effectLst/>
                          <a:latin typeface="微软雅黑" panose="020B0503020204020204" pitchFamily="34" charset="-122"/>
                          <a:ea typeface="微软雅黑" panose="020B0503020204020204" pitchFamily="34" charset="-122"/>
                        </a:rPr>
                        <a:t> Wireless</a:t>
                      </a:r>
                    </a:p>
                  </a:txBody>
                  <a:tcPr marL="46800" marR="46800" marT="10800" marB="10800"/>
                </a:tc>
                <a:tc vMerge="1">
                  <a:txBody>
                    <a:bodyPr/>
                    <a:lstStyle/>
                    <a:p>
                      <a:pPr marL="0" marR="0" lvl="0" indent="0" algn="l" defTabSz="914354" rtl="0" eaLnBrk="1" fontAlgn="auto" latinLnBrk="0" hangingPunct="1">
                        <a:lnSpc>
                          <a:spcPct val="100000"/>
                        </a:lnSpc>
                        <a:spcBef>
                          <a:spcPts val="0"/>
                        </a:spcBef>
                        <a:spcAft>
                          <a:spcPts val="0"/>
                        </a:spcAft>
                        <a:buClrTx/>
                        <a:buSzTx/>
                        <a:buFontTx/>
                        <a:buNone/>
                        <a:tabLst/>
                        <a:defRPr/>
                      </a:pPr>
                      <a:endParaRPr lang="en-US" altLang="zh-CN" sz="900" b="0" i="0" u="none" strike="noStrike" baseline="0" dirty="0" smtClean="0">
                        <a:solidFill>
                          <a:schemeClr val="tx1"/>
                        </a:solidFill>
                        <a:effectLst/>
                        <a:latin typeface="微软雅黑" panose="020B0503020204020204" pitchFamily="34" charset="-122"/>
                        <a:ea typeface="微软雅黑" panose="020B0503020204020204" pitchFamily="34" charset="-122"/>
                      </a:endParaRPr>
                    </a:p>
                  </a:txBody>
                  <a:tcPr marL="46800" marR="46800" marT="10800" marB="10800"/>
                </a:tc>
              </a:tr>
              <a:tr h="251871">
                <a:tc vMerge="1">
                  <a:txBody>
                    <a:bodyPr/>
                    <a:lstStyle/>
                    <a:p>
                      <a:pPr marL="0" marR="0" lvl="0" indent="0" algn="l" defTabSz="914354" rtl="0" eaLnBrk="1" fontAlgn="b" latinLnBrk="0" hangingPunct="1">
                        <a:lnSpc>
                          <a:spcPct val="100000"/>
                        </a:lnSpc>
                        <a:spcBef>
                          <a:spcPts val="0"/>
                        </a:spcBef>
                        <a:spcAft>
                          <a:spcPts val="0"/>
                        </a:spcAft>
                        <a:buClrTx/>
                        <a:buSzTx/>
                        <a:buFontTx/>
                        <a:buNone/>
                        <a:tabLst/>
                        <a:defRPr/>
                      </a:pPr>
                      <a:endParaRPr lang="zh-CN" altLang="en-US" sz="900" dirty="0" smtClean="0">
                        <a:latin typeface="微软雅黑" panose="020B0503020204020204" pitchFamily="34" charset="-122"/>
                        <a:ea typeface="微软雅黑" panose="020B0503020204020204" pitchFamily="34" charset="-122"/>
                      </a:endParaRPr>
                    </a:p>
                  </a:txBody>
                  <a:tcPr marL="46800" marR="46800" marT="10800" marB="10800"/>
                </a:tc>
                <a:tc>
                  <a:txBody>
                    <a:bodyPr/>
                    <a:lstStyle/>
                    <a:p>
                      <a:pPr algn="l" fontAlgn="b"/>
                      <a:r>
                        <a:rPr lang="en-US" sz="900" b="0" i="0" u="none" strike="noStrike" dirty="0">
                          <a:solidFill>
                            <a:srgbClr val="000000"/>
                          </a:solidFill>
                          <a:effectLst/>
                          <a:latin typeface="微软雅黑" panose="020B0503020204020204" pitchFamily="34" charset="-122"/>
                          <a:ea typeface="微软雅黑" panose="020B0503020204020204" pitchFamily="34" charset="-122"/>
                        </a:rPr>
                        <a:t>RP-241511</a:t>
                      </a:r>
                    </a:p>
                  </a:txBody>
                  <a:tcPr marL="46800" marR="46800" marT="10800" marB="10800"/>
                </a:tc>
                <a:tc>
                  <a:txBody>
                    <a:bodyPr/>
                    <a:lstStyle/>
                    <a:p>
                      <a:pPr algn="l" fontAlgn="b"/>
                      <a:r>
                        <a:rPr lang="en-US" sz="900" b="0" i="0" u="none" strike="noStrike" dirty="0">
                          <a:solidFill>
                            <a:srgbClr val="000000"/>
                          </a:solidFill>
                          <a:effectLst/>
                          <a:latin typeface="微软雅黑" panose="020B0503020204020204" pitchFamily="34" charset="-122"/>
                          <a:ea typeface="微软雅黑" panose="020B0503020204020204" pitchFamily="34" charset="-122"/>
                        </a:rPr>
                        <a:t>Motivation of introduction of NR based </a:t>
                      </a:r>
                      <a:r>
                        <a:rPr lang="en-US" sz="900" b="0" i="0" u="none" strike="noStrike" dirty="0" err="1">
                          <a:solidFill>
                            <a:srgbClr val="000000"/>
                          </a:solidFill>
                          <a:effectLst/>
                          <a:latin typeface="微软雅黑" panose="020B0503020204020204" pitchFamily="34" charset="-122"/>
                          <a:ea typeface="微软雅黑" panose="020B0503020204020204" pitchFamily="34" charset="-122"/>
                        </a:rPr>
                        <a:t>AeroMacs</a:t>
                      </a:r>
                      <a:r>
                        <a:rPr lang="en-US" sz="900" b="0" i="0" u="none" strike="noStrike" dirty="0">
                          <a:solidFill>
                            <a:srgbClr val="000000"/>
                          </a:solidFill>
                          <a:effectLst/>
                          <a:latin typeface="微软雅黑" panose="020B0503020204020204" pitchFamily="34" charset="-122"/>
                          <a:ea typeface="微软雅黑" panose="020B0503020204020204" pitchFamily="34" charset="-122"/>
                        </a:rPr>
                        <a:t> system</a:t>
                      </a:r>
                    </a:p>
                  </a:txBody>
                  <a:tcPr marL="46800" marR="46800" marT="10800" marB="10800"/>
                </a:tc>
                <a:tc>
                  <a:txBody>
                    <a:bodyPr/>
                    <a:lstStyle/>
                    <a:p>
                      <a:pPr algn="l" fontAlgn="b"/>
                      <a:r>
                        <a:rPr lang="en-US" sz="900" b="0" i="0" u="none" strike="noStrike" dirty="0">
                          <a:solidFill>
                            <a:srgbClr val="000000"/>
                          </a:solidFill>
                          <a:effectLst/>
                          <a:latin typeface="微软雅黑" panose="020B0503020204020204" pitchFamily="34" charset="-122"/>
                          <a:ea typeface="微软雅黑" panose="020B0503020204020204" pitchFamily="34" charset="-122"/>
                        </a:rPr>
                        <a:t>ZTE Corporation, </a:t>
                      </a:r>
                      <a:r>
                        <a:rPr lang="en-US" sz="900" b="0" i="0" u="none" strike="noStrike" dirty="0" err="1">
                          <a:solidFill>
                            <a:srgbClr val="000000"/>
                          </a:solidFill>
                          <a:effectLst/>
                          <a:latin typeface="微软雅黑" panose="020B0503020204020204" pitchFamily="34" charset="-122"/>
                          <a:ea typeface="微软雅黑" panose="020B0503020204020204" pitchFamily="34" charset="-122"/>
                        </a:rPr>
                        <a:t>Sanechips</a:t>
                      </a:r>
                      <a:endParaRPr 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46800" marR="46800" marT="10800" marB="10800"/>
                </a:tc>
                <a:tc rowSpan="2">
                  <a:txBody>
                    <a:bodyPr/>
                    <a:lstStyle/>
                    <a:p>
                      <a:pPr marL="0" marR="0" lvl="0" indent="0" algn="l" defTabSz="914354" rtl="0" eaLnBrk="1" fontAlgn="auto" latinLnBrk="0" hangingPunct="1">
                        <a:lnSpc>
                          <a:spcPct val="100000"/>
                        </a:lnSpc>
                        <a:spcBef>
                          <a:spcPts val="0"/>
                        </a:spcBef>
                        <a:spcAft>
                          <a:spcPts val="0"/>
                        </a:spcAft>
                        <a:buClrTx/>
                        <a:buSzTx/>
                        <a:buFontTx/>
                        <a:buNone/>
                        <a:tabLst/>
                        <a:defRPr/>
                      </a:pPr>
                      <a:r>
                        <a:rPr lang="en-US" altLang="zh-CN" sz="900" b="0" i="0" u="none" strike="noStrike" baseline="0" dirty="0" smtClean="0">
                          <a:solidFill>
                            <a:schemeClr val="tx1"/>
                          </a:solidFill>
                          <a:effectLst/>
                          <a:latin typeface="微软雅黑" panose="020B0503020204020204" pitchFamily="34" charset="-122"/>
                          <a:ea typeface="微软雅黑" panose="020B0503020204020204" pitchFamily="34" charset="-122"/>
                        </a:rPr>
                        <a:t>Compared to </a:t>
                      </a:r>
                      <a:r>
                        <a:rPr lang="en-US" altLang="zh-CN" sz="900" b="0" i="0" u="none" strike="noStrike" baseline="0" dirty="0" err="1" smtClean="0">
                          <a:solidFill>
                            <a:schemeClr val="tx1"/>
                          </a:solidFill>
                          <a:effectLst/>
                          <a:latin typeface="微软雅黑" panose="020B0503020204020204" pitchFamily="34" charset="-122"/>
                          <a:ea typeface="微软雅黑" panose="020B0503020204020204" pitchFamily="34" charset="-122"/>
                        </a:rPr>
                        <a:t>tdoc</a:t>
                      </a:r>
                      <a:r>
                        <a:rPr lang="en-US" altLang="zh-CN" sz="900" b="0" i="0" u="none" strike="noStrike" baseline="0" dirty="0" smtClean="0">
                          <a:solidFill>
                            <a:schemeClr val="tx1"/>
                          </a:solidFill>
                          <a:effectLst/>
                          <a:latin typeface="微软雅黑" panose="020B0503020204020204" pitchFamily="34" charset="-122"/>
                          <a:ea typeface="微软雅黑" panose="020B0503020204020204" pitchFamily="34" charset="-122"/>
                        </a:rPr>
                        <a:t> submitted to RAN4, it looks like pure new band proposal.</a:t>
                      </a:r>
                    </a:p>
                  </a:txBody>
                  <a:tcPr marL="46800" marR="46800" marT="10800" marB="10800"/>
                </a:tc>
              </a:tr>
              <a:tr h="135128">
                <a:tc vMerge="1">
                  <a:txBody>
                    <a:bodyPr/>
                    <a:lstStyle/>
                    <a:p>
                      <a:pPr marL="0" marR="0" lvl="0" indent="0" algn="l" defTabSz="914354" rtl="0" eaLnBrk="1" fontAlgn="b" latinLnBrk="0" hangingPunct="1">
                        <a:lnSpc>
                          <a:spcPct val="100000"/>
                        </a:lnSpc>
                        <a:spcBef>
                          <a:spcPts val="0"/>
                        </a:spcBef>
                        <a:spcAft>
                          <a:spcPts val="0"/>
                        </a:spcAft>
                        <a:buClrTx/>
                        <a:buSzTx/>
                        <a:buFontTx/>
                        <a:buNone/>
                        <a:tabLst/>
                        <a:defRPr/>
                      </a:pPr>
                      <a:endParaRPr lang="zh-CN" altLang="en-US" sz="900" dirty="0" smtClean="0">
                        <a:latin typeface="微软雅黑" panose="020B0503020204020204" pitchFamily="34" charset="-122"/>
                        <a:ea typeface="微软雅黑" panose="020B0503020204020204" pitchFamily="34" charset="-122"/>
                      </a:endParaRPr>
                    </a:p>
                  </a:txBody>
                  <a:tcPr marL="46800" marR="46800" marT="10800" marB="10800"/>
                </a:tc>
                <a:tc>
                  <a:txBody>
                    <a:bodyPr/>
                    <a:lstStyle/>
                    <a:p>
                      <a:pPr algn="l" fontAlgn="b"/>
                      <a:r>
                        <a:rPr lang="en-US" sz="900" b="0" i="0" u="none" strike="noStrike" dirty="0">
                          <a:solidFill>
                            <a:srgbClr val="000000"/>
                          </a:solidFill>
                          <a:effectLst/>
                          <a:latin typeface="微软雅黑" panose="020B0503020204020204" pitchFamily="34" charset="-122"/>
                          <a:ea typeface="微软雅黑" panose="020B0503020204020204" pitchFamily="34" charset="-122"/>
                        </a:rPr>
                        <a:t>RP-241512</a:t>
                      </a:r>
                    </a:p>
                  </a:txBody>
                  <a:tcPr marL="46800" marR="46800" marT="10800" marB="10800"/>
                </a:tc>
                <a:tc>
                  <a:txBody>
                    <a:bodyPr/>
                    <a:lstStyle/>
                    <a:p>
                      <a:pPr algn="l" fontAlgn="b"/>
                      <a:r>
                        <a:rPr lang="en-US" sz="900" b="0" i="0" u="none" strike="noStrike" dirty="0">
                          <a:solidFill>
                            <a:srgbClr val="000000"/>
                          </a:solidFill>
                          <a:effectLst/>
                          <a:latin typeface="微软雅黑" panose="020B0503020204020204" pitchFamily="34" charset="-122"/>
                          <a:ea typeface="微软雅黑" panose="020B0503020204020204" pitchFamily="34" charset="-122"/>
                        </a:rPr>
                        <a:t>New WID on NR based </a:t>
                      </a:r>
                      <a:r>
                        <a:rPr lang="en-US" sz="900" b="0" i="0" u="none" strike="noStrike" dirty="0" err="1">
                          <a:solidFill>
                            <a:srgbClr val="000000"/>
                          </a:solidFill>
                          <a:effectLst/>
                          <a:latin typeface="微软雅黑" panose="020B0503020204020204" pitchFamily="34" charset="-122"/>
                          <a:ea typeface="微软雅黑" panose="020B0503020204020204" pitchFamily="34" charset="-122"/>
                        </a:rPr>
                        <a:t>AeroMACS</a:t>
                      </a:r>
                      <a:endParaRPr 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46800" marR="46800" marT="10800" marB="10800"/>
                </a:tc>
                <a:tc>
                  <a:txBody>
                    <a:bodyPr/>
                    <a:lstStyle/>
                    <a:p>
                      <a:pPr algn="l" fontAlgn="b"/>
                      <a:r>
                        <a:rPr lang="en-US" sz="900" b="0" i="0" u="none" strike="noStrike" dirty="0">
                          <a:solidFill>
                            <a:srgbClr val="000000"/>
                          </a:solidFill>
                          <a:effectLst/>
                          <a:latin typeface="微软雅黑" panose="020B0503020204020204" pitchFamily="34" charset="-122"/>
                          <a:ea typeface="微软雅黑" panose="020B0503020204020204" pitchFamily="34" charset="-122"/>
                        </a:rPr>
                        <a:t>ZTE Corporation</a:t>
                      </a:r>
                    </a:p>
                  </a:txBody>
                  <a:tcPr marL="46800" marR="46800" marT="10800" marB="10800"/>
                </a:tc>
                <a:tc vMerge="1">
                  <a:txBody>
                    <a:bodyPr/>
                    <a:lstStyle/>
                    <a:p>
                      <a:pPr marL="0" marR="0" lvl="0" indent="0" algn="l" defTabSz="914354" rtl="0" eaLnBrk="1" fontAlgn="auto" latinLnBrk="0" hangingPunct="1">
                        <a:lnSpc>
                          <a:spcPct val="100000"/>
                        </a:lnSpc>
                        <a:spcBef>
                          <a:spcPts val="0"/>
                        </a:spcBef>
                        <a:spcAft>
                          <a:spcPts val="0"/>
                        </a:spcAft>
                        <a:buClrTx/>
                        <a:buSzTx/>
                        <a:buFontTx/>
                        <a:buNone/>
                        <a:tabLst/>
                        <a:defRPr/>
                      </a:pPr>
                      <a:endParaRPr lang="en-US" altLang="zh-CN" sz="900" b="0" i="0" u="none" strike="noStrike" baseline="0" dirty="0" smtClean="0">
                        <a:solidFill>
                          <a:schemeClr val="tx1"/>
                        </a:solidFill>
                        <a:effectLst/>
                        <a:latin typeface="微软雅黑" panose="020B0503020204020204" pitchFamily="34" charset="-122"/>
                        <a:ea typeface="微软雅黑" panose="020B0503020204020204" pitchFamily="34" charset="-122"/>
                      </a:endParaRPr>
                    </a:p>
                  </a:txBody>
                  <a:tcPr marL="46800" marR="46800" marT="10800" marB="10800"/>
                </a:tc>
              </a:tr>
              <a:tr h="135128">
                <a:tc rowSpan="9">
                  <a:txBody>
                    <a:bodyPr/>
                    <a:lstStyle/>
                    <a:p>
                      <a:pPr marL="0" marR="0" lvl="0" indent="0" algn="l" defTabSz="914354" rtl="0" eaLnBrk="1" fontAlgn="b" latinLnBrk="0" hangingPunct="1">
                        <a:lnSpc>
                          <a:spcPct val="100000"/>
                        </a:lnSpc>
                        <a:spcBef>
                          <a:spcPts val="0"/>
                        </a:spcBef>
                        <a:spcAft>
                          <a:spcPts val="0"/>
                        </a:spcAft>
                        <a:buClrTx/>
                        <a:buSzTx/>
                        <a:buFontTx/>
                        <a:buNone/>
                        <a:tabLst/>
                        <a:defRPr/>
                      </a:pPr>
                      <a:r>
                        <a:rPr lang="en-US" altLang="zh-CN" sz="900" dirty="0" smtClean="0">
                          <a:latin typeface="微软雅黑" panose="020B0503020204020204" pitchFamily="34" charset="-122"/>
                          <a:ea typeface="微软雅黑" panose="020B0503020204020204" pitchFamily="34" charset="-122"/>
                        </a:rPr>
                        <a:t>NTN bands</a:t>
                      </a:r>
                      <a:endParaRPr lang="zh-CN" altLang="en-US" sz="900" dirty="0" smtClean="0">
                        <a:latin typeface="微软雅黑" panose="020B0503020204020204" pitchFamily="34" charset="-122"/>
                        <a:ea typeface="微软雅黑" panose="020B0503020204020204" pitchFamily="34" charset="-122"/>
                      </a:endParaRPr>
                    </a:p>
                  </a:txBody>
                  <a:tcPr marL="46800" marR="46800" marT="10800" marB="10800"/>
                </a:tc>
                <a:tc>
                  <a:txBody>
                    <a:bodyPr/>
                    <a:lstStyle/>
                    <a:p>
                      <a:pPr algn="l" fontAlgn="b"/>
                      <a:r>
                        <a:rPr lang="en-US" sz="900" b="0" i="0" u="none" strike="noStrike" dirty="0">
                          <a:solidFill>
                            <a:srgbClr val="000000"/>
                          </a:solidFill>
                          <a:effectLst/>
                          <a:latin typeface="微软雅黑" panose="020B0503020204020204" pitchFamily="34" charset="-122"/>
                          <a:ea typeface="微软雅黑" panose="020B0503020204020204" pitchFamily="34" charset="-122"/>
                        </a:rPr>
                        <a:t>RP-240938</a:t>
                      </a:r>
                    </a:p>
                  </a:txBody>
                  <a:tcPr marL="46800" marR="46800" marT="10800" marB="10800"/>
                </a:tc>
                <a:tc>
                  <a:txBody>
                    <a:bodyPr/>
                    <a:lstStyle/>
                    <a:p>
                      <a:pPr algn="l" fontAlgn="b"/>
                      <a:r>
                        <a:rPr lang="en-US" sz="900" b="0" i="0" u="none" strike="noStrike" dirty="0">
                          <a:solidFill>
                            <a:srgbClr val="000000"/>
                          </a:solidFill>
                          <a:effectLst/>
                          <a:latin typeface="微软雅黑" panose="020B0503020204020204" pitchFamily="34" charset="-122"/>
                          <a:ea typeface="微软雅黑" panose="020B0503020204020204" pitchFamily="34" charset="-122"/>
                        </a:rPr>
                        <a:t>New WID on Introduction of Ku Band for NR NTN</a:t>
                      </a:r>
                    </a:p>
                  </a:txBody>
                  <a:tcPr marL="46800" marR="46800" marT="10800" marB="10800"/>
                </a:tc>
                <a:tc>
                  <a:txBody>
                    <a:bodyPr/>
                    <a:lstStyle/>
                    <a:p>
                      <a:pPr algn="l" fontAlgn="b"/>
                      <a:r>
                        <a:rPr lang="en-US" sz="900" b="0" i="0" u="none" strike="noStrike" dirty="0">
                          <a:solidFill>
                            <a:srgbClr val="000000"/>
                          </a:solidFill>
                          <a:effectLst/>
                          <a:latin typeface="微软雅黑" panose="020B0503020204020204" pitchFamily="34" charset="-122"/>
                          <a:ea typeface="微软雅黑" panose="020B0503020204020204" pitchFamily="34" charset="-122"/>
                        </a:rPr>
                        <a:t>Intelsat</a:t>
                      </a:r>
                    </a:p>
                  </a:txBody>
                  <a:tcPr marL="46800" marR="46800" marT="10800" marB="10800"/>
                </a:tc>
                <a:tc rowSpan="3">
                  <a:txBody>
                    <a:bodyPr/>
                    <a:lstStyle/>
                    <a:p>
                      <a:pPr marL="0" marR="0" lvl="0" indent="0" algn="l" defTabSz="914354" rtl="0" eaLnBrk="1" fontAlgn="auto" latinLnBrk="0" hangingPunct="1">
                        <a:lnSpc>
                          <a:spcPct val="100000"/>
                        </a:lnSpc>
                        <a:spcBef>
                          <a:spcPts val="0"/>
                        </a:spcBef>
                        <a:spcAft>
                          <a:spcPts val="0"/>
                        </a:spcAft>
                        <a:buClrTx/>
                        <a:buSzTx/>
                        <a:buFontTx/>
                        <a:buNone/>
                        <a:tabLst/>
                        <a:defRPr/>
                      </a:pPr>
                      <a:r>
                        <a:rPr lang="en-US" altLang="zh-CN" sz="900" b="0" i="0" u="none" strike="noStrike" baseline="0" dirty="0" smtClean="0">
                          <a:solidFill>
                            <a:schemeClr val="tx1"/>
                          </a:solidFill>
                          <a:effectLst/>
                          <a:latin typeface="微软雅黑" panose="020B0503020204020204" pitchFamily="34" charset="-122"/>
                          <a:ea typeface="微软雅黑" panose="020B0503020204020204" pitchFamily="34" charset="-122"/>
                        </a:rPr>
                        <a:t>Ku NTN band</a:t>
                      </a:r>
                    </a:p>
                  </a:txBody>
                  <a:tcPr marL="46800" marR="46800" marT="10800" marB="10800"/>
                </a:tc>
              </a:tr>
              <a:tr h="135128">
                <a:tc vMerge="1">
                  <a:txBody>
                    <a:bodyPr/>
                    <a:lstStyle/>
                    <a:p>
                      <a:endParaRPr lang="en-US"/>
                    </a:p>
                  </a:txBody>
                  <a:tcPr/>
                </a:tc>
                <a:tc>
                  <a:txBody>
                    <a:bodyPr/>
                    <a:lstStyle/>
                    <a:p>
                      <a:pPr algn="l" fontAlgn="b"/>
                      <a:r>
                        <a:rPr lang="en-US" sz="900" b="0" i="0" u="none" strike="noStrike" dirty="0">
                          <a:solidFill>
                            <a:srgbClr val="000000"/>
                          </a:solidFill>
                          <a:effectLst/>
                          <a:latin typeface="微软雅黑" panose="020B0503020204020204" pitchFamily="34" charset="-122"/>
                          <a:ea typeface="微软雅黑" panose="020B0503020204020204" pitchFamily="34" charset="-122"/>
                        </a:rPr>
                        <a:t>RP-241077</a:t>
                      </a:r>
                    </a:p>
                  </a:txBody>
                  <a:tcPr marL="46800" marR="46800" marT="10800" marB="10800"/>
                </a:tc>
                <a:tc>
                  <a:txBody>
                    <a:bodyPr/>
                    <a:lstStyle/>
                    <a:p>
                      <a:pPr algn="l" fontAlgn="b"/>
                      <a:r>
                        <a:rPr lang="en-US" sz="900" b="0" i="0" u="none" strike="noStrike" dirty="0">
                          <a:solidFill>
                            <a:srgbClr val="000000"/>
                          </a:solidFill>
                          <a:effectLst/>
                          <a:latin typeface="微软雅黑" panose="020B0503020204020204" pitchFamily="34" charset="-122"/>
                          <a:ea typeface="微软雅黑" panose="020B0503020204020204" pitchFamily="34" charset="-122"/>
                        </a:rPr>
                        <a:t>Motivation for </a:t>
                      </a:r>
                      <a:r>
                        <a:rPr lang="en-US" sz="900" b="0" i="0" u="none" strike="noStrike" dirty="0" err="1">
                          <a:solidFill>
                            <a:srgbClr val="000000"/>
                          </a:solidFill>
                          <a:effectLst/>
                          <a:latin typeface="微软雅黑" panose="020B0503020204020204" pitchFamily="34" charset="-122"/>
                          <a:ea typeface="微软雅黑" panose="020B0503020204020204" pitchFamily="34" charset="-122"/>
                        </a:rPr>
                        <a:t>Standardising</a:t>
                      </a:r>
                      <a:r>
                        <a:rPr lang="en-US" sz="900" b="0" i="0" u="none" strike="noStrike" dirty="0">
                          <a:solidFill>
                            <a:srgbClr val="000000"/>
                          </a:solidFill>
                          <a:effectLst/>
                          <a:latin typeface="微软雅黑" panose="020B0503020204020204" pitchFamily="34" charset="-122"/>
                          <a:ea typeface="微软雅黑" panose="020B0503020204020204" pitchFamily="34" charset="-122"/>
                        </a:rPr>
                        <a:t> the Ku Band</a:t>
                      </a:r>
                    </a:p>
                  </a:txBody>
                  <a:tcPr marL="46800" marR="46800" marT="10800" marB="10800"/>
                </a:tc>
                <a:tc>
                  <a:txBody>
                    <a:bodyPr/>
                    <a:lstStyle/>
                    <a:p>
                      <a:pPr algn="l" fontAlgn="b"/>
                      <a:r>
                        <a:rPr lang="en-US" sz="900" b="0" i="0" u="none" strike="noStrike" dirty="0">
                          <a:solidFill>
                            <a:srgbClr val="000000"/>
                          </a:solidFill>
                          <a:effectLst/>
                          <a:latin typeface="微软雅黑" panose="020B0503020204020204" pitchFamily="34" charset="-122"/>
                          <a:ea typeface="微软雅黑" panose="020B0503020204020204" pitchFamily="34" charset="-122"/>
                        </a:rPr>
                        <a:t>Intelsat</a:t>
                      </a:r>
                    </a:p>
                  </a:txBody>
                  <a:tcPr marL="46800" marR="46800" marT="10800" marB="10800"/>
                </a:tc>
                <a:tc vMerge="1">
                  <a:txBody>
                    <a:bodyPr/>
                    <a:lstStyle/>
                    <a:p>
                      <a:endParaRPr lang="en-US"/>
                    </a:p>
                  </a:txBody>
                  <a:tcPr/>
                </a:tc>
              </a:tr>
              <a:tr h="135128">
                <a:tc vMerge="1">
                  <a:txBody>
                    <a:bodyPr/>
                    <a:lstStyle/>
                    <a:p>
                      <a:endParaRPr lang="zh-CN" altLang="en-US"/>
                    </a:p>
                  </a:txBody>
                  <a:tcPr/>
                </a:tc>
                <a:tc>
                  <a:txBody>
                    <a:bodyPr/>
                    <a:lstStyle/>
                    <a:p>
                      <a:pPr marL="0" algn="l" defTabSz="914354" rtl="0" eaLnBrk="1" fontAlgn="b" latinLnBrk="0" hangingPunct="1"/>
                      <a:r>
                        <a:rPr 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rPr>
                        <a:t>RP-240896</a:t>
                      </a:r>
                    </a:p>
                  </a:txBody>
                  <a:tcPr marL="46800" marR="46800" marT="10800" marB="10800" anchor="b"/>
                </a:tc>
                <a:tc>
                  <a:txBody>
                    <a:bodyPr/>
                    <a:lstStyle/>
                    <a:p>
                      <a:pPr marL="0" algn="l" defTabSz="914354" rtl="0" eaLnBrk="1" fontAlgn="b" latinLnBrk="0" hangingPunct="1"/>
                      <a:r>
                        <a:rPr 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rPr>
                        <a:t>LS on Support of the Ku Band Standardization Activity in 3GPP (GSOA_LS240607; to: RAN; cc: -; contact: Intelsat)</a:t>
                      </a:r>
                    </a:p>
                  </a:txBody>
                  <a:tcPr marL="46800" marR="46800" marT="10800" marB="10800" anchor="b"/>
                </a:tc>
                <a:tc>
                  <a:txBody>
                    <a:bodyPr/>
                    <a:lstStyle/>
                    <a:p>
                      <a:pPr marL="0" algn="l" defTabSz="914354" rtl="0" eaLnBrk="1" fontAlgn="b" latinLnBrk="0" hangingPunct="1"/>
                      <a:r>
                        <a:rPr 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rPr>
                        <a:t>GSOA</a:t>
                      </a:r>
                    </a:p>
                  </a:txBody>
                  <a:tcPr marL="46800" marR="46800" marT="10800" marB="10800" anchor="b"/>
                </a:tc>
                <a:tc vMerge="1">
                  <a:txBody>
                    <a:bodyPr/>
                    <a:lstStyle/>
                    <a:p>
                      <a:pPr marL="0" marR="0" lvl="0" indent="0" algn="l" defTabSz="914354" rtl="0" eaLnBrk="1" fontAlgn="b" latinLnBrk="0" hangingPunct="1">
                        <a:lnSpc>
                          <a:spcPct val="100000"/>
                        </a:lnSpc>
                        <a:spcBef>
                          <a:spcPts val="0"/>
                        </a:spcBef>
                        <a:spcAft>
                          <a:spcPts val="0"/>
                        </a:spcAft>
                        <a:buClrTx/>
                        <a:buSzTx/>
                        <a:buFontTx/>
                        <a:buNone/>
                        <a:tabLst/>
                        <a:defRPr/>
                      </a:pPr>
                      <a:endParaRPr lang="en-US" altLang="zh-CN" sz="900" b="0" i="0" u="none" strike="noStrike" kern="1200" dirty="0" smtClean="0">
                        <a:solidFill>
                          <a:srgbClr val="000000"/>
                        </a:solidFill>
                        <a:effectLst/>
                        <a:latin typeface="微软雅黑" panose="020B0503020204020204" pitchFamily="34" charset="-122"/>
                        <a:ea typeface="微软雅黑" panose="020B0503020204020204" pitchFamily="34" charset="-122"/>
                        <a:cs typeface="+mn-cs"/>
                      </a:endParaRPr>
                    </a:p>
                  </a:txBody>
                  <a:tcPr marL="46800" marR="46800" marT="10800" marB="10800"/>
                </a:tc>
              </a:tr>
              <a:tr h="135128">
                <a:tc vMerge="1">
                  <a:txBody>
                    <a:bodyPr/>
                    <a:lstStyle/>
                    <a:p>
                      <a:pPr marL="0" marR="0" lvl="0" indent="0" algn="l" defTabSz="914354" rtl="0" eaLnBrk="1" fontAlgn="b" latinLnBrk="0" hangingPunct="1">
                        <a:lnSpc>
                          <a:spcPct val="100000"/>
                        </a:lnSpc>
                        <a:spcBef>
                          <a:spcPts val="0"/>
                        </a:spcBef>
                        <a:spcAft>
                          <a:spcPts val="0"/>
                        </a:spcAft>
                        <a:buClrTx/>
                        <a:buSzTx/>
                        <a:buFontTx/>
                        <a:buNone/>
                        <a:tabLst/>
                        <a:defRPr/>
                      </a:pPr>
                      <a:endParaRPr lang="zh-CN" altLang="en-US" sz="900" dirty="0" smtClean="0">
                        <a:latin typeface="微软雅黑" panose="020B0503020204020204" pitchFamily="34" charset="-122"/>
                        <a:ea typeface="微软雅黑" panose="020B0503020204020204" pitchFamily="34" charset="-122"/>
                      </a:endParaRPr>
                    </a:p>
                  </a:txBody>
                  <a:tcPr marL="46800" marR="46800" marT="10800" marB="10800"/>
                </a:tc>
                <a:tc>
                  <a:txBody>
                    <a:bodyPr/>
                    <a:lstStyle/>
                    <a:p>
                      <a:pPr algn="l" fontAlgn="b"/>
                      <a:r>
                        <a:rPr lang="en-US" sz="900" b="0" i="0" u="none" strike="noStrike" dirty="0">
                          <a:solidFill>
                            <a:srgbClr val="000000"/>
                          </a:solidFill>
                          <a:effectLst/>
                          <a:latin typeface="微软雅黑" panose="020B0503020204020204" pitchFamily="34" charset="-122"/>
                          <a:ea typeface="微软雅黑" panose="020B0503020204020204" pitchFamily="34" charset="-122"/>
                        </a:rPr>
                        <a:t>RP-241078</a:t>
                      </a:r>
                    </a:p>
                  </a:txBody>
                  <a:tcPr marL="46800" marR="46800" marT="10800" marB="10800"/>
                </a:tc>
                <a:tc>
                  <a:txBody>
                    <a:bodyPr/>
                    <a:lstStyle/>
                    <a:p>
                      <a:pPr algn="l" fontAlgn="b"/>
                      <a:r>
                        <a:rPr lang="en-US" sz="900" b="0" i="0" u="none" strike="noStrike" dirty="0">
                          <a:solidFill>
                            <a:srgbClr val="000000"/>
                          </a:solidFill>
                          <a:effectLst/>
                          <a:latin typeface="微软雅黑" panose="020B0503020204020204" pitchFamily="34" charset="-122"/>
                          <a:ea typeface="微软雅黑" panose="020B0503020204020204" pitchFamily="34" charset="-122"/>
                        </a:rPr>
                        <a:t>Motivation on new 3GPP NTN S-band definition (UL 2000 – 2020 MHz, DL 2180 – 2200 MHz)</a:t>
                      </a:r>
                    </a:p>
                  </a:txBody>
                  <a:tcPr marL="46800" marR="46800" marT="10800" marB="10800"/>
                </a:tc>
                <a:tc>
                  <a:txBody>
                    <a:bodyPr/>
                    <a:lstStyle/>
                    <a:p>
                      <a:pPr algn="l" fontAlgn="b"/>
                      <a:r>
                        <a:rPr lang="en-US" sz="900" b="0" i="0" u="none" strike="noStrike" dirty="0">
                          <a:solidFill>
                            <a:srgbClr val="000000"/>
                          </a:solidFill>
                          <a:effectLst/>
                          <a:latin typeface="微软雅黑" panose="020B0503020204020204" pitchFamily="34" charset="-122"/>
                          <a:ea typeface="微软雅黑" panose="020B0503020204020204" pitchFamily="34" charset="-122"/>
                        </a:rPr>
                        <a:t>Dish Network, EchoStar</a:t>
                      </a:r>
                    </a:p>
                  </a:txBody>
                  <a:tcPr marL="46800" marR="46800" marT="10800" marB="10800"/>
                </a:tc>
                <a:tc rowSpan="3">
                  <a:txBody>
                    <a:bodyPr/>
                    <a:lstStyle/>
                    <a:p>
                      <a:pPr marL="0" marR="0" lvl="0" indent="0" algn="l" defTabSz="914354" rtl="0" eaLnBrk="1" fontAlgn="auto" latinLnBrk="0" hangingPunct="1">
                        <a:lnSpc>
                          <a:spcPct val="100000"/>
                        </a:lnSpc>
                        <a:spcBef>
                          <a:spcPts val="0"/>
                        </a:spcBef>
                        <a:spcAft>
                          <a:spcPts val="0"/>
                        </a:spcAft>
                        <a:buClrTx/>
                        <a:buSzTx/>
                        <a:buFontTx/>
                        <a:buNone/>
                        <a:tabLst/>
                        <a:defRPr/>
                      </a:pPr>
                      <a:r>
                        <a:rPr lang="en-US" altLang="zh-CN" sz="900" b="0" i="0" u="none" strike="noStrike" baseline="0" dirty="0" smtClean="0">
                          <a:solidFill>
                            <a:schemeClr val="tx1"/>
                          </a:solidFill>
                          <a:effectLst/>
                          <a:latin typeface="微软雅黑" panose="020B0503020204020204" pitchFamily="34" charset="-122"/>
                          <a:ea typeface="微软雅黑" panose="020B0503020204020204" pitchFamily="34" charset="-122"/>
                        </a:rPr>
                        <a:t>S-bands</a:t>
                      </a:r>
                      <a:r>
                        <a:rPr lang="zh-CN" altLang="en-US" sz="900" b="0" i="0" u="none" strike="noStrike" baseline="0" dirty="0" smtClean="0">
                          <a:solidFill>
                            <a:schemeClr val="tx1"/>
                          </a:solidFill>
                          <a:effectLst/>
                          <a:latin typeface="微软雅黑" panose="020B0503020204020204" pitchFamily="34" charset="-122"/>
                          <a:ea typeface="微软雅黑" panose="020B0503020204020204" pitchFamily="34" charset="-122"/>
                        </a:rPr>
                        <a:t>：</a:t>
                      </a:r>
                      <a:r>
                        <a:rPr lang="en-US" altLang="zh-CN" sz="900" b="0" i="0" u="none" strike="noStrike" baseline="0" dirty="0" smtClean="0">
                          <a:solidFill>
                            <a:schemeClr val="tx1"/>
                          </a:solidFill>
                          <a:effectLst/>
                          <a:latin typeface="微软雅黑" panose="020B0503020204020204" pitchFamily="34" charset="-122"/>
                          <a:ea typeface="微软雅黑" panose="020B0503020204020204" pitchFamily="34" charset="-122"/>
                        </a:rPr>
                        <a:t>one NR, one LTE</a:t>
                      </a:r>
                    </a:p>
                  </a:txBody>
                  <a:tcPr marL="46800" marR="46800" marT="10800" marB="10800"/>
                </a:tc>
              </a:tr>
              <a:tr h="135128">
                <a:tc vMerge="1">
                  <a:txBody>
                    <a:bodyPr/>
                    <a:lstStyle/>
                    <a:p>
                      <a:pPr marL="0" marR="0" lvl="0" indent="0" algn="l" defTabSz="914354" rtl="0" eaLnBrk="1" fontAlgn="b" latinLnBrk="0" hangingPunct="1">
                        <a:lnSpc>
                          <a:spcPct val="100000"/>
                        </a:lnSpc>
                        <a:spcBef>
                          <a:spcPts val="0"/>
                        </a:spcBef>
                        <a:spcAft>
                          <a:spcPts val="0"/>
                        </a:spcAft>
                        <a:buClrTx/>
                        <a:buSzTx/>
                        <a:buFontTx/>
                        <a:buNone/>
                        <a:tabLst/>
                        <a:defRPr/>
                      </a:pPr>
                      <a:endParaRPr lang="zh-CN" altLang="en-US" sz="900" dirty="0" smtClean="0">
                        <a:latin typeface="微软雅黑" panose="020B0503020204020204" pitchFamily="34" charset="-122"/>
                        <a:ea typeface="微软雅黑" panose="020B0503020204020204" pitchFamily="34" charset="-122"/>
                      </a:endParaRPr>
                    </a:p>
                  </a:txBody>
                  <a:tcPr marL="46800" marR="46800" marT="10800" marB="10800"/>
                </a:tc>
                <a:tc>
                  <a:txBody>
                    <a:bodyPr/>
                    <a:lstStyle/>
                    <a:p>
                      <a:pPr algn="l" fontAlgn="b"/>
                      <a:r>
                        <a:rPr lang="en-US" sz="900" b="0" i="0" u="none" strike="noStrike" dirty="0">
                          <a:solidFill>
                            <a:srgbClr val="000000"/>
                          </a:solidFill>
                          <a:effectLst/>
                          <a:latin typeface="微软雅黑" panose="020B0503020204020204" pitchFamily="34" charset="-122"/>
                          <a:ea typeface="微软雅黑" panose="020B0503020204020204" pitchFamily="34" charset="-122"/>
                        </a:rPr>
                        <a:t>RP-241079</a:t>
                      </a:r>
                    </a:p>
                  </a:txBody>
                  <a:tcPr marL="46800" marR="46800" marT="10800" marB="10800"/>
                </a:tc>
                <a:tc>
                  <a:txBody>
                    <a:bodyPr/>
                    <a:lstStyle/>
                    <a:p>
                      <a:pPr algn="l" fontAlgn="b"/>
                      <a:r>
                        <a:rPr lang="en-US" sz="900" b="0" i="0" u="none" strike="noStrike" dirty="0">
                          <a:solidFill>
                            <a:srgbClr val="000000"/>
                          </a:solidFill>
                          <a:effectLst/>
                          <a:latin typeface="微软雅黑" panose="020B0503020204020204" pitchFamily="34" charset="-122"/>
                          <a:ea typeface="微软雅黑" panose="020B0503020204020204" pitchFamily="34" charset="-122"/>
                        </a:rPr>
                        <a:t>New WID on Introduction of NR-NTN S-band (MSS band 2000-2020 MHz UL and 2180-2200 MHz DL)</a:t>
                      </a:r>
                    </a:p>
                  </a:txBody>
                  <a:tcPr marL="46800" marR="46800" marT="10800" marB="10800"/>
                </a:tc>
                <a:tc>
                  <a:txBody>
                    <a:bodyPr/>
                    <a:lstStyle/>
                    <a:p>
                      <a:pPr algn="l" fontAlgn="b"/>
                      <a:r>
                        <a:rPr lang="en-US" sz="900" b="0" i="0" u="none" strike="noStrike" dirty="0">
                          <a:solidFill>
                            <a:srgbClr val="000000"/>
                          </a:solidFill>
                          <a:effectLst/>
                          <a:latin typeface="微软雅黑" panose="020B0503020204020204" pitchFamily="34" charset="-122"/>
                          <a:ea typeface="微软雅黑" panose="020B0503020204020204" pitchFamily="34" charset="-122"/>
                        </a:rPr>
                        <a:t>Dish Network, EchoStar</a:t>
                      </a:r>
                    </a:p>
                  </a:txBody>
                  <a:tcPr marL="46800" marR="46800" marT="10800" marB="10800"/>
                </a:tc>
                <a:tc vMerge="1">
                  <a:txBody>
                    <a:bodyPr/>
                    <a:lstStyle/>
                    <a:p>
                      <a:pPr marL="0" marR="0" lvl="0" indent="0" algn="l" defTabSz="914354" rtl="0" eaLnBrk="1" fontAlgn="auto" latinLnBrk="0" hangingPunct="1">
                        <a:lnSpc>
                          <a:spcPct val="100000"/>
                        </a:lnSpc>
                        <a:spcBef>
                          <a:spcPts val="0"/>
                        </a:spcBef>
                        <a:spcAft>
                          <a:spcPts val="0"/>
                        </a:spcAft>
                        <a:buClrTx/>
                        <a:buSzTx/>
                        <a:buFontTx/>
                        <a:buNone/>
                        <a:tabLst/>
                        <a:defRPr/>
                      </a:pPr>
                      <a:endParaRPr lang="en-US" altLang="zh-CN" sz="900" b="0" i="0" u="none" strike="noStrike" baseline="0" dirty="0" smtClean="0">
                        <a:solidFill>
                          <a:schemeClr val="tx1"/>
                        </a:solidFill>
                        <a:effectLst/>
                        <a:latin typeface="微软雅黑" panose="020B0503020204020204" pitchFamily="34" charset="-122"/>
                        <a:ea typeface="微软雅黑" panose="020B0503020204020204" pitchFamily="34" charset="-122"/>
                      </a:endParaRPr>
                    </a:p>
                  </a:txBody>
                  <a:tcPr marL="46800" marR="46800" marT="10800" marB="10800"/>
                </a:tc>
              </a:tr>
              <a:tr h="135128">
                <a:tc vMerge="1">
                  <a:txBody>
                    <a:bodyPr/>
                    <a:lstStyle/>
                    <a:p>
                      <a:pPr marL="0" marR="0" lvl="0" indent="0" algn="l" defTabSz="914354" rtl="0" eaLnBrk="1" fontAlgn="b" latinLnBrk="0" hangingPunct="1">
                        <a:lnSpc>
                          <a:spcPct val="100000"/>
                        </a:lnSpc>
                        <a:spcBef>
                          <a:spcPts val="0"/>
                        </a:spcBef>
                        <a:spcAft>
                          <a:spcPts val="0"/>
                        </a:spcAft>
                        <a:buClrTx/>
                        <a:buSzTx/>
                        <a:buFontTx/>
                        <a:buNone/>
                        <a:tabLst/>
                        <a:defRPr/>
                      </a:pPr>
                      <a:endParaRPr lang="zh-CN" altLang="en-US" sz="900" dirty="0" smtClean="0">
                        <a:latin typeface="微软雅黑" panose="020B0503020204020204" pitchFamily="34" charset="-122"/>
                        <a:ea typeface="微软雅黑" panose="020B0503020204020204" pitchFamily="34" charset="-122"/>
                      </a:endParaRPr>
                    </a:p>
                  </a:txBody>
                  <a:tcPr marL="46800" marR="46800" marT="10800" marB="10800"/>
                </a:tc>
                <a:tc>
                  <a:txBody>
                    <a:bodyPr/>
                    <a:lstStyle/>
                    <a:p>
                      <a:pPr algn="l" fontAlgn="b"/>
                      <a:r>
                        <a:rPr lang="en-US" sz="900" b="0" i="0" u="none" strike="noStrike" dirty="0">
                          <a:solidFill>
                            <a:srgbClr val="000000"/>
                          </a:solidFill>
                          <a:effectLst/>
                          <a:latin typeface="微软雅黑" panose="020B0503020204020204" pitchFamily="34" charset="-122"/>
                          <a:ea typeface="微软雅黑" panose="020B0503020204020204" pitchFamily="34" charset="-122"/>
                        </a:rPr>
                        <a:t>RP-241080</a:t>
                      </a:r>
                    </a:p>
                  </a:txBody>
                  <a:tcPr marL="46800" marR="46800" marT="10800" marB="10800"/>
                </a:tc>
                <a:tc>
                  <a:txBody>
                    <a:bodyPr/>
                    <a:lstStyle/>
                    <a:p>
                      <a:pPr algn="l" fontAlgn="b"/>
                      <a:r>
                        <a:rPr lang="en-US" sz="900" b="0" i="0" u="none" strike="noStrike" dirty="0">
                          <a:solidFill>
                            <a:srgbClr val="000000"/>
                          </a:solidFill>
                          <a:effectLst/>
                          <a:latin typeface="微软雅黑" panose="020B0503020204020204" pitchFamily="34" charset="-122"/>
                          <a:ea typeface="微软雅黑" panose="020B0503020204020204" pitchFamily="34" charset="-122"/>
                        </a:rPr>
                        <a:t>New WID on Introduction of </a:t>
                      </a:r>
                      <a:r>
                        <a:rPr lang="en-US" sz="900" b="0" i="0" u="none" strike="noStrike" dirty="0" err="1">
                          <a:solidFill>
                            <a:srgbClr val="000000"/>
                          </a:solidFill>
                          <a:effectLst/>
                          <a:latin typeface="微软雅黑" panose="020B0503020204020204" pitchFamily="34" charset="-122"/>
                          <a:ea typeface="微软雅黑" panose="020B0503020204020204" pitchFamily="34" charset="-122"/>
                        </a:rPr>
                        <a:t>IoT</a:t>
                      </a:r>
                      <a:r>
                        <a:rPr lang="en-US" sz="900" b="0" i="0" u="none" strike="noStrike" dirty="0">
                          <a:solidFill>
                            <a:srgbClr val="000000"/>
                          </a:solidFill>
                          <a:effectLst/>
                          <a:latin typeface="微软雅黑" panose="020B0503020204020204" pitchFamily="34" charset="-122"/>
                          <a:ea typeface="微软雅黑" panose="020B0503020204020204" pitchFamily="34" charset="-122"/>
                        </a:rPr>
                        <a:t>-NTN S-band (MSS band 2000-2020 MHz UL and 2180-2200 MHz DL)</a:t>
                      </a:r>
                    </a:p>
                  </a:txBody>
                  <a:tcPr marL="46800" marR="46800" marT="10800" marB="10800"/>
                </a:tc>
                <a:tc>
                  <a:txBody>
                    <a:bodyPr/>
                    <a:lstStyle/>
                    <a:p>
                      <a:pPr algn="l" fontAlgn="b"/>
                      <a:r>
                        <a:rPr lang="en-US" sz="900" b="0" i="0" u="none" strike="noStrike" dirty="0">
                          <a:solidFill>
                            <a:srgbClr val="000000"/>
                          </a:solidFill>
                          <a:effectLst/>
                          <a:latin typeface="微软雅黑" panose="020B0503020204020204" pitchFamily="34" charset="-122"/>
                          <a:ea typeface="微软雅黑" panose="020B0503020204020204" pitchFamily="34" charset="-122"/>
                        </a:rPr>
                        <a:t>Dish Network, EchoStar</a:t>
                      </a:r>
                    </a:p>
                  </a:txBody>
                  <a:tcPr marL="46800" marR="46800" marT="10800" marB="10800"/>
                </a:tc>
                <a:tc vMerge="1">
                  <a:txBody>
                    <a:bodyPr/>
                    <a:lstStyle/>
                    <a:p>
                      <a:pPr marL="0" marR="0" lvl="0" indent="0" algn="l" defTabSz="914354" rtl="0" eaLnBrk="1" fontAlgn="auto" latinLnBrk="0" hangingPunct="1">
                        <a:lnSpc>
                          <a:spcPct val="100000"/>
                        </a:lnSpc>
                        <a:spcBef>
                          <a:spcPts val="0"/>
                        </a:spcBef>
                        <a:spcAft>
                          <a:spcPts val="0"/>
                        </a:spcAft>
                        <a:buClrTx/>
                        <a:buSzTx/>
                        <a:buFontTx/>
                        <a:buNone/>
                        <a:tabLst/>
                        <a:defRPr/>
                      </a:pPr>
                      <a:endParaRPr lang="en-US" altLang="zh-CN" sz="900" b="0" i="0" u="none" strike="noStrike" baseline="0" dirty="0" smtClean="0">
                        <a:solidFill>
                          <a:schemeClr val="tx1"/>
                        </a:solidFill>
                        <a:effectLst/>
                        <a:latin typeface="微软雅黑" panose="020B0503020204020204" pitchFamily="34" charset="-122"/>
                        <a:ea typeface="微软雅黑" panose="020B0503020204020204" pitchFamily="34" charset="-122"/>
                      </a:endParaRPr>
                    </a:p>
                  </a:txBody>
                  <a:tcPr marL="46800" marR="46800" marT="10800" marB="10800"/>
                </a:tc>
              </a:tr>
              <a:tr h="135128">
                <a:tc vMerge="1">
                  <a:txBody>
                    <a:bodyPr/>
                    <a:lstStyle/>
                    <a:p>
                      <a:pPr marL="0" marR="0" lvl="0" indent="0" algn="l" defTabSz="914354" rtl="0" eaLnBrk="1" fontAlgn="b" latinLnBrk="0" hangingPunct="1">
                        <a:lnSpc>
                          <a:spcPct val="100000"/>
                        </a:lnSpc>
                        <a:spcBef>
                          <a:spcPts val="0"/>
                        </a:spcBef>
                        <a:spcAft>
                          <a:spcPts val="0"/>
                        </a:spcAft>
                        <a:buClrTx/>
                        <a:buSzTx/>
                        <a:buFontTx/>
                        <a:buNone/>
                        <a:tabLst/>
                        <a:defRPr/>
                      </a:pPr>
                      <a:endParaRPr lang="zh-CN" altLang="en-US" sz="900" dirty="0" smtClean="0">
                        <a:latin typeface="微软雅黑" panose="020B0503020204020204" pitchFamily="34" charset="-122"/>
                        <a:ea typeface="微软雅黑" panose="020B0503020204020204" pitchFamily="34" charset="-122"/>
                      </a:endParaRPr>
                    </a:p>
                  </a:txBody>
                  <a:tcPr marL="46800" marR="46800" marT="10800" marB="10800"/>
                </a:tc>
                <a:tc>
                  <a:txBody>
                    <a:bodyPr/>
                    <a:lstStyle/>
                    <a:p>
                      <a:pPr algn="l" fontAlgn="b"/>
                      <a:r>
                        <a:rPr lang="en-US" sz="900" b="0" i="0" u="none" strike="noStrike" dirty="0">
                          <a:solidFill>
                            <a:srgbClr val="000000"/>
                          </a:solidFill>
                          <a:effectLst/>
                          <a:latin typeface="微软雅黑" panose="020B0503020204020204" pitchFamily="34" charset="-122"/>
                          <a:ea typeface="微软雅黑" panose="020B0503020204020204" pitchFamily="34" charset="-122"/>
                        </a:rPr>
                        <a:t>RP-241528</a:t>
                      </a:r>
                    </a:p>
                  </a:txBody>
                  <a:tcPr marL="46800" marR="46800" marT="10800" marB="10800"/>
                </a:tc>
                <a:tc>
                  <a:txBody>
                    <a:bodyPr/>
                    <a:lstStyle/>
                    <a:p>
                      <a:pPr algn="l" fontAlgn="b"/>
                      <a:r>
                        <a:rPr lang="en-US" sz="900" b="0" i="0" u="none" strike="noStrike" dirty="0">
                          <a:solidFill>
                            <a:srgbClr val="000000"/>
                          </a:solidFill>
                          <a:effectLst/>
                          <a:latin typeface="微软雅黑" panose="020B0503020204020204" pitchFamily="34" charset="-122"/>
                          <a:ea typeface="微软雅黑" panose="020B0503020204020204" pitchFamily="34" charset="-122"/>
                        </a:rPr>
                        <a:t>New WID proposal: Introduction of the Extended L-band (UL 1668-1675MHz, DL 1518-1525MHz) for NR NTN</a:t>
                      </a:r>
                    </a:p>
                  </a:txBody>
                  <a:tcPr marL="46800" marR="46800" marT="10800" marB="10800"/>
                </a:tc>
                <a:tc>
                  <a:txBody>
                    <a:bodyPr/>
                    <a:lstStyle/>
                    <a:p>
                      <a:pPr algn="l" fontAlgn="b"/>
                      <a:r>
                        <a:rPr lang="en-US" sz="900" b="0" i="0" u="none" strike="noStrike" dirty="0">
                          <a:solidFill>
                            <a:srgbClr val="000000"/>
                          </a:solidFill>
                          <a:effectLst/>
                          <a:latin typeface="微软雅黑" panose="020B0503020204020204" pitchFamily="34" charset="-122"/>
                          <a:ea typeface="微软雅黑" panose="020B0503020204020204" pitchFamily="34" charset="-122"/>
                        </a:rPr>
                        <a:t>Inmarsat, Viasat, </a:t>
                      </a:r>
                      <a:r>
                        <a:rPr lang="en-US" sz="900" b="0" i="0" u="none" strike="noStrike" dirty="0" err="1">
                          <a:solidFill>
                            <a:srgbClr val="000000"/>
                          </a:solidFill>
                          <a:effectLst/>
                          <a:latin typeface="微软雅黑" panose="020B0503020204020204" pitchFamily="34" charset="-122"/>
                          <a:ea typeface="微软雅黑" panose="020B0503020204020204" pitchFamily="34" charset="-122"/>
                        </a:rPr>
                        <a:t>Thuraya</a:t>
                      </a:r>
                      <a:endParaRPr 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46800" marR="46800" marT="10800" marB="10800"/>
                </a:tc>
                <a:tc rowSpan="3">
                  <a:txBody>
                    <a:bodyPr/>
                    <a:lstStyle/>
                    <a:p>
                      <a:pPr marL="0" marR="0" lvl="0" indent="0" algn="l" defTabSz="914354" rtl="0" eaLnBrk="1" fontAlgn="auto" latinLnBrk="0" hangingPunct="1">
                        <a:lnSpc>
                          <a:spcPct val="100000"/>
                        </a:lnSpc>
                        <a:spcBef>
                          <a:spcPts val="0"/>
                        </a:spcBef>
                        <a:spcAft>
                          <a:spcPts val="0"/>
                        </a:spcAft>
                        <a:buClrTx/>
                        <a:buSzTx/>
                        <a:buFontTx/>
                        <a:buNone/>
                        <a:tabLst/>
                        <a:defRPr/>
                      </a:pPr>
                      <a:r>
                        <a:rPr lang="en-US" altLang="zh-CN" sz="900" b="0" i="0" u="none" strike="noStrike" baseline="0" dirty="0" smtClean="0">
                          <a:solidFill>
                            <a:schemeClr val="tx1"/>
                          </a:solidFill>
                          <a:effectLst/>
                          <a:latin typeface="微软雅黑" panose="020B0503020204020204" pitchFamily="34" charset="-122"/>
                          <a:ea typeface="微软雅黑" panose="020B0503020204020204" pitchFamily="34" charset="-122"/>
                        </a:rPr>
                        <a:t>New L-bands</a:t>
                      </a:r>
                    </a:p>
                    <a:p>
                      <a:pPr marL="0" marR="0" lvl="0" indent="0" algn="l" defTabSz="914354" rtl="0" eaLnBrk="1" fontAlgn="auto" latinLnBrk="0" hangingPunct="1">
                        <a:lnSpc>
                          <a:spcPct val="100000"/>
                        </a:lnSpc>
                        <a:spcBef>
                          <a:spcPts val="0"/>
                        </a:spcBef>
                        <a:spcAft>
                          <a:spcPts val="0"/>
                        </a:spcAft>
                        <a:buClrTx/>
                        <a:buSzTx/>
                        <a:buFontTx/>
                        <a:buNone/>
                        <a:tabLst/>
                        <a:defRPr/>
                      </a:pPr>
                      <a:endParaRPr lang="en-US" altLang="zh-CN" sz="900" b="0" i="0" u="none" strike="noStrike" baseline="0" dirty="0" smtClean="0">
                        <a:solidFill>
                          <a:schemeClr val="tx1"/>
                        </a:solidFill>
                        <a:effectLst/>
                        <a:latin typeface="微软雅黑" panose="020B0503020204020204" pitchFamily="34" charset="-122"/>
                        <a:ea typeface="微软雅黑" panose="020B0503020204020204" pitchFamily="34" charset="-122"/>
                      </a:endParaRPr>
                    </a:p>
                    <a:p>
                      <a:pPr marL="0" marR="0" lvl="0" indent="0" algn="l" defTabSz="914354" rtl="0" eaLnBrk="1" fontAlgn="auto" latinLnBrk="0" hangingPunct="1">
                        <a:lnSpc>
                          <a:spcPct val="100000"/>
                        </a:lnSpc>
                        <a:spcBef>
                          <a:spcPts val="0"/>
                        </a:spcBef>
                        <a:spcAft>
                          <a:spcPts val="0"/>
                        </a:spcAft>
                        <a:buClrTx/>
                        <a:buSzTx/>
                        <a:buFontTx/>
                        <a:buNone/>
                        <a:tabLst/>
                        <a:defRPr/>
                      </a:pPr>
                      <a:r>
                        <a:rPr lang="en-US" altLang="zh-CN" sz="900" b="0" i="0" u="none" strike="noStrike" baseline="0" dirty="0" smtClean="0">
                          <a:solidFill>
                            <a:schemeClr val="tx1"/>
                          </a:solidFill>
                          <a:effectLst/>
                          <a:latin typeface="微软雅黑" panose="020B0503020204020204" pitchFamily="34" charset="-122"/>
                          <a:ea typeface="微软雅黑" panose="020B0503020204020204" pitchFamily="34" charset="-122"/>
                        </a:rPr>
                        <a:t>One approach: two separate WIs</a:t>
                      </a:r>
                    </a:p>
                    <a:p>
                      <a:pPr marL="0" marR="0" lvl="0" indent="0" algn="l" defTabSz="914354" rtl="0" eaLnBrk="1" fontAlgn="auto" latinLnBrk="0" hangingPunct="1">
                        <a:lnSpc>
                          <a:spcPct val="100000"/>
                        </a:lnSpc>
                        <a:spcBef>
                          <a:spcPts val="0"/>
                        </a:spcBef>
                        <a:spcAft>
                          <a:spcPts val="0"/>
                        </a:spcAft>
                        <a:buClrTx/>
                        <a:buSzTx/>
                        <a:buFontTx/>
                        <a:buNone/>
                        <a:tabLst/>
                        <a:defRPr/>
                      </a:pPr>
                      <a:r>
                        <a:rPr lang="en-US" altLang="zh-CN" sz="900" b="0" i="0" u="none" strike="noStrike" baseline="0" dirty="0" smtClean="0">
                          <a:solidFill>
                            <a:schemeClr val="tx1"/>
                          </a:solidFill>
                          <a:effectLst/>
                          <a:latin typeface="微软雅黑" panose="020B0503020204020204" pitchFamily="34" charset="-122"/>
                          <a:ea typeface="微软雅黑" panose="020B0503020204020204" pitchFamily="34" charset="-122"/>
                        </a:rPr>
                        <a:t>Another approach: one WI</a:t>
                      </a:r>
                    </a:p>
                  </a:txBody>
                  <a:tcPr marL="46800" marR="46800" marT="10800" marB="10800"/>
                </a:tc>
              </a:tr>
              <a:tr h="251871">
                <a:tc vMerge="1">
                  <a:txBody>
                    <a:bodyPr/>
                    <a:lstStyle/>
                    <a:p>
                      <a:pPr marL="0" marR="0" lvl="0" indent="0" algn="l" defTabSz="914354" rtl="0" eaLnBrk="1" fontAlgn="b" latinLnBrk="0" hangingPunct="1">
                        <a:lnSpc>
                          <a:spcPct val="100000"/>
                        </a:lnSpc>
                        <a:spcBef>
                          <a:spcPts val="0"/>
                        </a:spcBef>
                        <a:spcAft>
                          <a:spcPts val="0"/>
                        </a:spcAft>
                        <a:buClrTx/>
                        <a:buSzTx/>
                        <a:buFontTx/>
                        <a:buNone/>
                        <a:tabLst/>
                        <a:defRPr/>
                      </a:pPr>
                      <a:endParaRPr lang="zh-CN" altLang="en-US" sz="900" dirty="0" smtClean="0">
                        <a:latin typeface="微软雅黑" panose="020B0503020204020204" pitchFamily="34" charset="-122"/>
                        <a:ea typeface="微软雅黑" panose="020B0503020204020204" pitchFamily="34" charset="-122"/>
                      </a:endParaRPr>
                    </a:p>
                  </a:txBody>
                  <a:tcPr marL="46800" marR="46800" marT="10800" marB="10800"/>
                </a:tc>
                <a:tc>
                  <a:txBody>
                    <a:bodyPr/>
                    <a:lstStyle/>
                    <a:p>
                      <a:pPr algn="l" fontAlgn="b"/>
                      <a:r>
                        <a:rPr lang="en-US" sz="900" b="0" i="0" u="none" strike="noStrike" dirty="0">
                          <a:solidFill>
                            <a:srgbClr val="000000"/>
                          </a:solidFill>
                          <a:effectLst/>
                          <a:latin typeface="微软雅黑" panose="020B0503020204020204" pitchFamily="34" charset="-122"/>
                          <a:ea typeface="微软雅黑" panose="020B0503020204020204" pitchFamily="34" charset="-122"/>
                        </a:rPr>
                        <a:t>RP-241530</a:t>
                      </a:r>
                    </a:p>
                  </a:txBody>
                  <a:tcPr marL="46800" marR="46800" marT="10800" marB="10800"/>
                </a:tc>
                <a:tc>
                  <a:txBody>
                    <a:bodyPr/>
                    <a:lstStyle/>
                    <a:p>
                      <a:pPr algn="l" fontAlgn="b"/>
                      <a:r>
                        <a:rPr lang="en-US" sz="900" b="0" i="0" u="none" strike="noStrike" dirty="0">
                          <a:solidFill>
                            <a:srgbClr val="000000"/>
                          </a:solidFill>
                          <a:effectLst/>
                          <a:latin typeface="微软雅黑" panose="020B0503020204020204" pitchFamily="34" charset="-122"/>
                          <a:ea typeface="微软雅黑" panose="020B0503020204020204" pitchFamily="34" charset="-122"/>
                        </a:rPr>
                        <a:t>New WID proposal: Introduction of a new NR NTN band to support the combined MSS L-band ranges (DL 1518-1559 MHz, UL 1626.5-1660 MHz and 1668-1675 MHz)</a:t>
                      </a:r>
                    </a:p>
                  </a:txBody>
                  <a:tcPr marL="46800" marR="46800" marT="10800" marB="10800"/>
                </a:tc>
                <a:tc>
                  <a:txBody>
                    <a:bodyPr/>
                    <a:lstStyle/>
                    <a:p>
                      <a:pPr algn="l" fontAlgn="b"/>
                      <a:r>
                        <a:rPr lang="en-US" sz="900" b="0" i="0" u="none" strike="noStrike" dirty="0">
                          <a:solidFill>
                            <a:srgbClr val="000000"/>
                          </a:solidFill>
                          <a:effectLst/>
                          <a:latin typeface="微软雅黑" panose="020B0503020204020204" pitchFamily="34" charset="-122"/>
                          <a:ea typeface="微软雅黑" panose="020B0503020204020204" pitchFamily="34" charset="-122"/>
                        </a:rPr>
                        <a:t>Inmarsat, Viasat, </a:t>
                      </a:r>
                      <a:r>
                        <a:rPr lang="en-US" sz="900" b="0" i="0" u="none" strike="noStrike" dirty="0" err="1">
                          <a:solidFill>
                            <a:srgbClr val="000000"/>
                          </a:solidFill>
                          <a:effectLst/>
                          <a:latin typeface="微软雅黑" panose="020B0503020204020204" pitchFamily="34" charset="-122"/>
                          <a:ea typeface="微软雅黑" panose="020B0503020204020204" pitchFamily="34" charset="-122"/>
                        </a:rPr>
                        <a:t>Thuraya</a:t>
                      </a:r>
                      <a:endParaRPr 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46800" marR="46800" marT="10800" marB="10800"/>
                </a:tc>
                <a:tc vMerge="1">
                  <a:txBody>
                    <a:bodyPr/>
                    <a:lstStyle/>
                    <a:p>
                      <a:pPr marL="0" marR="0" lvl="0" indent="0" algn="l" defTabSz="914354" rtl="0" eaLnBrk="1" fontAlgn="auto" latinLnBrk="0" hangingPunct="1">
                        <a:lnSpc>
                          <a:spcPct val="100000"/>
                        </a:lnSpc>
                        <a:spcBef>
                          <a:spcPts val="0"/>
                        </a:spcBef>
                        <a:spcAft>
                          <a:spcPts val="0"/>
                        </a:spcAft>
                        <a:buClrTx/>
                        <a:buSzTx/>
                        <a:buFontTx/>
                        <a:buNone/>
                        <a:tabLst/>
                        <a:defRPr/>
                      </a:pPr>
                      <a:endParaRPr lang="en-US" altLang="zh-CN" sz="900" b="0" i="0" u="none" strike="noStrike" baseline="0" dirty="0" smtClean="0">
                        <a:solidFill>
                          <a:schemeClr val="tx1"/>
                        </a:solidFill>
                        <a:effectLst/>
                        <a:latin typeface="微软雅黑" panose="020B0503020204020204" pitchFamily="34" charset="-122"/>
                        <a:ea typeface="微软雅黑" panose="020B0503020204020204" pitchFamily="34" charset="-122"/>
                      </a:endParaRPr>
                    </a:p>
                  </a:txBody>
                  <a:tcPr marL="46800" marR="46800" marT="10800" marB="10800"/>
                </a:tc>
              </a:tr>
              <a:tr h="368614">
                <a:tc vMerge="1">
                  <a:txBody>
                    <a:bodyPr/>
                    <a:lstStyle/>
                    <a:p>
                      <a:pPr marL="0" marR="0" lvl="0" indent="0" algn="l" defTabSz="914354" rtl="0" eaLnBrk="1" fontAlgn="b" latinLnBrk="0" hangingPunct="1">
                        <a:lnSpc>
                          <a:spcPct val="100000"/>
                        </a:lnSpc>
                        <a:spcBef>
                          <a:spcPts val="0"/>
                        </a:spcBef>
                        <a:spcAft>
                          <a:spcPts val="0"/>
                        </a:spcAft>
                        <a:buClrTx/>
                        <a:buSzTx/>
                        <a:buFontTx/>
                        <a:buNone/>
                        <a:tabLst/>
                        <a:defRPr/>
                      </a:pPr>
                      <a:endParaRPr lang="zh-CN" altLang="en-US" sz="900" dirty="0" smtClean="0">
                        <a:latin typeface="微软雅黑" panose="020B0503020204020204" pitchFamily="34" charset="-122"/>
                        <a:ea typeface="微软雅黑" panose="020B0503020204020204" pitchFamily="34" charset="-122"/>
                      </a:endParaRPr>
                    </a:p>
                  </a:txBody>
                  <a:tcPr marL="46800" marR="46800" marT="10800" marB="10800"/>
                </a:tc>
                <a:tc>
                  <a:txBody>
                    <a:bodyPr/>
                    <a:lstStyle/>
                    <a:p>
                      <a:pPr algn="l" fontAlgn="b"/>
                      <a:r>
                        <a:rPr lang="en-US" sz="900" b="0" i="0" u="none" strike="noStrike">
                          <a:solidFill>
                            <a:srgbClr val="000000"/>
                          </a:solidFill>
                          <a:effectLst/>
                          <a:latin typeface="微软雅黑" panose="020B0503020204020204" pitchFamily="34" charset="-122"/>
                          <a:ea typeface="微软雅黑" panose="020B0503020204020204" pitchFamily="34" charset="-122"/>
                        </a:rPr>
                        <a:t>RP-241532</a:t>
                      </a:r>
                    </a:p>
                  </a:txBody>
                  <a:tcPr marL="46800" marR="46800" marT="10800" marB="10800"/>
                </a:tc>
                <a:tc>
                  <a:txBody>
                    <a:bodyPr/>
                    <a:lstStyle/>
                    <a:p>
                      <a:pPr algn="l" fontAlgn="b"/>
                      <a:r>
                        <a:rPr lang="en-US" sz="900" b="0" i="0" u="none" strike="noStrike" dirty="0">
                          <a:solidFill>
                            <a:srgbClr val="000000"/>
                          </a:solidFill>
                          <a:effectLst/>
                          <a:latin typeface="微软雅黑" panose="020B0503020204020204" pitchFamily="34" charset="-122"/>
                          <a:ea typeface="微软雅黑" panose="020B0503020204020204" pitchFamily="34" charset="-122"/>
                        </a:rPr>
                        <a:t>New WID proposal: Introduction of new NR NTN bands to support the Extended L-band (UL 1668-1675MHz, DL 1518-1525MHz) and the combined MSS L-band and Extended L-band ranges (DL 1518-1559 MHz, UL 1626.5-1660 MHz and 1668-1675 MHz)</a:t>
                      </a:r>
                    </a:p>
                  </a:txBody>
                  <a:tcPr marL="46800" marR="46800" marT="10800" marB="10800"/>
                </a:tc>
                <a:tc>
                  <a:txBody>
                    <a:bodyPr/>
                    <a:lstStyle/>
                    <a:p>
                      <a:pPr algn="l" fontAlgn="b"/>
                      <a:r>
                        <a:rPr lang="en-US" sz="900" b="0" i="0" u="none" strike="noStrike" dirty="0">
                          <a:solidFill>
                            <a:srgbClr val="000000"/>
                          </a:solidFill>
                          <a:effectLst/>
                          <a:latin typeface="微软雅黑" panose="020B0503020204020204" pitchFamily="34" charset="-122"/>
                          <a:ea typeface="微软雅黑" panose="020B0503020204020204" pitchFamily="34" charset="-122"/>
                        </a:rPr>
                        <a:t>Inmarsat, Viasat, </a:t>
                      </a:r>
                      <a:r>
                        <a:rPr lang="en-US" sz="900" b="0" i="0" u="none" strike="noStrike" dirty="0" err="1">
                          <a:solidFill>
                            <a:srgbClr val="000000"/>
                          </a:solidFill>
                          <a:effectLst/>
                          <a:latin typeface="微软雅黑" panose="020B0503020204020204" pitchFamily="34" charset="-122"/>
                          <a:ea typeface="微软雅黑" panose="020B0503020204020204" pitchFamily="34" charset="-122"/>
                        </a:rPr>
                        <a:t>Thuraya</a:t>
                      </a:r>
                      <a:endParaRPr 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46800" marR="46800" marT="10800" marB="10800"/>
                </a:tc>
                <a:tc vMerge="1">
                  <a:txBody>
                    <a:bodyPr/>
                    <a:lstStyle/>
                    <a:p>
                      <a:pPr marL="0" marR="0" lvl="0" indent="0" algn="l" defTabSz="914354" rtl="0" eaLnBrk="1" fontAlgn="auto" latinLnBrk="0" hangingPunct="1">
                        <a:lnSpc>
                          <a:spcPct val="100000"/>
                        </a:lnSpc>
                        <a:spcBef>
                          <a:spcPts val="0"/>
                        </a:spcBef>
                        <a:spcAft>
                          <a:spcPts val="0"/>
                        </a:spcAft>
                        <a:buClrTx/>
                        <a:buSzTx/>
                        <a:buFontTx/>
                        <a:buNone/>
                        <a:tabLst/>
                        <a:defRPr/>
                      </a:pPr>
                      <a:endParaRPr lang="en-US" altLang="zh-CN" sz="900" b="0" i="0" u="none" strike="noStrike" baseline="0" dirty="0" smtClean="0">
                        <a:solidFill>
                          <a:schemeClr val="tx1"/>
                        </a:solidFill>
                        <a:effectLst/>
                        <a:latin typeface="微软雅黑" panose="020B0503020204020204" pitchFamily="34" charset="-122"/>
                        <a:ea typeface="微软雅黑" panose="020B0503020204020204" pitchFamily="34" charset="-122"/>
                      </a:endParaRPr>
                    </a:p>
                  </a:txBody>
                  <a:tcPr marL="46800" marR="46800" marT="10800" marB="10800"/>
                </a:tc>
              </a:tr>
            </a:tbl>
          </a:graphicData>
        </a:graphic>
      </p:graphicFrame>
    </p:spTree>
    <p:extLst>
      <p:ext uri="{BB962C8B-B14F-4D97-AF65-F5344CB8AC3E}">
        <p14:creationId xmlns:p14="http://schemas.microsoft.com/office/powerpoint/2010/main" val="713977054"/>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altLang="zh-CN" b="1" dirty="0"/>
              <a:t>RAN4 new WI/SI proposals (</a:t>
            </a:r>
            <a:r>
              <a:rPr lang="en-US" altLang="zh-CN" b="1" dirty="0" smtClean="0"/>
              <a:t>Rel-19)</a:t>
            </a:r>
            <a:endParaRPr lang="ru-RU" b="1" dirty="0"/>
          </a:p>
        </p:txBody>
      </p:sp>
      <p:sp>
        <p:nvSpPr>
          <p:cNvPr id="3" name="Content Placeholder 2">
            <a:extLst>
              <a:ext uri="{FF2B5EF4-FFF2-40B4-BE49-F238E27FC236}">
                <a16:creationId xmlns="" xmlns:a16="http://schemas.microsoft.com/office/drawing/2014/main" id="{B1BE6906-4FA3-42DA-8E86-BA4DD12F41A6}"/>
              </a:ext>
            </a:extLst>
          </p:cNvPr>
          <p:cNvSpPr>
            <a:spLocks noGrp="1"/>
          </p:cNvSpPr>
          <p:nvPr>
            <p:ph idx="1"/>
          </p:nvPr>
        </p:nvSpPr>
        <p:spPr>
          <a:xfrm>
            <a:off x="401652" y="1273321"/>
            <a:ext cx="11417182" cy="5298929"/>
          </a:xfrm>
        </p:spPr>
        <p:txBody>
          <a:bodyPr/>
          <a:lstStyle/>
          <a:p>
            <a:pPr marL="342882" lvl="1" indent="-342882">
              <a:lnSpc>
                <a:spcPct val="150000"/>
              </a:lnSpc>
              <a:spcBef>
                <a:spcPts val="0"/>
              </a:spcBef>
              <a:spcAft>
                <a:spcPts val="0"/>
              </a:spcAft>
              <a:buBlip>
                <a:blip r:embed="rId3"/>
              </a:buBlip>
            </a:pPr>
            <a:r>
              <a:rPr lang="en-US" altLang="zh-CN" sz="1400" dirty="0" smtClean="0"/>
              <a:t>New Rel-19 RAN4-led WI </a:t>
            </a:r>
            <a:r>
              <a:rPr lang="en-US" altLang="zh-CN" sz="1400" dirty="0" smtClean="0"/>
              <a:t>proposals</a:t>
            </a:r>
            <a:r>
              <a:rPr lang="en-US" altLang="zh-CN" sz="1400" dirty="0" smtClean="0"/>
              <a:t>: Other spectrum and non spectrum related items</a:t>
            </a:r>
            <a:endParaRPr lang="en-US" altLang="zh-CN" sz="1400" dirty="0" smtClean="0"/>
          </a:p>
          <a:p>
            <a:pPr marL="742912" lvl="2" indent="-342882">
              <a:lnSpc>
                <a:spcPct val="150000"/>
              </a:lnSpc>
              <a:spcBef>
                <a:spcPts val="0"/>
              </a:spcBef>
              <a:spcAft>
                <a:spcPts val="0"/>
              </a:spcAft>
              <a:buBlip>
                <a:blip r:embed="rId3"/>
              </a:buBlip>
            </a:pPr>
            <a:endParaRPr lang="en-US" altLang="zh-CN" sz="1000" dirty="0" smtClean="0"/>
          </a:p>
        </p:txBody>
      </p:sp>
      <p:graphicFrame>
        <p:nvGraphicFramePr>
          <p:cNvPr id="6" name="表格 5"/>
          <p:cNvGraphicFramePr>
            <a:graphicFrameLocks noGrp="1"/>
          </p:cNvGraphicFramePr>
          <p:nvPr>
            <p:extLst>
              <p:ext uri="{D42A27DB-BD31-4B8C-83A1-F6EECF244321}">
                <p14:modId xmlns:p14="http://schemas.microsoft.com/office/powerpoint/2010/main" val="628340615"/>
              </p:ext>
            </p:extLst>
          </p:nvPr>
        </p:nvGraphicFramePr>
        <p:xfrm>
          <a:off x="196574" y="1715542"/>
          <a:ext cx="11705314" cy="4200120"/>
        </p:xfrm>
        <a:graphic>
          <a:graphicData uri="http://schemas.openxmlformats.org/drawingml/2006/table">
            <a:tbl>
              <a:tblPr firstRow="1" bandRow="1">
                <a:tableStyleId>{5C22544A-7EE6-4342-B048-85BDC9FD1C3A}</a:tableStyleId>
              </a:tblPr>
              <a:tblGrid>
                <a:gridCol w="810216"/>
                <a:gridCol w="888762"/>
                <a:gridCol w="6310502"/>
                <a:gridCol w="1568349"/>
                <a:gridCol w="2127485"/>
              </a:tblGrid>
              <a:tr h="0">
                <a:tc>
                  <a:txBody>
                    <a:bodyPr/>
                    <a:lstStyle/>
                    <a:p>
                      <a:r>
                        <a:rPr lang="en-US" altLang="zh-CN" sz="900" dirty="0" smtClean="0">
                          <a:latin typeface="微软雅黑" panose="020B0503020204020204" pitchFamily="34" charset="-122"/>
                          <a:ea typeface="微软雅黑" panose="020B0503020204020204" pitchFamily="34" charset="-122"/>
                        </a:rPr>
                        <a:t>Category</a:t>
                      </a:r>
                      <a:endParaRPr lang="zh-CN" altLang="en-US" sz="900" dirty="0">
                        <a:latin typeface="微软雅黑" panose="020B0503020204020204" pitchFamily="34" charset="-122"/>
                        <a:ea typeface="微软雅黑" panose="020B0503020204020204" pitchFamily="34" charset="-122"/>
                      </a:endParaRPr>
                    </a:p>
                  </a:txBody>
                  <a:tcPr marL="46800" marR="46800" marT="10800" marB="10800"/>
                </a:tc>
                <a:tc>
                  <a:txBody>
                    <a:bodyPr/>
                    <a:lstStyle/>
                    <a:p>
                      <a:r>
                        <a:rPr lang="en-US" altLang="zh-CN" sz="900" dirty="0" err="1" smtClean="0">
                          <a:latin typeface="微软雅黑" panose="020B0503020204020204" pitchFamily="34" charset="-122"/>
                          <a:ea typeface="微软雅黑" panose="020B0503020204020204" pitchFamily="34" charset="-122"/>
                        </a:rPr>
                        <a:t>Tdoc</a:t>
                      </a:r>
                      <a:r>
                        <a:rPr lang="en-US" altLang="zh-CN" sz="900" baseline="0" dirty="0" smtClean="0">
                          <a:latin typeface="微软雅黑" panose="020B0503020204020204" pitchFamily="34" charset="-122"/>
                          <a:ea typeface="微软雅黑" panose="020B0503020204020204" pitchFamily="34" charset="-122"/>
                        </a:rPr>
                        <a:t> number</a:t>
                      </a:r>
                      <a:endParaRPr lang="zh-CN" altLang="en-US" sz="900" dirty="0">
                        <a:latin typeface="微软雅黑" panose="020B0503020204020204" pitchFamily="34" charset="-122"/>
                        <a:ea typeface="微软雅黑" panose="020B0503020204020204" pitchFamily="34" charset="-122"/>
                      </a:endParaRPr>
                    </a:p>
                  </a:txBody>
                  <a:tcPr marL="46800" marR="46800" marT="10800" marB="10800"/>
                </a:tc>
                <a:tc>
                  <a:txBody>
                    <a:bodyPr/>
                    <a:lstStyle/>
                    <a:p>
                      <a:r>
                        <a:rPr lang="en-US" altLang="zh-CN" sz="900" dirty="0" smtClean="0">
                          <a:latin typeface="微软雅黑" panose="020B0503020204020204" pitchFamily="34" charset="-122"/>
                          <a:ea typeface="微软雅黑" panose="020B0503020204020204" pitchFamily="34" charset="-122"/>
                        </a:rPr>
                        <a:t>Title</a:t>
                      </a:r>
                      <a:endParaRPr lang="zh-CN" altLang="en-US" sz="900" dirty="0">
                        <a:latin typeface="微软雅黑" panose="020B0503020204020204" pitchFamily="34" charset="-122"/>
                        <a:ea typeface="微软雅黑" panose="020B0503020204020204" pitchFamily="34" charset="-122"/>
                      </a:endParaRPr>
                    </a:p>
                  </a:txBody>
                  <a:tcPr marL="46800" marR="46800" marT="10800" marB="10800"/>
                </a:tc>
                <a:tc>
                  <a:txBody>
                    <a:bodyPr/>
                    <a:lstStyle/>
                    <a:p>
                      <a:r>
                        <a:rPr lang="en-US" altLang="zh-CN" sz="900" dirty="0" smtClean="0">
                          <a:latin typeface="微软雅黑" panose="020B0503020204020204" pitchFamily="34" charset="-122"/>
                          <a:ea typeface="微软雅黑" panose="020B0503020204020204" pitchFamily="34" charset="-122"/>
                        </a:rPr>
                        <a:t>Sources</a:t>
                      </a:r>
                      <a:endParaRPr lang="zh-CN" altLang="en-US" sz="900" dirty="0">
                        <a:latin typeface="微软雅黑" panose="020B0503020204020204" pitchFamily="34" charset="-122"/>
                        <a:ea typeface="微软雅黑" panose="020B0503020204020204" pitchFamily="34" charset="-122"/>
                      </a:endParaRPr>
                    </a:p>
                  </a:txBody>
                  <a:tcPr marL="46800" marR="46800" marT="10800" marB="10800"/>
                </a:tc>
                <a:tc>
                  <a:txBody>
                    <a:bodyPr/>
                    <a:lstStyle/>
                    <a:p>
                      <a:r>
                        <a:rPr lang="en-US" altLang="zh-CN" sz="900" dirty="0" smtClean="0">
                          <a:latin typeface="微软雅黑" panose="020B0503020204020204" pitchFamily="34" charset="-122"/>
                          <a:ea typeface="微软雅黑" panose="020B0503020204020204" pitchFamily="34" charset="-122"/>
                        </a:rPr>
                        <a:t>Suggestions</a:t>
                      </a:r>
                      <a:r>
                        <a:rPr lang="en-US" altLang="zh-CN" sz="900" baseline="0" dirty="0" smtClean="0">
                          <a:latin typeface="微软雅黑" panose="020B0503020204020204" pitchFamily="34" charset="-122"/>
                          <a:ea typeface="微软雅黑" panose="020B0503020204020204" pitchFamily="34" charset="-122"/>
                        </a:rPr>
                        <a:t> on consolidation</a:t>
                      </a:r>
                      <a:endParaRPr lang="zh-CN" altLang="en-US" sz="900" dirty="0">
                        <a:latin typeface="微软雅黑" panose="020B0503020204020204" pitchFamily="34" charset="-122"/>
                        <a:ea typeface="微软雅黑" panose="020B0503020204020204" pitchFamily="34" charset="-122"/>
                      </a:endParaRPr>
                    </a:p>
                  </a:txBody>
                  <a:tcPr marL="46800" marR="46800" marT="10800" marB="10800"/>
                </a:tc>
              </a:tr>
              <a:tr h="0">
                <a:tc rowSpan="7">
                  <a:txBody>
                    <a:bodyPr/>
                    <a:lstStyle/>
                    <a:p>
                      <a:pPr marL="0" marR="0" lvl="0" indent="0" algn="l" defTabSz="914354" rtl="0" eaLnBrk="1" fontAlgn="b" latinLnBrk="0" hangingPunct="1">
                        <a:lnSpc>
                          <a:spcPct val="100000"/>
                        </a:lnSpc>
                        <a:spcBef>
                          <a:spcPts val="0"/>
                        </a:spcBef>
                        <a:spcAft>
                          <a:spcPts val="0"/>
                        </a:spcAft>
                        <a:buClrTx/>
                        <a:buSzTx/>
                        <a:buFontTx/>
                        <a:buNone/>
                        <a:tabLst/>
                        <a:defRPr/>
                      </a:pPr>
                      <a:r>
                        <a:rPr lang="en-US" altLang="zh-CN" sz="900" dirty="0" smtClean="0">
                          <a:latin typeface="微软雅黑" panose="020B0503020204020204" pitchFamily="34" charset="-122"/>
                          <a:ea typeface="微软雅黑" panose="020B0503020204020204" pitchFamily="34" charset="-122"/>
                        </a:rPr>
                        <a:t>700MHz n28 wider BW</a:t>
                      </a:r>
                      <a:endParaRPr lang="zh-CN" altLang="en-US" sz="900" dirty="0" smtClean="0">
                        <a:latin typeface="微软雅黑" panose="020B0503020204020204" pitchFamily="34" charset="-122"/>
                        <a:ea typeface="微软雅黑" panose="020B0503020204020204" pitchFamily="34" charset="-122"/>
                      </a:endParaRPr>
                    </a:p>
                  </a:txBody>
                  <a:tcPr marL="46800" marR="46800" marT="10800" marB="10800"/>
                </a:tc>
                <a:tc>
                  <a:txBody>
                    <a:bodyPr/>
                    <a:lstStyle/>
                    <a:p>
                      <a:pPr algn="l" fontAlgn="b"/>
                      <a:r>
                        <a:rPr lang="en-US" sz="900" b="0" i="0" u="none" strike="noStrike" dirty="0">
                          <a:solidFill>
                            <a:srgbClr val="000000"/>
                          </a:solidFill>
                          <a:effectLst/>
                          <a:latin typeface="微软雅黑" panose="020B0503020204020204" pitchFamily="34" charset="-122"/>
                          <a:ea typeface="微软雅黑" panose="020B0503020204020204" pitchFamily="34" charset="-122"/>
                        </a:rPr>
                        <a:t>RP-240931</a:t>
                      </a:r>
                    </a:p>
                  </a:txBody>
                  <a:tcPr marL="46800" marR="46800" marT="10800" marB="10800"/>
                </a:tc>
                <a:tc>
                  <a:txBody>
                    <a:bodyPr/>
                    <a:lstStyle/>
                    <a:p>
                      <a:pPr algn="l" fontAlgn="b"/>
                      <a:r>
                        <a:rPr lang="en-US" sz="900" b="0" i="0" u="none" strike="noStrike" dirty="0">
                          <a:solidFill>
                            <a:srgbClr val="000000"/>
                          </a:solidFill>
                          <a:effectLst/>
                          <a:latin typeface="微软雅黑" panose="020B0503020204020204" pitchFamily="34" charset="-122"/>
                          <a:ea typeface="微软雅黑" panose="020B0503020204020204" pitchFamily="34" charset="-122"/>
                        </a:rPr>
                        <a:t>Discussion on Support of 700MHz wider channel bandwidth</a:t>
                      </a:r>
                    </a:p>
                  </a:txBody>
                  <a:tcPr marL="46800" marR="46800" marT="10800" marB="10800"/>
                </a:tc>
                <a:tc>
                  <a:txBody>
                    <a:bodyPr/>
                    <a:lstStyle/>
                    <a:p>
                      <a:pPr algn="l" fontAlgn="b"/>
                      <a:r>
                        <a:rPr lang="en-US" sz="900" b="0" i="0" u="none" strike="noStrike" dirty="0">
                          <a:solidFill>
                            <a:srgbClr val="000000"/>
                          </a:solidFill>
                          <a:effectLst/>
                          <a:latin typeface="微软雅黑" panose="020B0503020204020204" pitchFamily="34" charset="-122"/>
                          <a:ea typeface="微软雅黑" panose="020B0503020204020204" pitchFamily="34" charset="-122"/>
                        </a:rPr>
                        <a:t>KDDI Corporation</a:t>
                      </a:r>
                    </a:p>
                  </a:txBody>
                  <a:tcPr marL="46800" marR="46800" marT="10800" marB="10800"/>
                </a:tc>
                <a:tc rowSpan="7">
                  <a:txBody>
                    <a:bodyPr/>
                    <a:lstStyle/>
                    <a:p>
                      <a:pPr marL="0" marR="0" lvl="0" indent="0" algn="l" defTabSz="914354" rtl="0" eaLnBrk="1" fontAlgn="auto" latinLnBrk="0" hangingPunct="1">
                        <a:lnSpc>
                          <a:spcPct val="100000"/>
                        </a:lnSpc>
                        <a:spcBef>
                          <a:spcPts val="0"/>
                        </a:spcBef>
                        <a:spcAft>
                          <a:spcPts val="0"/>
                        </a:spcAft>
                        <a:buClrTx/>
                        <a:buSzTx/>
                        <a:buFontTx/>
                        <a:buNone/>
                        <a:tabLst/>
                        <a:defRPr/>
                      </a:pPr>
                      <a:r>
                        <a:rPr lang="en-US" altLang="zh-CN" sz="900" b="0" i="0" u="none" strike="noStrike" baseline="0" dirty="0" smtClean="0">
                          <a:solidFill>
                            <a:schemeClr val="tx1"/>
                          </a:solidFill>
                          <a:effectLst/>
                          <a:latin typeface="微软雅黑" panose="020B0503020204020204" pitchFamily="34" charset="-122"/>
                          <a:ea typeface="微软雅黑" panose="020B0503020204020204" pitchFamily="34" charset="-122"/>
                        </a:rPr>
                        <a:t>Discussions on full band duplexer, introduction of 40MHz UE BW, and high power</a:t>
                      </a:r>
                    </a:p>
                  </a:txBody>
                  <a:tcPr marL="46800" marR="46800" marT="10800" marB="10800"/>
                </a:tc>
              </a:tr>
              <a:tr h="0">
                <a:tc vMerge="1">
                  <a:txBody>
                    <a:bodyPr/>
                    <a:lstStyle/>
                    <a:p>
                      <a:pPr marL="0" marR="0" lvl="0" indent="0" algn="l" defTabSz="914354" rtl="0" eaLnBrk="1" fontAlgn="b" latinLnBrk="0" hangingPunct="1">
                        <a:lnSpc>
                          <a:spcPct val="100000"/>
                        </a:lnSpc>
                        <a:spcBef>
                          <a:spcPts val="0"/>
                        </a:spcBef>
                        <a:spcAft>
                          <a:spcPts val="0"/>
                        </a:spcAft>
                        <a:buClrTx/>
                        <a:buSzTx/>
                        <a:buFontTx/>
                        <a:buNone/>
                        <a:tabLst/>
                        <a:defRPr/>
                      </a:pPr>
                      <a:endParaRPr lang="zh-CN" altLang="en-US" sz="900" dirty="0" smtClean="0">
                        <a:latin typeface="微软雅黑" panose="020B0503020204020204" pitchFamily="34" charset="-122"/>
                        <a:ea typeface="微软雅黑" panose="020B0503020204020204" pitchFamily="34" charset="-122"/>
                      </a:endParaRPr>
                    </a:p>
                  </a:txBody>
                  <a:tcPr marL="46800" marR="46800" marT="10800" marB="10800"/>
                </a:tc>
                <a:tc>
                  <a:txBody>
                    <a:bodyPr/>
                    <a:lstStyle/>
                    <a:p>
                      <a:pPr algn="l" fontAlgn="b"/>
                      <a:r>
                        <a:rPr lang="en-US" sz="900" b="0" i="0" u="none" strike="noStrike" dirty="0">
                          <a:solidFill>
                            <a:srgbClr val="000000"/>
                          </a:solidFill>
                          <a:effectLst/>
                          <a:latin typeface="微软雅黑" panose="020B0503020204020204" pitchFamily="34" charset="-122"/>
                          <a:ea typeface="微软雅黑" panose="020B0503020204020204" pitchFamily="34" charset="-122"/>
                        </a:rPr>
                        <a:t>RP-240932</a:t>
                      </a:r>
                    </a:p>
                  </a:txBody>
                  <a:tcPr marL="46800" marR="46800" marT="10800" marB="10800"/>
                </a:tc>
                <a:tc>
                  <a:txBody>
                    <a:bodyPr/>
                    <a:lstStyle/>
                    <a:p>
                      <a:pPr algn="l" fontAlgn="b"/>
                      <a:r>
                        <a:rPr lang="en-US" sz="900" b="0" i="0" u="none" strike="noStrike" dirty="0">
                          <a:solidFill>
                            <a:srgbClr val="000000"/>
                          </a:solidFill>
                          <a:effectLst/>
                          <a:latin typeface="微软雅黑" panose="020B0503020204020204" pitchFamily="34" charset="-122"/>
                          <a:ea typeface="微软雅黑" panose="020B0503020204020204" pitchFamily="34" charset="-122"/>
                        </a:rPr>
                        <a:t>New WID: Support of 700MHz wider channel bandwidth</a:t>
                      </a:r>
                    </a:p>
                  </a:txBody>
                  <a:tcPr marL="46800" marR="46800" marT="10800" marB="10800"/>
                </a:tc>
                <a:tc>
                  <a:txBody>
                    <a:bodyPr/>
                    <a:lstStyle/>
                    <a:p>
                      <a:pPr algn="l" fontAlgn="b"/>
                      <a:r>
                        <a:rPr lang="en-US" sz="900" b="0" i="0" u="none" strike="noStrike" dirty="0">
                          <a:solidFill>
                            <a:srgbClr val="000000"/>
                          </a:solidFill>
                          <a:effectLst/>
                          <a:latin typeface="微软雅黑" panose="020B0503020204020204" pitchFamily="34" charset="-122"/>
                          <a:ea typeface="微软雅黑" panose="020B0503020204020204" pitchFamily="34" charset="-122"/>
                        </a:rPr>
                        <a:t>KDDI Corporation</a:t>
                      </a:r>
                    </a:p>
                  </a:txBody>
                  <a:tcPr marL="46800" marR="46800" marT="10800" marB="10800"/>
                </a:tc>
                <a:tc vMerge="1">
                  <a:txBody>
                    <a:bodyPr/>
                    <a:lstStyle/>
                    <a:p>
                      <a:pPr marL="0" marR="0" lvl="0" indent="0" algn="l" defTabSz="914354" rtl="0" eaLnBrk="1" fontAlgn="auto" latinLnBrk="0" hangingPunct="1">
                        <a:lnSpc>
                          <a:spcPct val="100000"/>
                        </a:lnSpc>
                        <a:spcBef>
                          <a:spcPts val="0"/>
                        </a:spcBef>
                        <a:spcAft>
                          <a:spcPts val="0"/>
                        </a:spcAft>
                        <a:buClrTx/>
                        <a:buSzTx/>
                        <a:buFontTx/>
                        <a:buNone/>
                        <a:tabLst/>
                        <a:defRPr/>
                      </a:pPr>
                      <a:endParaRPr lang="en-US" altLang="zh-CN" sz="900" b="0" i="0" u="none" strike="noStrike" baseline="0" dirty="0" smtClean="0">
                        <a:solidFill>
                          <a:schemeClr val="tx1"/>
                        </a:solidFill>
                        <a:effectLst/>
                        <a:latin typeface="微软雅黑" panose="020B0503020204020204" pitchFamily="34" charset="-122"/>
                        <a:ea typeface="微软雅黑" panose="020B0503020204020204" pitchFamily="34" charset="-122"/>
                      </a:endParaRPr>
                    </a:p>
                  </a:txBody>
                  <a:tcPr marL="46800" marR="46800" marT="10800" marB="10800"/>
                </a:tc>
              </a:tr>
              <a:tr h="0">
                <a:tc vMerge="1">
                  <a:txBody>
                    <a:bodyPr/>
                    <a:lstStyle/>
                    <a:p>
                      <a:pPr marL="0" marR="0" lvl="0" indent="0" algn="l" defTabSz="914354" rtl="0" eaLnBrk="1" fontAlgn="b" latinLnBrk="0" hangingPunct="1">
                        <a:lnSpc>
                          <a:spcPct val="100000"/>
                        </a:lnSpc>
                        <a:spcBef>
                          <a:spcPts val="0"/>
                        </a:spcBef>
                        <a:spcAft>
                          <a:spcPts val="0"/>
                        </a:spcAft>
                        <a:buClrTx/>
                        <a:buSzTx/>
                        <a:buFontTx/>
                        <a:buNone/>
                        <a:tabLst/>
                        <a:defRPr/>
                      </a:pPr>
                      <a:endParaRPr lang="zh-CN" altLang="en-US" sz="900" dirty="0" smtClean="0">
                        <a:latin typeface="微软雅黑" panose="020B0503020204020204" pitchFamily="34" charset="-122"/>
                        <a:ea typeface="微软雅黑" panose="020B0503020204020204" pitchFamily="34" charset="-122"/>
                      </a:endParaRPr>
                    </a:p>
                  </a:txBody>
                  <a:tcPr marL="46800" marR="46800" marT="10800" marB="10800"/>
                </a:tc>
                <a:tc>
                  <a:txBody>
                    <a:bodyPr/>
                    <a:lstStyle/>
                    <a:p>
                      <a:pPr algn="l" fontAlgn="b"/>
                      <a:r>
                        <a:rPr lang="en-US" sz="900" b="0" i="0" u="none" strike="noStrike" dirty="0">
                          <a:solidFill>
                            <a:srgbClr val="000000"/>
                          </a:solidFill>
                          <a:effectLst/>
                          <a:latin typeface="微软雅黑" panose="020B0503020204020204" pitchFamily="34" charset="-122"/>
                          <a:ea typeface="微软雅黑" panose="020B0503020204020204" pitchFamily="34" charset="-122"/>
                        </a:rPr>
                        <a:t>RP-241192</a:t>
                      </a:r>
                    </a:p>
                  </a:txBody>
                  <a:tcPr marL="46800" marR="46800" marT="10800" marB="10800"/>
                </a:tc>
                <a:tc>
                  <a:txBody>
                    <a:bodyPr/>
                    <a:lstStyle/>
                    <a:p>
                      <a:pPr algn="l" fontAlgn="b"/>
                      <a:r>
                        <a:rPr lang="en-US" sz="900" b="0" i="0" u="none" strike="noStrike" dirty="0">
                          <a:solidFill>
                            <a:srgbClr val="000000"/>
                          </a:solidFill>
                          <a:effectLst/>
                          <a:latin typeface="微软雅黑" panose="020B0503020204020204" pitchFamily="34" charset="-122"/>
                          <a:ea typeface="微软雅黑" panose="020B0503020204020204" pitchFamily="34" charset="-122"/>
                        </a:rPr>
                        <a:t>Discussion on Band n28 full duplexer</a:t>
                      </a:r>
                    </a:p>
                  </a:txBody>
                  <a:tcPr marL="46800" marR="46800" marT="10800" marB="10800"/>
                </a:tc>
                <a:tc>
                  <a:txBody>
                    <a:bodyPr/>
                    <a:lstStyle/>
                    <a:p>
                      <a:pPr algn="l" fontAlgn="b"/>
                      <a:r>
                        <a:rPr lang="en-US" sz="900" b="0" i="0" u="none" strike="noStrike" dirty="0">
                          <a:solidFill>
                            <a:srgbClr val="000000"/>
                          </a:solidFill>
                          <a:effectLst/>
                          <a:latin typeface="微软雅黑" panose="020B0503020204020204" pitchFamily="34" charset="-122"/>
                          <a:ea typeface="微软雅黑" panose="020B0503020204020204" pitchFamily="34" charset="-122"/>
                        </a:rPr>
                        <a:t>Nokia, KDDI Corporation</a:t>
                      </a:r>
                    </a:p>
                  </a:txBody>
                  <a:tcPr marL="46800" marR="46800" marT="10800" marB="10800"/>
                </a:tc>
                <a:tc vMerge="1">
                  <a:txBody>
                    <a:bodyPr/>
                    <a:lstStyle/>
                    <a:p>
                      <a:pPr marL="0" marR="0" lvl="0" indent="0" algn="l" defTabSz="914354" rtl="0" eaLnBrk="1" fontAlgn="auto" latinLnBrk="0" hangingPunct="1">
                        <a:lnSpc>
                          <a:spcPct val="100000"/>
                        </a:lnSpc>
                        <a:spcBef>
                          <a:spcPts val="0"/>
                        </a:spcBef>
                        <a:spcAft>
                          <a:spcPts val="0"/>
                        </a:spcAft>
                        <a:buClrTx/>
                        <a:buSzTx/>
                        <a:buFontTx/>
                        <a:buNone/>
                        <a:tabLst/>
                        <a:defRPr/>
                      </a:pPr>
                      <a:endParaRPr lang="en-US" altLang="zh-CN" sz="900" b="0" i="0" u="none" strike="noStrike" baseline="0" dirty="0" smtClean="0">
                        <a:solidFill>
                          <a:schemeClr val="tx1"/>
                        </a:solidFill>
                        <a:effectLst/>
                        <a:latin typeface="微软雅黑" panose="020B0503020204020204" pitchFamily="34" charset="-122"/>
                        <a:ea typeface="微软雅黑" panose="020B0503020204020204" pitchFamily="34" charset="-122"/>
                      </a:endParaRPr>
                    </a:p>
                  </a:txBody>
                  <a:tcPr marL="46800" marR="46800" marT="10800" marB="10800"/>
                </a:tc>
              </a:tr>
              <a:tr h="0">
                <a:tc vMerge="1">
                  <a:txBody>
                    <a:bodyPr/>
                    <a:lstStyle/>
                    <a:p>
                      <a:pPr marL="0" marR="0" lvl="0" indent="0" algn="l" defTabSz="914354" rtl="0" eaLnBrk="1" fontAlgn="b" latinLnBrk="0" hangingPunct="1">
                        <a:lnSpc>
                          <a:spcPct val="100000"/>
                        </a:lnSpc>
                        <a:spcBef>
                          <a:spcPts val="0"/>
                        </a:spcBef>
                        <a:spcAft>
                          <a:spcPts val="0"/>
                        </a:spcAft>
                        <a:buClrTx/>
                        <a:buSzTx/>
                        <a:buFontTx/>
                        <a:buNone/>
                        <a:tabLst/>
                        <a:defRPr/>
                      </a:pPr>
                      <a:endParaRPr lang="zh-CN" altLang="en-US" sz="900" dirty="0" smtClean="0">
                        <a:latin typeface="微软雅黑" panose="020B0503020204020204" pitchFamily="34" charset="-122"/>
                        <a:ea typeface="微软雅黑" panose="020B0503020204020204" pitchFamily="34" charset="-122"/>
                      </a:endParaRPr>
                    </a:p>
                  </a:txBody>
                  <a:tcPr marL="46800" marR="46800" marT="10800" marB="10800"/>
                </a:tc>
                <a:tc>
                  <a:txBody>
                    <a:bodyPr/>
                    <a:lstStyle/>
                    <a:p>
                      <a:pPr algn="l" fontAlgn="b"/>
                      <a:r>
                        <a:rPr lang="en-US" sz="900" b="0" i="0" u="none" strike="noStrike" dirty="0">
                          <a:solidFill>
                            <a:srgbClr val="000000"/>
                          </a:solidFill>
                          <a:effectLst/>
                          <a:latin typeface="微软雅黑" panose="020B0503020204020204" pitchFamily="34" charset="-122"/>
                          <a:ea typeface="微软雅黑" panose="020B0503020204020204" pitchFamily="34" charset="-122"/>
                        </a:rPr>
                        <a:t>RP-241205</a:t>
                      </a:r>
                    </a:p>
                  </a:txBody>
                  <a:tcPr marL="46800" marR="46800" marT="10800" marB="10800"/>
                </a:tc>
                <a:tc>
                  <a:txBody>
                    <a:bodyPr/>
                    <a:lstStyle/>
                    <a:p>
                      <a:pPr algn="l" fontAlgn="b"/>
                      <a:r>
                        <a:rPr lang="en-US" sz="900" b="0" i="0" u="none" strike="noStrike" dirty="0">
                          <a:solidFill>
                            <a:srgbClr val="000000"/>
                          </a:solidFill>
                          <a:effectLst/>
                          <a:latin typeface="微软雅黑" panose="020B0503020204020204" pitchFamily="34" charset="-122"/>
                          <a:ea typeface="微软雅黑" panose="020B0503020204020204" pitchFamily="34" charset="-122"/>
                        </a:rPr>
                        <a:t>New WID: Introduction of Power Class 2 and UE 40MHz Channel Bandwidth in NR band n28</a:t>
                      </a:r>
                    </a:p>
                  </a:txBody>
                  <a:tcPr marL="46800" marR="46800" marT="10800" marB="10800"/>
                </a:tc>
                <a:tc>
                  <a:txBody>
                    <a:bodyPr/>
                    <a:lstStyle/>
                    <a:p>
                      <a:pPr algn="l" fontAlgn="b"/>
                      <a:r>
                        <a:rPr lang="en-US" sz="900" b="0" i="0" u="none" strike="noStrike" dirty="0">
                          <a:solidFill>
                            <a:srgbClr val="000000"/>
                          </a:solidFill>
                          <a:effectLst/>
                          <a:latin typeface="微软雅黑" panose="020B0503020204020204" pitchFamily="34" charset="-122"/>
                          <a:ea typeface="微软雅黑" panose="020B0503020204020204" pitchFamily="34" charset="-122"/>
                        </a:rPr>
                        <a:t>CMCC, CBN</a:t>
                      </a:r>
                    </a:p>
                  </a:txBody>
                  <a:tcPr marL="46800" marR="46800" marT="10800" marB="10800"/>
                </a:tc>
                <a:tc vMerge="1">
                  <a:txBody>
                    <a:bodyPr/>
                    <a:lstStyle/>
                    <a:p>
                      <a:pPr marL="0" marR="0" lvl="0" indent="0" algn="l" defTabSz="914354" rtl="0" eaLnBrk="1" fontAlgn="auto" latinLnBrk="0" hangingPunct="1">
                        <a:lnSpc>
                          <a:spcPct val="100000"/>
                        </a:lnSpc>
                        <a:spcBef>
                          <a:spcPts val="0"/>
                        </a:spcBef>
                        <a:spcAft>
                          <a:spcPts val="0"/>
                        </a:spcAft>
                        <a:buClrTx/>
                        <a:buSzTx/>
                        <a:buFontTx/>
                        <a:buNone/>
                        <a:tabLst/>
                        <a:defRPr/>
                      </a:pPr>
                      <a:endParaRPr lang="en-US" altLang="zh-CN" sz="900" b="0" i="0" u="none" strike="noStrike" baseline="0" dirty="0" smtClean="0">
                        <a:solidFill>
                          <a:schemeClr val="tx1"/>
                        </a:solidFill>
                        <a:effectLst/>
                        <a:latin typeface="微软雅黑" panose="020B0503020204020204" pitchFamily="34" charset="-122"/>
                        <a:ea typeface="微软雅黑" panose="020B0503020204020204" pitchFamily="34" charset="-122"/>
                      </a:endParaRPr>
                    </a:p>
                  </a:txBody>
                  <a:tcPr marL="46800" marR="46800" marT="10800" marB="10800"/>
                </a:tc>
              </a:tr>
              <a:tr h="0">
                <a:tc vMerge="1">
                  <a:txBody>
                    <a:bodyPr/>
                    <a:lstStyle/>
                    <a:p>
                      <a:pPr marL="0" marR="0" lvl="0" indent="0" algn="l" defTabSz="914354" rtl="0" eaLnBrk="1" fontAlgn="b" latinLnBrk="0" hangingPunct="1">
                        <a:lnSpc>
                          <a:spcPct val="100000"/>
                        </a:lnSpc>
                        <a:spcBef>
                          <a:spcPts val="0"/>
                        </a:spcBef>
                        <a:spcAft>
                          <a:spcPts val="0"/>
                        </a:spcAft>
                        <a:buClrTx/>
                        <a:buSzTx/>
                        <a:buFontTx/>
                        <a:buNone/>
                        <a:tabLst/>
                        <a:defRPr/>
                      </a:pPr>
                      <a:endParaRPr lang="zh-CN" altLang="en-US" sz="900" dirty="0" smtClean="0">
                        <a:latin typeface="微软雅黑" panose="020B0503020204020204" pitchFamily="34" charset="-122"/>
                        <a:ea typeface="微软雅黑" panose="020B0503020204020204" pitchFamily="34" charset="-122"/>
                      </a:endParaRPr>
                    </a:p>
                  </a:txBody>
                  <a:tcPr marL="46800" marR="46800" marT="10800" marB="10800"/>
                </a:tc>
                <a:tc>
                  <a:txBody>
                    <a:bodyPr/>
                    <a:lstStyle/>
                    <a:p>
                      <a:pPr algn="l" fontAlgn="b"/>
                      <a:r>
                        <a:rPr lang="en-US" sz="900" b="0" i="0" u="none" strike="noStrike" dirty="0">
                          <a:solidFill>
                            <a:srgbClr val="000000"/>
                          </a:solidFill>
                          <a:effectLst/>
                          <a:latin typeface="微软雅黑" panose="020B0503020204020204" pitchFamily="34" charset="-122"/>
                          <a:ea typeface="微软雅黑" panose="020B0503020204020204" pitchFamily="34" charset="-122"/>
                        </a:rPr>
                        <a:t>RP-241275</a:t>
                      </a:r>
                    </a:p>
                  </a:txBody>
                  <a:tcPr marL="46800" marR="46800" marT="10800" marB="10800"/>
                </a:tc>
                <a:tc>
                  <a:txBody>
                    <a:bodyPr/>
                    <a:lstStyle/>
                    <a:p>
                      <a:pPr algn="l" fontAlgn="b"/>
                      <a:r>
                        <a:rPr lang="en-US" sz="900" b="0" i="0" u="none" strike="noStrike" dirty="0">
                          <a:solidFill>
                            <a:srgbClr val="000000"/>
                          </a:solidFill>
                          <a:effectLst/>
                          <a:latin typeface="微软雅黑" panose="020B0503020204020204" pitchFamily="34" charset="-122"/>
                          <a:ea typeface="微软雅黑" panose="020B0503020204020204" pitchFamily="34" charset="-122"/>
                        </a:rPr>
                        <a:t>Views on b28 n28 full band duplex for PC3</a:t>
                      </a:r>
                    </a:p>
                  </a:txBody>
                  <a:tcPr marL="46800" marR="46800" marT="10800" marB="10800"/>
                </a:tc>
                <a:tc>
                  <a:txBody>
                    <a:bodyPr/>
                    <a:lstStyle/>
                    <a:p>
                      <a:pPr algn="l" fontAlgn="b"/>
                      <a:r>
                        <a:rPr lang="en-US" sz="900" b="0" i="0" u="none" strike="noStrike" dirty="0">
                          <a:solidFill>
                            <a:srgbClr val="000000"/>
                          </a:solidFill>
                          <a:effectLst/>
                          <a:latin typeface="微软雅黑" panose="020B0503020204020204" pitchFamily="34" charset="-122"/>
                          <a:ea typeface="微软雅黑" panose="020B0503020204020204" pitchFamily="34" charset="-122"/>
                        </a:rPr>
                        <a:t>Samsung, KDDI</a:t>
                      </a:r>
                    </a:p>
                  </a:txBody>
                  <a:tcPr marL="46800" marR="46800" marT="10800" marB="10800"/>
                </a:tc>
                <a:tc vMerge="1">
                  <a:txBody>
                    <a:bodyPr/>
                    <a:lstStyle/>
                    <a:p>
                      <a:pPr marL="0" marR="0" lvl="0" indent="0" algn="l" defTabSz="914354" rtl="0" eaLnBrk="1" fontAlgn="auto" latinLnBrk="0" hangingPunct="1">
                        <a:lnSpc>
                          <a:spcPct val="100000"/>
                        </a:lnSpc>
                        <a:spcBef>
                          <a:spcPts val="0"/>
                        </a:spcBef>
                        <a:spcAft>
                          <a:spcPts val="0"/>
                        </a:spcAft>
                        <a:buClrTx/>
                        <a:buSzTx/>
                        <a:buFontTx/>
                        <a:buNone/>
                        <a:tabLst/>
                        <a:defRPr/>
                      </a:pPr>
                      <a:endParaRPr lang="en-US" altLang="zh-CN" sz="900" b="0" i="0" u="none" strike="noStrike" baseline="0" dirty="0" smtClean="0">
                        <a:solidFill>
                          <a:schemeClr val="tx1"/>
                        </a:solidFill>
                        <a:effectLst/>
                        <a:latin typeface="微软雅黑" panose="020B0503020204020204" pitchFamily="34" charset="-122"/>
                        <a:ea typeface="微软雅黑" panose="020B0503020204020204" pitchFamily="34" charset="-122"/>
                      </a:endParaRPr>
                    </a:p>
                  </a:txBody>
                  <a:tcPr marL="46800" marR="46800" marT="10800" marB="10800"/>
                </a:tc>
              </a:tr>
              <a:tr h="0">
                <a:tc vMerge="1">
                  <a:txBody>
                    <a:bodyPr/>
                    <a:lstStyle/>
                    <a:p>
                      <a:pPr marL="0" marR="0" lvl="0" indent="0" algn="l" defTabSz="914354" rtl="0" eaLnBrk="1" fontAlgn="b" latinLnBrk="0" hangingPunct="1">
                        <a:lnSpc>
                          <a:spcPct val="100000"/>
                        </a:lnSpc>
                        <a:spcBef>
                          <a:spcPts val="0"/>
                        </a:spcBef>
                        <a:spcAft>
                          <a:spcPts val="0"/>
                        </a:spcAft>
                        <a:buClrTx/>
                        <a:buSzTx/>
                        <a:buFontTx/>
                        <a:buNone/>
                        <a:tabLst/>
                        <a:defRPr/>
                      </a:pPr>
                      <a:endParaRPr lang="zh-CN" altLang="en-US" sz="900" dirty="0" smtClean="0">
                        <a:latin typeface="微软雅黑" panose="020B0503020204020204" pitchFamily="34" charset="-122"/>
                        <a:ea typeface="微软雅黑" panose="020B0503020204020204" pitchFamily="34" charset="-122"/>
                      </a:endParaRPr>
                    </a:p>
                  </a:txBody>
                  <a:tcPr marL="46800" marR="46800" marT="10800" marB="10800"/>
                </a:tc>
                <a:tc>
                  <a:txBody>
                    <a:bodyPr/>
                    <a:lstStyle/>
                    <a:p>
                      <a:pPr algn="l" fontAlgn="b"/>
                      <a:r>
                        <a:rPr lang="en-US" sz="900" b="0" i="0" u="none" strike="noStrike">
                          <a:solidFill>
                            <a:srgbClr val="000000"/>
                          </a:solidFill>
                          <a:effectLst/>
                          <a:latin typeface="微软雅黑" panose="020B0503020204020204" pitchFamily="34" charset="-122"/>
                          <a:ea typeface="微软雅黑" panose="020B0503020204020204" pitchFamily="34" charset="-122"/>
                        </a:rPr>
                        <a:t>RP-241502</a:t>
                      </a:r>
                    </a:p>
                  </a:txBody>
                  <a:tcPr marL="46800" marR="46800" marT="10800" marB="10800"/>
                </a:tc>
                <a:tc>
                  <a:txBody>
                    <a:bodyPr/>
                    <a:lstStyle/>
                    <a:p>
                      <a:pPr algn="l" fontAlgn="b"/>
                      <a:r>
                        <a:rPr lang="en-US" sz="900" b="0" i="0" u="none" strike="noStrike" dirty="0">
                          <a:solidFill>
                            <a:srgbClr val="000000"/>
                          </a:solidFill>
                          <a:effectLst/>
                          <a:latin typeface="微软雅黑" panose="020B0503020204020204" pitchFamily="34" charset="-122"/>
                          <a:ea typeface="微软雅黑" panose="020B0503020204020204" pitchFamily="34" charset="-122"/>
                        </a:rPr>
                        <a:t>Views on next steps for band n28 specifications</a:t>
                      </a:r>
                    </a:p>
                  </a:txBody>
                  <a:tcPr marL="46800" marR="46800" marT="10800" marB="10800"/>
                </a:tc>
                <a:tc>
                  <a:txBody>
                    <a:bodyPr/>
                    <a:lstStyle/>
                    <a:p>
                      <a:pPr algn="l" fontAlgn="b"/>
                      <a:r>
                        <a:rPr lang="en-US" sz="900" b="0" i="0" u="none" strike="noStrike" dirty="0">
                          <a:solidFill>
                            <a:srgbClr val="000000"/>
                          </a:solidFill>
                          <a:effectLst/>
                          <a:latin typeface="微软雅黑" panose="020B0503020204020204" pitchFamily="34" charset="-122"/>
                          <a:ea typeface="微软雅黑" panose="020B0503020204020204" pitchFamily="34" charset="-122"/>
                        </a:rPr>
                        <a:t>Apple</a:t>
                      </a:r>
                    </a:p>
                  </a:txBody>
                  <a:tcPr marL="46800" marR="46800" marT="10800" marB="10800"/>
                </a:tc>
                <a:tc vMerge="1">
                  <a:txBody>
                    <a:bodyPr/>
                    <a:lstStyle/>
                    <a:p>
                      <a:pPr marL="0" marR="0" lvl="0" indent="0" algn="l" defTabSz="914354" rtl="0" eaLnBrk="1" fontAlgn="auto" latinLnBrk="0" hangingPunct="1">
                        <a:lnSpc>
                          <a:spcPct val="100000"/>
                        </a:lnSpc>
                        <a:spcBef>
                          <a:spcPts val="0"/>
                        </a:spcBef>
                        <a:spcAft>
                          <a:spcPts val="0"/>
                        </a:spcAft>
                        <a:buClrTx/>
                        <a:buSzTx/>
                        <a:buFontTx/>
                        <a:buNone/>
                        <a:tabLst/>
                        <a:defRPr/>
                      </a:pPr>
                      <a:endParaRPr lang="en-US" altLang="zh-CN" sz="900" b="0" i="0" u="none" strike="noStrike" baseline="0" dirty="0" smtClean="0">
                        <a:solidFill>
                          <a:schemeClr val="tx1"/>
                        </a:solidFill>
                        <a:effectLst/>
                        <a:latin typeface="微软雅黑" panose="020B0503020204020204" pitchFamily="34" charset="-122"/>
                        <a:ea typeface="微软雅黑" panose="020B0503020204020204" pitchFamily="34" charset="-122"/>
                      </a:endParaRPr>
                    </a:p>
                  </a:txBody>
                  <a:tcPr marL="46800" marR="46800" marT="10800" marB="10800"/>
                </a:tc>
              </a:tr>
              <a:tr h="0">
                <a:tc vMerge="1">
                  <a:txBody>
                    <a:bodyPr/>
                    <a:lstStyle/>
                    <a:p>
                      <a:pPr marL="0" marR="0" lvl="0" indent="0" algn="l" defTabSz="914354" rtl="0" eaLnBrk="1" fontAlgn="b" latinLnBrk="0" hangingPunct="1">
                        <a:lnSpc>
                          <a:spcPct val="100000"/>
                        </a:lnSpc>
                        <a:spcBef>
                          <a:spcPts val="0"/>
                        </a:spcBef>
                        <a:spcAft>
                          <a:spcPts val="0"/>
                        </a:spcAft>
                        <a:buClrTx/>
                        <a:buSzTx/>
                        <a:buFontTx/>
                        <a:buNone/>
                        <a:tabLst/>
                        <a:defRPr/>
                      </a:pPr>
                      <a:endParaRPr lang="zh-CN" altLang="en-US" sz="900" dirty="0" smtClean="0">
                        <a:latin typeface="微软雅黑" panose="020B0503020204020204" pitchFamily="34" charset="-122"/>
                        <a:ea typeface="微软雅黑" panose="020B0503020204020204" pitchFamily="34" charset="-122"/>
                      </a:endParaRPr>
                    </a:p>
                  </a:txBody>
                  <a:tcPr marL="46800" marR="46800" marT="10800" marB="10800"/>
                </a:tc>
                <a:tc>
                  <a:txBody>
                    <a:bodyPr/>
                    <a:lstStyle/>
                    <a:p>
                      <a:pPr algn="l" fontAlgn="b"/>
                      <a:r>
                        <a:rPr lang="en-US" sz="900" b="0" i="0" u="none" strike="noStrike" dirty="0">
                          <a:solidFill>
                            <a:srgbClr val="000000"/>
                          </a:solidFill>
                          <a:effectLst/>
                          <a:latin typeface="微软雅黑" panose="020B0503020204020204" pitchFamily="34" charset="-122"/>
                          <a:ea typeface="微软雅黑" panose="020B0503020204020204" pitchFamily="34" charset="-122"/>
                        </a:rPr>
                        <a:t>RP-241524</a:t>
                      </a:r>
                    </a:p>
                  </a:txBody>
                  <a:tcPr marL="46800" marR="46800" marT="10800" marB="10800"/>
                </a:tc>
                <a:tc>
                  <a:txBody>
                    <a:bodyPr/>
                    <a:lstStyle/>
                    <a:p>
                      <a:pPr algn="l" fontAlgn="b"/>
                      <a:r>
                        <a:rPr lang="en-US" sz="900" b="0" i="0" u="none" strike="noStrike" dirty="0">
                          <a:solidFill>
                            <a:srgbClr val="000000"/>
                          </a:solidFill>
                          <a:effectLst/>
                          <a:latin typeface="微软雅黑" panose="020B0503020204020204" pitchFamily="34" charset="-122"/>
                          <a:ea typeface="微软雅黑" panose="020B0503020204020204" pitchFamily="34" charset="-122"/>
                        </a:rPr>
                        <a:t>PC2 and wider channel bandwidths in band n28</a:t>
                      </a:r>
                    </a:p>
                  </a:txBody>
                  <a:tcPr marL="46800" marR="46800" marT="10800" marB="10800"/>
                </a:tc>
                <a:tc>
                  <a:txBody>
                    <a:bodyPr/>
                    <a:lstStyle/>
                    <a:p>
                      <a:pPr algn="l" fontAlgn="b"/>
                      <a:r>
                        <a:rPr lang="en-US" sz="900" b="0" i="0" u="none" strike="noStrike" dirty="0">
                          <a:solidFill>
                            <a:srgbClr val="000000"/>
                          </a:solidFill>
                          <a:effectLst/>
                          <a:latin typeface="微软雅黑" panose="020B0503020204020204" pitchFamily="34" charset="-122"/>
                          <a:ea typeface="微软雅黑" panose="020B0503020204020204" pitchFamily="34" charset="-122"/>
                        </a:rPr>
                        <a:t>Ericsson</a:t>
                      </a:r>
                    </a:p>
                  </a:txBody>
                  <a:tcPr marL="46800" marR="46800" marT="10800" marB="10800"/>
                </a:tc>
                <a:tc vMerge="1">
                  <a:txBody>
                    <a:bodyPr/>
                    <a:lstStyle/>
                    <a:p>
                      <a:pPr marL="0" marR="0" lvl="0" indent="0" algn="l" defTabSz="914354" rtl="0" eaLnBrk="1" fontAlgn="auto" latinLnBrk="0" hangingPunct="1">
                        <a:lnSpc>
                          <a:spcPct val="100000"/>
                        </a:lnSpc>
                        <a:spcBef>
                          <a:spcPts val="0"/>
                        </a:spcBef>
                        <a:spcAft>
                          <a:spcPts val="0"/>
                        </a:spcAft>
                        <a:buClrTx/>
                        <a:buSzTx/>
                        <a:buFontTx/>
                        <a:buNone/>
                        <a:tabLst/>
                        <a:defRPr/>
                      </a:pPr>
                      <a:endParaRPr lang="en-US" altLang="zh-CN" sz="900" b="0" i="0" u="none" strike="noStrike" baseline="0" dirty="0" smtClean="0">
                        <a:solidFill>
                          <a:schemeClr val="tx1"/>
                        </a:solidFill>
                        <a:effectLst/>
                        <a:latin typeface="微软雅黑" panose="020B0503020204020204" pitchFamily="34" charset="-122"/>
                        <a:ea typeface="微软雅黑" panose="020B0503020204020204" pitchFamily="34" charset="-122"/>
                      </a:endParaRPr>
                    </a:p>
                  </a:txBody>
                  <a:tcPr marL="46800" marR="46800" marT="10800" marB="10800"/>
                </a:tc>
              </a:tr>
              <a:tr h="0">
                <a:tc rowSpan="4">
                  <a:txBody>
                    <a:bodyPr/>
                    <a:lstStyle/>
                    <a:p>
                      <a:pPr marL="0" marR="0" lvl="0" indent="0" algn="l" defTabSz="914354" rtl="0" eaLnBrk="1" fontAlgn="b" latinLnBrk="0" hangingPunct="1">
                        <a:lnSpc>
                          <a:spcPct val="100000"/>
                        </a:lnSpc>
                        <a:spcBef>
                          <a:spcPts val="0"/>
                        </a:spcBef>
                        <a:spcAft>
                          <a:spcPts val="0"/>
                        </a:spcAft>
                        <a:buClrTx/>
                        <a:buSzTx/>
                        <a:buFontTx/>
                        <a:buNone/>
                        <a:tabLst/>
                        <a:defRPr/>
                      </a:pPr>
                      <a:r>
                        <a:rPr lang="en-US" altLang="zh-CN" sz="900" dirty="0" smtClean="0">
                          <a:latin typeface="微软雅黑" panose="020B0503020204020204" pitchFamily="34" charset="-122"/>
                          <a:ea typeface="微软雅黑" panose="020B0503020204020204" pitchFamily="34" charset="-122"/>
                        </a:rPr>
                        <a:t>Other</a:t>
                      </a:r>
                      <a:r>
                        <a:rPr lang="en-US" altLang="zh-CN" sz="900" baseline="0" dirty="0" smtClean="0">
                          <a:latin typeface="微软雅黑" panose="020B0503020204020204" pitchFamily="34" charset="-122"/>
                          <a:ea typeface="微软雅黑" panose="020B0503020204020204" pitchFamily="34" charset="-122"/>
                        </a:rPr>
                        <a:t> spectrum related</a:t>
                      </a:r>
                      <a:endParaRPr lang="zh-CN" altLang="en-US" sz="900" dirty="0" smtClean="0">
                        <a:latin typeface="微软雅黑" panose="020B0503020204020204" pitchFamily="34" charset="-122"/>
                        <a:ea typeface="微软雅黑" panose="020B0503020204020204" pitchFamily="34" charset="-122"/>
                      </a:endParaRPr>
                    </a:p>
                  </a:txBody>
                  <a:tcPr marL="46800" marR="46800" marT="10800" marB="10800"/>
                </a:tc>
                <a:tc>
                  <a:txBody>
                    <a:bodyPr/>
                    <a:lstStyle/>
                    <a:p>
                      <a:pPr algn="l" fontAlgn="b"/>
                      <a:r>
                        <a:rPr lang="en-US" sz="900" b="0" i="0" u="none" strike="noStrike" dirty="0">
                          <a:solidFill>
                            <a:srgbClr val="000000"/>
                          </a:solidFill>
                          <a:effectLst/>
                          <a:latin typeface="微软雅黑" panose="020B0503020204020204" pitchFamily="34" charset="-122"/>
                          <a:ea typeface="微软雅黑" panose="020B0503020204020204" pitchFamily="34" charset="-122"/>
                        </a:rPr>
                        <a:t>RP-241256</a:t>
                      </a:r>
                    </a:p>
                  </a:txBody>
                  <a:tcPr marL="46800" marR="46800" marT="10800" marB="10800"/>
                </a:tc>
                <a:tc>
                  <a:txBody>
                    <a:bodyPr/>
                    <a:lstStyle/>
                    <a:p>
                      <a:pPr algn="l" fontAlgn="b"/>
                      <a:r>
                        <a:rPr lang="en-US" sz="900" b="0" i="0" u="none" strike="noStrike" dirty="0">
                          <a:solidFill>
                            <a:srgbClr val="000000"/>
                          </a:solidFill>
                          <a:effectLst/>
                          <a:latin typeface="微软雅黑" panose="020B0503020204020204" pitchFamily="34" charset="-122"/>
                          <a:ea typeface="微软雅黑" panose="020B0503020204020204" pitchFamily="34" charset="-122"/>
                        </a:rPr>
                        <a:t>Discussion on SUL for 2.6 GHz TDD band (n41) and 4.9 GHz TDD band (n79)</a:t>
                      </a:r>
                    </a:p>
                  </a:txBody>
                  <a:tcPr marL="46800" marR="46800" marT="10800" marB="10800"/>
                </a:tc>
                <a:tc>
                  <a:txBody>
                    <a:bodyPr/>
                    <a:lstStyle/>
                    <a:p>
                      <a:pPr algn="l" fontAlgn="b"/>
                      <a:r>
                        <a:rPr lang="en-US" sz="900" b="0" i="0" u="none" strike="noStrike" dirty="0">
                          <a:solidFill>
                            <a:srgbClr val="000000"/>
                          </a:solidFill>
                          <a:effectLst/>
                          <a:latin typeface="微软雅黑" panose="020B0503020204020204" pitchFamily="34" charset="-122"/>
                          <a:ea typeface="微软雅黑" panose="020B0503020204020204" pitchFamily="34" charset="-122"/>
                        </a:rPr>
                        <a:t>Huawei, HiSilicon</a:t>
                      </a:r>
                    </a:p>
                  </a:txBody>
                  <a:tcPr marL="46800" marR="46800" marT="10800" marB="10800"/>
                </a:tc>
                <a:tc>
                  <a:txBody>
                    <a:bodyPr/>
                    <a:lstStyle/>
                    <a:p>
                      <a:pPr marL="0" marR="0" lvl="0" indent="0" algn="l" defTabSz="914354" rtl="0" eaLnBrk="1" fontAlgn="auto" latinLnBrk="0" hangingPunct="1">
                        <a:lnSpc>
                          <a:spcPct val="100000"/>
                        </a:lnSpc>
                        <a:spcBef>
                          <a:spcPts val="0"/>
                        </a:spcBef>
                        <a:spcAft>
                          <a:spcPts val="0"/>
                        </a:spcAft>
                        <a:buClrTx/>
                        <a:buSzTx/>
                        <a:buFontTx/>
                        <a:buNone/>
                        <a:tabLst/>
                        <a:defRPr/>
                      </a:pPr>
                      <a:endParaRPr lang="en-US" altLang="zh-CN" sz="900" b="0" i="0" u="none" strike="noStrike" baseline="0" dirty="0" smtClean="0">
                        <a:solidFill>
                          <a:schemeClr val="tx1"/>
                        </a:solidFill>
                        <a:effectLst/>
                        <a:latin typeface="微软雅黑" panose="020B0503020204020204" pitchFamily="34" charset="-122"/>
                        <a:ea typeface="微软雅黑" panose="020B0503020204020204" pitchFamily="34" charset="-122"/>
                      </a:endParaRPr>
                    </a:p>
                  </a:txBody>
                  <a:tcPr marL="46800" marR="46800" marT="10800" marB="10800"/>
                </a:tc>
              </a:tr>
              <a:tr h="0">
                <a:tc vMerge="1">
                  <a:txBody>
                    <a:bodyPr/>
                    <a:lstStyle/>
                    <a:p>
                      <a:pPr marL="0" marR="0" lvl="0" indent="0" algn="l" defTabSz="914354" rtl="0" eaLnBrk="1" fontAlgn="b" latinLnBrk="0" hangingPunct="1">
                        <a:lnSpc>
                          <a:spcPct val="100000"/>
                        </a:lnSpc>
                        <a:spcBef>
                          <a:spcPts val="0"/>
                        </a:spcBef>
                        <a:spcAft>
                          <a:spcPts val="0"/>
                        </a:spcAft>
                        <a:buClrTx/>
                        <a:buSzTx/>
                        <a:buFontTx/>
                        <a:buNone/>
                        <a:tabLst/>
                        <a:defRPr/>
                      </a:pPr>
                      <a:endParaRPr lang="zh-CN" altLang="en-US" sz="900" dirty="0" smtClean="0">
                        <a:latin typeface="微软雅黑" panose="020B0503020204020204" pitchFamily="34" charset="-122"/>
                        <a:ea typeface="微软雅黑" panose="020B0503020204020204" pitchFamily="34" charset="-122"/>
                      </a:endParaRPr>
                    </a:p>
                  </a:txBody>
                  <a:tcPr marL="46800" marR="46800" marT="10800" marB="10800"/>
                </a:tc>
                <a:tc>
                  <a:txBody>
                    <a:bodyPr/>
                    <a:lstStyle/>
                    <a:p>
                      <a:pPr algn="l" fontAlgn="b"/>
                      <a:r>
                        <a:rPr lang="en-US" sz="900" b="0" i="0" u="none" strike="noStrike" dirty="0">
                          <a:solidFill>
                            <a:srgbClr val="000000"/>
                          </a:solidFill>
                          <a:effectLst/>
                          <a:latin typeface="微软雅黑" panose="020B0503020204020204" pitchFamily="34" charset="-122"/>
                          <a:ea typeface="微软雅黑" panose="020B0503020204020204" pitchFamily="34" charset="-122"/>
                        </a:rPr>
                        <a:t>RP-241312</a:t>
                      </a:r>
                    </a:p>
                  </a:txBody>
                  <a:tcPr marL="46800" marR="46800" marT="10800" marB="10800"/>
                </a:tc>
                <a:tc>
                  <a:txBody>
                    <a:bodyPr/>
                    <a:lstStyle/>
                    <a:p>
                      <a:pPr algn="l" fontAlgn="b"/>
                      <a:r>
                        <a:rPr lang="en-US" sz="900" b="0" i="0" u="none" strike="noStrike" dirty="0">
                          <a:solidFill>
                            <a:srgbClr val="000000"/>
                          </a:solidFill>
                          <a:effectLst/>
                          <a:latin typeface="微软雅黑" panose="020B0503020204020204" pitchFamily="34" charset="-122"/>
                          <a:ea typeface="微软雅黑" panose="020B0503020204020204" pitchFamily="34" charset="-122"/>
                        </a:rPr>
                        <a:t>New WID on NR power class 2 </a:t>
                      </a:r>
                      <a:r>
                        <a:rPr lang="en-US" sz="900" b="0" i="0" u="none" strike="noStrike" dirty="0" err="1">
                          <a:solidFill>
                            <a:srgbClr val="000000"/>
                          </a:solidFill>
                          <a:effectLst/>
                          <a:latin typeface="微软雅黑" panose="020B0503020204020204" pitchFamily="34" charset="-122"/>
                          <a:ea typeface="微软雅黑" panose="020B0503020204020204" pitchFamily="34" charset="-122"/>
                        </a:rPr>
                        <a:t>RedCap</a:t>
                      </a:r>
                      <a:r>
                        <a:rPr lang="en-US" sz="900" b="0" i="0" u="none" strike="noStrike" dirty="0">
                          <a:solidFill>
                            <a:srgbClr val="000000"/>
                          </a:solidFill>
                          <a:effectLst/>
                          <a:latin typeface="微软雅黑" panose="020B0503020204020204" pitchFamily="34" charset="-122"/>
                          <a:ea typeface="微软雅黑" panose="020B0503020204020204" pitchFamily="34" charset="-122"/>
                        </a:rPr>
                        <a:t> (Reduced Capability) UE in FR1</a:t>
                      </a:r>
                    </a:p>
                  </a:txBody>
                  <a:tcPr marL="46800" marR="46800" marT="10800" marB="10800"/>
                </a:tc>
                <a:tc>
                  <a:txBody>
                    <a:bodyPr/>
                    <a:lstStyle/>
                    <a:p>
                      <a:pPr algn="l" fontAlgn="b"/>
                      <a:r>
                        <a:rPr lang="en-US" sz="900" b="0" i="0" u="none" strike="noStrike" dirty="0">
                          <a:solidFill>
                            <a:srgbClr val="000000"/>
                          </a:solidFill>
                          <a:effectLst/>
                          <a:latin typeface="微软雅黑" panose="020B0503020204020204" pitchFamily="34" charset="-122"/>
                          <a:ea typeface="微软雅黑" panose="020B0503020204020204" pitchFamily="34" charset="-122"/>
                        </a:rPr>
                        <a:t>China Telecom, </a:t>
                      </a:r>
                      <a:r>
                        <a:rPr lang="en-US" sz="900" b="0" i="0" u="none" strike="noStrike" dirty="0" err="1">
                          <a:solidFill>
                            <a:srgbClr val="000000"/>
                          </a:solidFill>
                          <a:effectLst/>
                          <a:latin typeface="微软雅黑" panose="020B0503020204020204" pitchFamily="34" charset="-122"/>
                          <a:ea typeface="微软雅黑" panose="020B0503020204020204" pitchFamily="34" charset="-122"/>
                        </a:rPr>
                        <a:t>MediaTek</a:t>
                      </a:r>
                      <a:endParaRPr 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46800" marR="46800" marT="10800" marB="10800"/>
                </a:tc>
                <a:tc>
                  <a:txBody>
                    <a:bodyPr/>
                    <a:lstStyle/>
                    <a:p>
                      <a:pPr marL="0" marR="0" lvl="0" indent="0" algn="l" defTabSz="914354" rtl="0" eaLnBrk="1" fontAlgn="auto" latinLnBrk="0" hangingPunct="1">
                        <a:lnSpc>
                          <a:spcPct val="100000"/>
                        </a:lnSpc>
                        <a:spcBef>
                          <a:spcPts val="0"/>
                        </a:spcBef>
                        <a:spcAft>
                          <a:spcPts val="0"/>
                        </a:spcAft>
                        <a:buClrTx/>
                        <a:buSzTx/>
                        <a:buFontTx/>
                        <a:buNone/>
                        <a:tabLst/>
                        <a:defRPr/>
                      </a:pPr>
                      <a:endParaRPr lang="en-US" altLang="zh-CN" sz="900" b="0" i="0" u="none" strike="noStrike" baseline="0" dirty="0" smtClean="0">
                        <a:solidFill>
                          <a:schemeClr val="tx1"/>
                        </a:solidFill>
                        <a:effectLst/>
                        <a:latin typeface="微软雅黑" panose="020B0503020204020204" pitchFamily="34" charset="-122"/>
                        <a:ea typeface="微软雅黑" panose="020B0503020204020204" pitchFamily="34" charset="-122"/>
                      </a:endParaRPr>
                    </a:p>
                  </a:txBody>
                  <a:tcPr marL="46800" marR="46800" marT="10800" marB="10800"/>
                </a:tc>
              </a:tr>
              <a:tr h="0">
                <a:tc vMerge="1">
                  <a:txBody>
                    <a:bodyPr/>
                    <a:lstStyle/>
                    <a:p>
                      <a:pPr marL="0" marR="0" lvl="0" indent="0" algn="l" defTabSz="914354" rtl="0" eaLnBrk="1" fontAlgn="b" latinLnBrk="0" hangingPunct="1">
                        <a:lnSpc>
                          <a:spcPct val="100000"/>
                        </a:lnSpc>
                        <a:spcBef>
                          <a:spcPts val="0"/>
                        </a:spcBef>
                        <a:spcAft>
                          <a:spcPts val="0"/>
                        </a:spcAft>
                        <a:buClrTx/>
                        <a:buSzTx/>
                        <a:buFontTx/>
                        <a:buNone/>
                        <a:tabLst/>
                        <a:defRPr/>
                      </a:pPr>
                      <a:endParaRPr lang="zh-CN" altLang="en-US" sz="900" dirty="0" smtClean="0">
                        <a:latin typeface="微软雅黑" panose="020B0503020204020204" pitchFamily="34" charset="-122"/>
                        <a:ea typeface="微软雅黑" panose="020B0503020204020204" pitchFamily="34" charset="-122"/>
                      </a:endParaRPr>
                    </a:p>
                  </a:txBody>
                  <a:tcPr marL="46800" marR="46800" marT="10800" marB="10800"/>
                </a:tc>
                <a:tc>
                  <a:txBody>
                    <a:bodyPr/>
                    <a:lstStyle/>
                    <a:p>
                      <a:pPr algn="l" fontAlgn="b"/>
                      <a:r>
                        <a:rPr lang="en-US" sz="900" b="0" i="0" u="none" strike="noStrike" dirty="0">
                          <a:solidFill>
                            <a:srgbClr val="000000"/>
                          </a:solidFill>
                          <a:effectLst/>
                          <a:latin typeface="微软雅黑" panose="020B0503020204020204" pitchFamily="34" charset="-122"/>
                          <a:ea typeface="微软雅黑" panose="020B0503020204020204" pitchFamily="34" charset="-122"/>
                        </a:rPr>
                        <a:t>RP-241313</a:t>
                      </a:r>
                    </a:p>
                  </a:txBody>
                  <a:tcPr marL="46800" marR="46800" marT="10800" marB="10800"/>
                </a:tc>
                <a:tc>
                  <a:txBody>
                    <a:bodyPr/>
                    <a:lstStyle/>
                    <a:p>
                      <a:pPr algn="l" fontAlgn="b"/>
                      <a:r>
                        <a:rPr lang="en-US" sz="900" b="0" i="0" u="none" strike="noStrike" dirty="0">
                          <a:solidFill>
                            <a:srgbClr val="000000"/>
                          </a:solidFill>
                          <a:effectLst/>
                          <a:latin typeface="微软雅黑" panose="020B0503020204020204" pitchFamily="34" charset="-122"/>
                          <a:ea typeface="微软雅黑" panose="020B0503020204020204" pitchFamily="34" charset="-122"/>
                        </a:rPr>
                        <a:t>Motivation on NR PC2 </a:t>
                      </a:r>
                      <a:r>
                        <a:rPr lang="en-US" sz="900" b="0" i="0" u="none" strike="noStrike" dirty="0" err="1">
                          <a:solidFill>
                            <a:srgbClr val="000000"/>
                          </a:solidFill>
                          <a:effectLst/>
                          <a:latin typeface="微软雅黑" panose="020B0503020204020204" pitchFamily="34" charset="-122"/>
                          <a:ea typeface="微软雅黑" panose="020B0503020204020204" pitchFamily="34" charset="-122"/>
                        </a:rPr>
                        <a:t>RedCap</a:t>
                      </a:r>
                      <a:r>
                        <a:rPr lang="en-US" sz="900" b="0" i="0" u="none" strike="noStrike" dirty="0">
                          <a:solidFill>
                            <a:srgbClr val="000000"/>
                          </a:solidFill>
                          <a:effectLst/>
                          <a:latin typeface="微软雅黑" panose="020B0503020204020204" pitchFamily="34" charset="-122"/>
                          <a:ea typeface="微软雅黑" panose="020B0503020204020204" pitchFamily="34" charset="-122"/>
                        </a:rPr>
                        <a:t> UE (Practical network test for </a:t>
                      </a:r>
                      <a:r>
                        <a:rPr lang="en-US" sz="900" b="0" i="0" u="none" strike="noStrike" dirty="0" err="1">
                          <a:solidFill>
                            <a:srgbClr val="000000"/>
                          </a:solidFill>
                          <a:effectLst/>
                          <a:latin typeface="微软雅黑" panose="020B0503020204020204" pitchFamily="34" charset="-122"/>
                          <a:ea typeface="微软雅黑" panose="020B0503020204020204" pitchFamily="34" charset="-122"/>
                        </a:rPr>
                        <a:t>RedCap</a:t>
                      </a:r>
                      <a:r>
                        <a:rPr lang="en-US" sz="900" b="0" i="0" u="none" strike="noStrike" dirty="0">
                          <a:solidFill>
                            <a:srgbClr val="000000"/>
                          </a:solidFill>
                          <a:effectLst/>
                          <a:latin typeface="微软雅黑" panose="020B0503020204020204" pitchFamily="34" charset="-122"/>
                          <a:ea typeface="微软雅黑" panose="020B0503020204020204" pitchFamily="34" charset="-122"/>
                        </a:rPr>
                        <a:t>)</a:t>
                      </a:r>
                    </a:p>
                  </a:txBody>
                  <a:tcPr marL="46800" marR="46800" marT="10800" marB="10800"/>
                </a:tc>
                <a:tc>
                  <a:txBody>
                    <a:bodyPr/>
                    <a:lstStyle/>
                    <a:p>
                      <a:pPr algn="l" fontAlgn="b"/>
                      <a:r>
                        <a:rPr lang="en-US" sz="900" b="0" i="0" u="none" strike="noStrike" dirty="0">
                          <a:solidFill>
                            <a:srgbClr val="000000"/>
                          </a:solidFill>
                          <a:effectLst/>
                          <a:latin typeface="微软雅黑" panose="020B0503020204020204" pitchFamily="34" charset="-122"/>
                          <a:ea typeface="微软雅黑" panose="020B0503020204020204" pitchFamily="34" charset="-122"/>
                        </a:rPr>
                        <a:t>China Telecom</a:t>
                      </a:r>
                    </a:p>
                  </a:txBody>
                  <a:tcPr marL="46800" marR="46800" marT="10800" marB="10800"/>
                </a:tc>
                <a:tc>
                  <a:txBody>
                    <a:bodyPr/>
                    <a:lstStyle/>
                    <a:p>
                      <a:pPr marL="0" marR="0" lvl="0" indent="0" algn="l" defTabSz="914354" rtl="0" eaLnBrk="1" fontAlgn="auto" latinLnBrk="0" hangingPunct="1">
                        <a:lnSpc>
                          <a:spcPct val="100000"/>
                        </a:lnSpc>
                        <a:spcBef>
                          <a:spcPts val="0"/>
                        </a:spcBef>
                        <a:spcAft>
                          <a:spcPts val="0"/>
                        </a:spcAft>
                        <a:buClrTx/>
                        <a:buSzTx/>
                        <a:buFontTx/>
                        <a:buNone/>
                        <a:tabLst/>
                        <a:defRPr/>
                      </a:pPr>
                      <a:endParaRPr lang="en-US" altLang="zh-CN" sz="900" b="0" i="0" u="none" strike="noStrike" baseline="0" dirty="0" smtClean="0">
                        <a:solidFill>
                          <a:schemeClr val="tx1"/>
                        </a:solidFill>
                        <a:effectLst/>
                        <a:latin typeface="微软雅黑" panose="020B0503020204020204" pitchFamily="34" charset="-122"/>
                        <a:ea typeface="微软雅黑" panose="020B0503020204020204" pitchFamily="34" charset="-122"/>
                      </a:endParaRPr>
                    </a:p>
                  </a:txBody>
                  <a:tcPr marL="46800" marR="46800" marT="10800" marB="10800"/>
                </a:tc>
              </a:tr>
              <a:tr h="0">
                <a:tc vMerge="1">
                  <a:txBody>
                    <a:bodyPr/>
                    <a:lstStyle/>
                    <a:p>
                      <a:pPr marL="0" marR="0" lvl="0" indent="0" algn="l" defTabSz="914354" rtl="0" eaLnBrk="1" fontAlgn="b" latinLnBrk="0" hangingPunct="1">
                        <a:lnSpc>
                          <a:spcPct val="100000"/>
                        </a:lnSpc>
                        <a:spcBef>
                          <a:spcPts val="0"/>
                        </a:spcBef>
                        <a:spcAft>
                          <a:spcPts val="0"/>
                        </a:spcAft>
                        <a:buClrTx/>
                        <a:buSzTx/>
                        <a:buFontTx/>
                        <a:buNone/>
                        <a:tabLst/>
                        <a:defRPr/>
                      </a:pPr>
                      <a:endParaRPr lang="zh-CN" altLang="en-US" sz="900" dirty="0" smtClean="0">
                        <a:latin typeface="微软雅黑" panose="020B0503020204020204" pitchFamily="34" charset="-122"/>
                        <a:ea typeface="微软雅黑" panose="020B0503020204020204" pitchFamily="34" charset="-122"/>
                      </a:endParaRPr>
                    </a:p>
                  </a:txBody>
                  <a:tcPr marL="46800" marR="46800" marT="10800" marB="10800"/>
                </a:tc>
                <a:tc>
                  <a:txBody>
                    <a:bodyPr/>
                    <a:lstStyle/>
                    <a:p>
                      <a:pPr algn="l" fontAlgn="b"/>
                      <a:r>
                        <a:rPr lang="en-US" sz="900" b="0" i="0" u="none" strike="noStrike" dirty="0">
                          <a:solidFill>
                            <a:srgbClr val="000000"/>
                          </a:solidFill>
                          <a:effectLst/>
                          <a:latin typeface="微软雅黑" panose="020B0503020204020204" pitchFamily="34" charset="-122"/>
                          <a:ea typeface="微软雅黑" panose="020B0503020204020204" pitchFamily="34" charset="-122"/>
                        </a:rPr>
                        <a:t>RP-241541</a:t>
                      </a:r>
                    </a:p>
                  </a:txBody>
                  <a:tcPr marL="46800" marR="46800" marT="10800" marB="10800"/>
                </a:tc>
                <a:tc>
                  <a:txBody>
                    <a:bodyPr/>
                    <a:lstStyle/>
                    <a:p>
                      <a:pPr algn="l" fontAlgn="b"/>
                      <a:r>
                        <a:rPr lang="en-US" sz="900" b="0" i="0" u="none" strike="noStrike" dirty="0">
                          <a:solidFill>
                            <a:srgbClr val="000000"/>
                          </a:solidFill>
                          <a:effectLst/>
                          <a:latin typeface="微软雅黑" panose="020B0503020204020204" pitchFamily="34" charset="-122"/>
                          <a:ea typeface="微软雅黑" panose="020B0503020204020204" pitchFamily="34" charset="-122"/>
                        </a:rPr>
                        <a:t>Support 50 – 100 MHz uplink BW for band n48</a:t>
                      </a:r>
                    </a:p>
                  </a:txBody>
                  <a:tcPr marL="46800" marR="46800" marT="10800" marB="10800"/>
                </a:tc>
                <a:tc>
                  <a:txBody>
                    <a:bodyPr/>
                    <a:lstStyle/>
                    <a:p>
                      <a:pPr algn="l" fontAlgn="b"/>
                      <a:r>
                        <a:rPr lang="en-US" sz="900" b="0" i="0" u="none" strike="noStrike" dirty="0" err="1">
                          <a:solidFill>
                            <a:srgbClr val="000000"/>
                          </a:solidFill>
                          <a:effectLst/>
                          <a:latin typeface="微软雅黑" panose="020B0503020204020204" pitchFamily="34" charset="-122"/>
                          <a:ea typeface="微软雅黑" panose="020B0503020204020204" pitchFamily="34" charset="-122"/>
                        </a:rPr>
                        <a:t>CableLabs</a:t>
                      </a:r>
                      <a:endParaRPr 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46800" marR="46800" marT="10800" marB="10800"/>
                </a:tc>
                <a:tc>
                  <a:txBody>
                    <a:bodyPr/>
                    <a:lstStyle/>
                    <a:p>
                      <a:pPr marL="0" marR="0" lvl="0" indent="0" algn="l" defTabSz="914354" rtl="0" eaLnBrk="1" fontAlgn="auto" latinLnBrk="0" hangingPunct="1">
                        <a:lnSpc>
                          <a:spcPct val="100000"/>
                        </a:lnSpc>
                        <a:spcBef>
                          <a:spcPts val="0"/>
                        </a:spcBef>
                        <a:spcAft>
                          <a:spcPts val="0"/>
                        </a:spcAft>
                        <a:buClrTx/>
                        <a:buSzTx/>
                        <a:buFontTx/>
                        <a:buNone/>
                        <a:tabLst/>
                        <a:defRPr/>
                      </a:pPr>
                      <a:r>
                        <a:rPr lang="en-US" altLang="zh-CN" sz="900" b="0" i="0" u="none" strike="noStrike" baseline="0" dirty="0" smtClean="0">
                          <a:solidFill>
                            <a:schemeClr val="tx1"/>
                          </a:solidFill>
                          <a:effectLst/>
                          <a:latin typeface="微软雅黑" panose="020B0503020204020204" pitchFamily="34" charset="-122"/>
                          <a:ea typeface="微软雅黑" panose="020B0503020204020204" pitchFamily="34" charset="-122"/>
                        </a:rPr>
                        <a:t>It can be covered in CBW basket WI</a:t>
                      </a:r>
                      <a:endParaRPr lang="en-US" altLang="zh-CN" sz="900" b="0" i="0" u="none" strike="noStrike" baseline="0" dirty="0" smtClean="0">
                        <a:solidFill>
                          <a:schemeClr val="tx1"/>
                        </a:solidFill>
                        <a:effectLst/>
                        <a:latin typeface="微软雅黑" panose="020B0503020204020204" pitchFamily="34" charset="-122"/>
                        <a:ea typeface="微软雅黑" panose="020B0503020204020204" pitchFamily="34" charset="-122"/>
                      </a:endParaRPr>
                    </a:p>
                  </a:txBody>
                  <a:tcPr marL="46800" marR="46800" marT="10800" marB="10800"/>
                </a:tc>
              </a:tr>
              <a:tr h="0">
                <a:tc rowSpan="11">
                  <a:txBody>
                    <a:bodyPr/>
                    <a:lstStyle/>
                    <a:p>
                      <a:pPr marL="0" marR="0" lvl="0" indent="0" algn="l" defTabSz="914354" rtl="0" eaLnBrk="1" fontAlgn="b" latinLnBrk="0" hangingPunct="1">
                        <a:lnSpc>
                          <a:spcPct val="100000"/>
                        </a:lnSpc>
                        <a:spcBef>
                          <a:spcPts val="0"/>
                        </a:spcBef>
                        <a:spcAft>
                          <a:spcPts val="0"/>
                        </a:spcAft>
                        <a:buClrTx/>
                        <a:buSzTx/>
                        <a:buFontTx/>
                        <a:buNone/>
                        <a:tabLst/>
                        <a:defRPr/>
                      </a:pPr>
                      <a:r>
                        <a:rPr lang="en-US" altLang="zh-CN" sz="900" dirty="0" smtClean="0">
                          <a:latin typeface="微软雅黑" panose="020B0503020204020204" pitchFamily="34" charset="-122"/>
                          <a:ea typeface="微软雅黑" panose="020B0503020204020204" pitchFamily="34" charset="-122"/>
                        </a:rPr>
                        <a:t>Non-spectrum</a:t>
                      </a:r>
                      <a:r>
                        <a:rPr lang="en-US" altLang="zh-CN" sz="900" baseline="0" dirty="0" smtClean="0">
                          <a:latin typeface="微软雅黑" panose="020B0503020204020204" pitchFamily="34" charset="-122"/>
                          <a:ea typeface="微软雅黑" panose="020B0503020204020204" pitchFamily="34" charset="-122"/>
                        </a:rPr>
                        <a:t> related</a:t>
                      </a:r>
                      <a:endParaRPr lang="zh-CN" altLang="en-US" sz="900" dirty="0" smtClean="0">
                        <a:latin typeface="微软雅黑" panose="020B0503020204020204" pitchFamily="34" charset="-122"/>
                        <a:ea typeface="微软雅黑" panose="020B0503020204020204" pitchFamily="34" charset="-122"/>
                      </a:endParaRPr>
                    </a:p>
                  </a:txBody>
                  <a:tcPr marL="46800" marR="46800" marT="10800" marB="10800"/>
                </a:tc>
                <a:tc>
                  <a:txBody>
                    <a:bodyPr/>
                    <a:lstStyle/>
                    <a:p>
                      <a:pPr algn="l" fontAlgn="b"/>
                      <a:r>
                        <a:rPr lang="en-US" sz="900" b="0" i="0" u="none" strike="noStrike" dirty="0">
                          <a:solidFill>
                            <a:srgbClr val="000000"/>
                          </a:solidFill>
                          <a:effectLst/>
                          <a:latin typeface="微软雅黑" panose="020B0503020204020204" pitchFamily="34" charset="-122"/>
                          <a:ea typeface="微软雅黑" panose="020B0503020204020204" pitchFamily="34" charset="-122"/>
                        </a:rPr>
                        <a:t>RP-241362</a:t>
                      </a:r>
                    </a:p>
                  </a:txBody>
                  <a:tcPr marL="46800" marR="46800" marT="10800" marB="10800"/>
                </a:tc>
                <a:tc>
                  <a:txBody>
                    <a:bodyPr/>
                    <a:lstStyle/>
                    <a:p>
                      <a:pPr algn="l" fontAlgn="b"/>
                      <a:r>
                        <a:rPr lang="en-US" sz="900" b="0" i="0" u="none" strike="noStrike" dirty="0">
                          <a:solidFill>
                            <a:srgbClr val="000000"/>
                          </a:solidFill>
                          <a:effectLst/>
                          <a:latin typeface="微软雅黑" panose="020B0503020204020204" pitchFamily="34" charset="-122"/>
                          <a:ea typeface="微软雅黑" panose="020B0503020204020204" pitchFamily="34" charset="-122"/>
                        </a:rPr>
                        <a:t>Evolution path of 3Tx UEs</a:t>
                      </a:r>
                    </a:p>
                  </a:txBody>
                  <a:tcPr marL="46800" marR="46800" marT="10800" marB="10800"/>
                </a:tc>
                <a:tc>
                  <a:txBody>
                    <a:bodyPr/>
                    <a:lstStyle/>
                    <a:p>
                      <a:pPr algn="l" fontAlgn="b"/>
                      <a:r>
                        <a:rPr lang="it-IT" sz="900" b="0" i="0" u="none" strike="noStrike" dirty="0">
                          <a:solidFill>
                            <a:srgbClr val="000000"/>
                          </a:solidFill>
                          <a:effectLst/>
                          <a:latin typeface="微软雅黑" panose="020B0503020204020204" pitchFamily="34" charset="-122"/>
                          <a:ea typeface="微软雅黑" panose="020B0503020204020204" pitchFamily="34" charset="-122"/>
                        </a:rPr>
                        <a:t>MediaTek Inc., China Telecom, China Unicom, OPPO, Softbank, T-Mobile USA, Verizon</a:t>
                      </a:r>
                    </a:p>
                  </a:txBody>
                  <a:tcPr marL="46800" marR="46800" marT="10800" marB="10800"/>
                </a:tc>
                <a:tc>
                  <a:txBody>
                    <a:bodyPr/>
                    <a:lstStyle/>
                    <a:p>
                      <a:pPr marL="0" marR="0" lvl="0" indent="0" algn="l" defTabSz="914354" rtl="0" eaLnBrk="1" fontAlgn="auto" latinLnBrk="0" hangingPunct="1">
                        <a:lnSpc>
                          <a:spcPct val="100000"/>
                        </a:lnSpc>
                        <a:spcBef>
                          <a:spcPts val="0"/>
                        </a:spcBef>
                        <a:spcAft>
                          <a:spcPts val="0"/>
                        </a:spcAft>
                        <a:buClrTx/>
                        <a:buSzTx/>
                        <a:buFontTx/>
                        <a:buNone/>
                        <a:tabLst/>
                        <a:defRPr/>
                      </a:pPr>
                      <a:endParaRPr lang="en-US" altLang="zh-CN" sz="900" b="0" i="0" u="none" strike="noStrike" baseline="0" dirty="0" smtClean="0">
                        <a:solidFill>
                          <a:schemeClr val="tx1"/>
                        </a:solidFill>
                        <a:effectLst/>
                        <a:latin typeface="微软雅黑" panose="020B0503020204020204" pitchFamily="34" charset="-122"/>
                        <a:ea typeface="微软雅黑" panose="020B0503020204020204" pitchFamily="34" charset="-122"/>
                      </a:endParaRPr>
                    </a:p>
                  </a:txBody>
                  <a:tcPr marL="46800" marR="46800" marT="10800" marB="10800"/>
                </a:tc>
              </a:tr>
              <a:tr h="0">
                <a:tc vMerge="1">
                  <a:txBody>
                    <a:bodyPr/>
                    <a:lstStyle/>
                    <a:p>
                      <a:pPr marL="0" marR="0" lvl="0" indent="0" algn="l" defTabSz="914354" rtl="0" eaLnBrk="1" fontAlgn="b" latinLnBrk="0" hangingPunct="1">
                        <a:lnSpc>
                          <a:spcPct val="100000"/>
                        </a:lnSpc>
                        <a:spcBef>
                          <a:spcPts val="0"/>
                        </a:spcBef>
                        <a:spcAft>
                          <a:spcPts val="0"/>
                        </a:spcAft>
                        <a:buClrTx/>
                        <a:buSzTx/>
                        <a:buFontTx/>
                        <a:buNone/>
                        <a:tabLst/>
                        <a:defRPr/>
                      </a:pPr>
                      <a:endParaRPr lang="zh-CN" altLang="en-US" sz="900" dirty="0" smtClean="0">
                        <a:latin typeface="微软雅黑" panose="020B0503020204020204" pitchFamily="34" charset="-122"/>
                        <a:ea typeface="微软雅黑" panose="020B0503020204020204" pitchFamily="34" charset="-122"/>
                      </a:endParaRPr>
                    </a:p>
                  </a:txBody>
                  <a:tcPr marL="46800" marR="46800" marT="10800" marB="10800"/>
                </a:tc>
                <a:tc>
                  <a:txBody>
                    <a:bodyPr/>
                    <a:lstStyle/>
                    <a:p>
                      <a:pPr algn="l" fontAlgn="b"/>
                      <a:r>
                        <a:rPr lang="en-US" sz="900" b="0" i="0" u="none" strike="noStrike" dirty="0">
                          <a:solidFill>
                            <a:srgbClr val="000000"/>
                          </a:solidFill>
                          <a:effectLst/>
                          <a:latin typeface="微软雅黑" panose="020B0503020204020204" pitchFamily="34" charset="-122"/>
                          <a:ea typeface="微软雅黑" panose="020B0503020204020204" pitchFamily="34" charset="-122"/>
                        </a:rPr>
                        <a:t>RP-241537</a:t>
                      </a:r>
                    </a:p>
                  </a:txBody>
                  <a:tcPr marL="46800" marR="46800" marT="10800" marB="10800"/>
                </a:tc>
                <a:tc>
                  <a:txBody>
                    <a:bodyPr/>
                    <a:lstStyle/>
                    <a:p>
                      <a:pPr algn="l" fontAlgn="b"/>
                      <a:r>
                        <a:rPr lang="en-US" sz="900" b="0" i="0" u="none" strike="noStrike" dirty="0">
                          <a:solidFill>
                            <a:srgbClr val="000000"/>
                          </a:solidFill>
                          <a:effectLst/>
                          <a:latin typeface="微软雅黑" panose="020B0503020204020204" pitchFamily="34" charset="-122"/>
                          <a:ea typeface="微软雅黑" panose="020B0503020204020204" pitchFamily="34" charset="-122"/>
                        </a:rPr>
                        <a:t>Switching based low-low carrier aggregation</a:t>
                      </a:r>
                    </a:p>
                  </a:txBody>
                  <a:tcPr marL="46800" marR="46800" marT="10800" marB="10800"/>
                </a:tc>
                <a:tc>
                  <a:txBody>
                    <a:bodyPr/>
                    <a:lstStyle/>
                    <a:p>
                      <a:pPr algn="l" fontAlgn="b"/>
                      <a:r>
                        <a:rPr lang="en-US" sz="900" b="0" i="0" u="none" strike="noStrike" dirty="0">
                          <a:solidFill>
                            <a:srgbClr val="000000"/>
                          </a:solidFill>
                          <a:effectLst/>
                          <a:latin typeface="微软雅黑" panose="020B0503020204020204" pitchFamily="34" charset="-122"/>
                          <a:ea typeface="微软雅黑" panose="020B0503020204020204" pitchFamily="34" charset="-122"/>
                        </a:rPr>
                        <a:t>TELUS</a:t>
                      </a:r>
                    </a:p>
                  </a:txBody>
                  <a:tcPr marL="46800" marR="46800" marT="10800" marB="10800"/>
                </a:tc>
                <a:tc>
                  <a:txBody>
                    <a:bodyPr/>
                    <a:lstStyle/>
                    <a:p>
                      <a:pPr marL="0" marR="0" lvl="0" indent="0" algn="l" defTabSz="914354" rtl="0" eaLnBrk="1" fontAlgn="auto" latinLnBrk="0" hangingPunct="1">
                        <a:lnSpc>
                          <a:spcPct val="100000"/>
                        </a:lnSpc>
                        <a:spcBef>
                          <a:spcPts val="0"/>
                        </a:spcBef>
                        <a:spcAft>
                          <a:spcPts val="0"/>
                        </a:spcAft>
                        <a:buClrTx/>
                        <a:buSzTx/>
                        <a:buFontTx/>
                        <a:buNone/>
                        <a:tabLst/>
                        <a:defRPr/>
                      </a:pPr>
                      <a:endParaRPr lang="en-US" altLang="zh-CN" sz="900" b="0" i="0" u="none" strike="noStrike" baseline="0" dirty="0" smtClean="0">
                        <a:solidFill>
                          <a:schemeClr val="tx1"/>
                        </a:solidFill>
                        <a:effectLst/>
                        <a:latin typeface="微软雅黑" panose="020B0503020204020204" pitchFamily="34" charset="-122"/>
                        <a:ea typeface="微软雅黑" panose="020B0503020204020204" pitchFamily="34" charset="-122"/>
                      </a:endParaRPr>
                    </a:p>
                  </a:txBody>
                  <a:tcPr marL="46800" marR="46800" marT="10800" marB="10800"/>
                </a:tc>
              </a:tr>
              <a:tr h="0">
                <a:tc vMerge="1">
                  <a:txBody>
                    <a:bodyPr/>
                    <a:lstStyle/>
                    <a:p>
                      <a:pPr marL="0" marR="0" lvl="0" indent="0" algn="l" defTabSz="914354" rtl="0" eaLnBrk="1" fontAlgn="b" latinLnBrk="0" hangingPunct="1">
                        <a:lnSpc>
                          <a:spcPct val="100000"/>
                        </a:lnSpc>
                        <a:spcBef>
                          <a:spcPts val="0"/>
                        </a:spcBef>
                        <a:spcAft>
                          <a:spcPts val="0"/>
                        </a:spcAft>
                        <a:buClrTx/>
                        <a:buSzTx/>
                        <a:buFontTx/>
                        <a:buNone/>
                        <a:tabLst/>
                        <a:defRPr/>
                      </a:pPr>
                      <a:endParaRPr lang="zh-CN" altLang="en-US" sz="900" dirty="0" smtClean="0">
                        <a:latin typeface="微软雅黑" panose="020B0503020204020204" pitchFamily="34" charset="-122"/>
                        <a:ea typeface="微软雅黑" panose="020B0503020204020204" pitchFamily="34" charset="-122"/>
                      </a:endParaRPr>
                    </a:p>
                  </a:txBody>
                  <a:tcPr marL="46800" marR="46800" marT="10800" marB="10800"/>
                </a:tc>
                <a:tc>
                  <a:txBody>
                    <a:bodyPr/>
                    <a:lstStyle/>
                    <a:p>
                      <a:pPr algn="l" fontAlgn="b"/>
                      <a:r>
                        <a:rPr lang="en-US" sz="900" b="0" i="0" u="none" strike="noStrike">
                          <a:solidFill>
                            <a:srgbClr val="000000"/>
                          </a:solidFill>
                          <a:effectLst/>
                          <a:latin typeface="微软雅黑" panose="020B0503020204020204" pitchFamily="34" charset="-122"/>
                          <a:ea typeface="微软雅黑" panose="020B0503020204020204" pitchFamily="34" charset="-122"/>
                        </a:rPr>
                        <a:t>RP-241538</a:t>
                      </a:r>
                    </a:p>
                  </a:txBody>
                  <a:tcPr marL="46800" marR="46800" marT="10800" marB="10800"/>
                </a:tc>
                <a:tc>
                  <a:txBody>
                    <a:bodyPr/>
                    <a:lstStyle/>
                    <a:p>
                      <a:pPr algn="l" fontAlgn="b"/>
                      <a:r>
                        <a:rPr lang="en-US" sz="900" b="0" i="0" u="none" strike="noStrike" dirty="0">
                          <a:solidFill>
                            <a:srgbClr val="000000"/>
                          </a:solidFill>
                          <a:effectLst/>
                          <a:latin typeface="微软雅黑" panose="020B0503020204020204" pitchFamily="34" charset="-122"/>
                          <a:ea typeface="微软雅黑" panose="020B0503020204020204" pitchFamily="34" charset="-122"/>
                        </a:rPr>
                        <a:t>New WID: Switching based low-low carrier aggregation</a:t>
                      </a:r>
                    </a:p>
                  </a:txBody>
                  <a:tcPr marL="46800" marR="46800" marT="10800" marB="10800"/>
                </a:tc>
                <a:tc>
                  <a:txBody>
                    <a:bodyPr/>
                    <a:lstStyle/>
                    <a:p>
                      <a:pPr algn="l" fontAlgn="b"/>
                      <a:r>
                        <a:rPr lang="en-US" sz="900" b="0" i="0" u="none" strike="noStrike" dirty="0">
                          <a:solidFill>
                            <a:srgbClr val="000000"/>
                          </a:solidFill>
                          <a:effectLst/>
                          <a:latin typeface="微软雅黑" panose="020B0503020204020204" pitchFamily="34" charset="-122"/>
                          <a:ea typeface="微软雅黑" panose="020B0503020204020204" pitchFamily="34" charset="-122"/>
                        </a:rPr>
                        <a:t>TELUS, Bell Mobility</a:t>
                      </a:r>
                    </a:p>
                  </a:txBody>
                  <a:tcPr marL="46800" marR="46800" marT="10800" marB="10800"/>
                </a:tc>
                <a:tc>
                  <a:txBody>
                    <a:bodyPr/>
                    <a:lstStyle/>
                    <a:p>
                      <a:pPr marL="0" marR="0" lvl="0" indent="0" algn="l" defTabSz="914354" rtl="0" eaLnBrk="1" fontAlgn="auto" latinLnBrk="0" hangingPunct="1">
                        <a:lnSpc>
                          <a:spcPct val="100000"/>
                        </a:lnSpc>
                        <a:spcBef>
                          <a:spcPts val="0"/>
                        </a:spcBef>
                        <a:spcAft>
                          <a:spcPts val="0"/>
                        </a:spcAft>
                        <a:buClrTx/>
                        <a:buSzTx/>
                        <a:buFontTx/>
                        <a:buNone/>
                        <a:tabLst/>
                        <a:defRPr/>
                      </a:pPr>
                      <a:endParaRPr lang="en-US" altLang="zh-CN" sz="900" b="0" i="0" u="none" strike="noStrike" baseline="0" dirty="0" smtClean="0">
                        <a:solidFill>
                          <a:schemeClr val="tx1"/>
                        </a:solidFill>
                        <a:effectLst/>
                        <a:latin typeface="微软雅黑" panose="020B0503020204020204" pitchFamily="34" charset="-122"/>
                        <a:ea typeface="微软雅黑" panose="020B0503020204020204" pitchFamily="34" charset="-122"/>
                      </a:endParaRPr>
                    </a:p>
                  </a:txBody>
                  <a:tcPr marL="46800" marR="46800" marT="10800" marB="10800"/>
                </a:tc>
              </a:tr>
              <a:tr h="0">
                <a:tc vMerge="1">
                  <a:txBody>
                    <a:bodyPr/>
                    <a:lstStyle/>
                    <a:p>
                      <a:pPr marL="0" marR="0" lvl="0" indent="0" algn="l" defTabSz="914354" rtl="0" eaLnBrk="1" fontAlgn="b" latinLnBrk="0" hangingPunct="1">
                        <a:lnSpc>
                          <a:spcPct val="100000"/>
                        </a:lnSpc>
                        <a:spcBef>
                          <a:spcPts val="0"/>
                        </a:spcBef>
                        <a:spcAft>
                          <a:spcPts val="0"/>
                        </a:spcAft>
                        <a:buClrTx/>
                        <a:buSzTx/>
                        <a:buFontTx/>
                        <a:buNone/>
                        <a:tabLst/>
                        <a:defRPr/>
                      </a:pPr>
                      <a:endParaRPr lang="zh-CN" altLang="en-US" sz="900" dirty="0" smtClean="0">
                        <a:latin typeface="微软雅黑" panose="020B0503020204020204" pitchFamily="34" charset="-122"/>
                        <a:ea typeface="微软雅黑" panose="020B0503020204020204" pitchFamily="34" charset="-122"/>
                      </a:endParaRPr>
                    </a:p>
                  </a:txBody>
                  <a:tcPr marL="46800" marR="46800" marT="10800" marB="10800"/>
                </a:tc>
                <a:tc>
                  <a:txBody>
                    <a:bodyPr/>
                    <a:lstStyle/>
                    <a:p>
                      <a:pPr algn="l" fontAlgn="b"/>
                      <a:r>
                        <a:rPr lang="en-US" sz="900" b="0" i="0" u="none" strike="noStrike">
                          <a:solidFill>
                            <a:srgbClr val="000000"/>
                          </a:solidFill>
                          <a:effectLst/>
                          <a:latin typeface="微软雅黑" panose="020B0503020204020204" pitchFamily="34" charset="-122"/>
                          <a:ea typeface="微软雅黑" panose="020B0503020204020204" pitchFamily="34" charset="-122"/>
                        </a:rPr>
                        <a:t>RP-241188</a:t>
                      </a:r>
                    </a:p>
                  </a:txBody>
                  <a:tcPr marL="46800" marR="46800" marT="10800" marB="10800"/>
                </a:tc>
                <a:tc>
                  <a:txBody>
                    <a:bodyPr/>
                    <a:lstStyle/>
                    <a:p>
                      <a:pPr algn="l" fontAlgn="b"/>
                      <a:r>
                        <a:rPr lang="en-US" sz="900" b="0" i="0" u="none" strike="noStrike" dirty="0">
                          <a:solidFill>
                            <a:srgbClr val="000000"/>
                          </a:solidFill>
                          <a:effectLst/>
                          <a:latin typeface="微软雅黑" panose="020B0503020204020204" pitchFamily="34" charset="-122"/>
                          <a:ea typeface="微软雅黑" panose="020B0503020204020204" pitchFamily="34" charset="-122"/>
                        </a:rPr>
                        <a:t>Objectives for SCS</a:t>
                      </a:r>
                    </a:p>
                  </a:txBody>
                  <a:tcPr marL="46800" marR="46800" marT="10800" marB="10800"/>
                </a:tc>
                <a:tc>
                  <a:txBody>
                    <a:bodyPr/>
                    <a:lstStyle/>
                    <a:p>
                      <a:pPr algn="l" fontAlgn="b"/>
                      <a:r>
                        <a:rPr lang="en-US" sz="900" b="0" i="0" u="none" strike="noStrike" dirty="0">
                          <a:solidFill>
                            <a:srgbClr val="000000"/>
                          </a:solidFill>
                          <a:effectLst/>
                          <a:latin typeface="微软雅黑" panose="020B0503020204020204" pitchFamily="34" charset="-122"/>
                          <a:ea typeface="微软雅黑" panose="020B0503020204020204" pitchFamily="34" charset="-122"/>
                        </a:rPr>
                        <a:t>Verizon Denmark</a:t>
                      </a:r>
                    </a:p>
                  </a:txBody>
                  <a:tcPr marL="46800" marR="46800" marT="10800" marB="10800"/>
                </a:tc>
                <a:tc>
                  <a:txBody>
                    <a:bodyPr/>
                    <a:lstStyle/>
                    <a:p>
                      <a:pPr marL="0" marR="0" lvl="0" indent="0" algn="l" defTabSz="914354" rtl="0" eaLnBrk="1" fontAlgn="auto" latinLnBrk="0" hangingPunct="1">
                        <a:lnSpc>
                          <a:spcPct val="100000"/>
                        </a:lnSpc>
                        <a:spcBef>
                          <a:spcPts val="0"/>
                        </a:spcBef>
                        <a:spcAft>
                          <a:spcPts val="0"/>
                        </a:spcAft>
                        <a:buClrTx/>
                        <a:buSzTx/>
                        <a:buFontTx/>
                        <a:buNone/>
                        <a:tabLst/>
                        <a:defRPr/>
                      </a:pPr>
                      <a:endParaRPr lang="en-US" altLang="zh-CN" sz="900" b="0" i="0" u="none" strike="noStrike" baseline="0" dirty="0" smtClean="0">
                        <a:solidFill>
                          <a:schemeClr val="tx1"/>
                        </a:solidFill>
                        <a:effectLst/>
                        <a:latin typeface="微软雅黑" panose="020B0503020204020204" pitchFamily="34" charset="-122"/>
                        <a:ea typeface="微软雅黑" panose="020B0503020204020204" pitchFamily="34" charset="-122"/>
                      </a:endParaRPr>
                    </a:p>
                  </a:txBody>
                  <a:tcPr marL="46800" marR="46800" marT="10800" marB="10800"/>
                </a:tc>
              </a:tr>
              <a:tr h="0">
                <a:tc vMerge="1">
                  <a:txBody>
                    <a:bodyPr/>
                    <a:lstStyle/>
                    <a:p>
                      <a:pPr marL="0" marR="0" lvl="0" indent="0" algn="l" defTabSz="914354" rtl="0" eaLnBrk="1" fontAlgn="b" latinLnBrk="0" hangingPunct="1">
                        <a:lnSpc>
                          <a:spcPct val="100000"/>
                        </a:lnSpc>
                        <a:spcBef>
                          <a:spcPts val="0"/>
                        </a:spcBef>
                        <a:spcAft>
                          <a:spcPts val="0"/>
                        </a:spcAft>
                        <a:buClrTx/>
                        <a:buSzTx/>
                        <a:buFontTx/>
                        <a:buNone/>
                        <a:tabLst/>
                        <a:defRPr/>
                      </a:pPr>
                      <a:endParaRPr lang="zh-CN" altLang="en-US" sz="900" dirty="0" smtClean="0">
                        <a:latin typeface="微软雅黑" panose="020B0503020204020204" pitchFamily="34" charset="-122"/>
                        <a:ea typeface="微软雅黑" panose="020B0503020204020204" pitchFamily="34" charset="-122"/>
                      </a:endParaRPr>
                    </a:p>
                  </a:txBody>
                  <a:tcPr marL="46800" marR="46800" marT="10800" marB="10800"/>
                </a:tc>
                <a:tc>
                  <a:txBody>
                    <a:bodyPr/>
                    <a:lstStyle/>
                    <a:p>
                      <a:pPr algn="l" fontAlgn="b"/>
                      <a:r>
                        <a:rPr lang="en-US" sz="900" b="0" i="0" u="none" strike="noStrike">
                          <a:solidFill>
                            <a:srgbClr val="000000"/>
                          </a:solidFill>
                          <a:effectLst/>
                          <a:latin typeface="微软雅黑" panose="020B0503020204020204" pitchFamily="34" charset="-122"/>
                          <a:ea typeface="微软雅黑" panose="020B0503020204020204" pitchFamily="34" charset="-122"/>
                        </a:rPr>
                        <a:t>RP-241500</a:t>
                      </a:r>
                    </a:p>
                  </a:txBody>
                  <a:tcPr marL="46800" marR="46800" marT="10800" marB="10800"/>
                </a:tc>
                <a:tc>
                  <a:txBody>
                    <a:bodyPr/>
                    <a:lstStyle/>
                    <a:p>
                      <a:pPr algn="l" fontAlgn="b"/>
                      <a:r>
                        <a:rPr lang="en-US" sz="900" b="0" i="0" u="none" strike="noStrike" dirty="0">
                          <a:solidFill>
                            <a:srgbClr val="000000"/>
                          </a:solidFill>
                          <a:effectLst/>
                          <a:latin typeface="微软雅黑" panose="020B0503020204020204" pitchFamily="34" charset="-122"/>
                          <a:ea typeface="微软雅黑" panose="020B0503020204020204" pitchFamily="34" charset="-122"/>
                        </a:rPr>
                        <a:t>Motivation paper for band plan for satellite communication in terrestrial bands</a:t>
                      </a:r>
                    </a:p>
                  </a:txBody>
                  <a:tcPr marL="46800" marR="46800" marT="10800" marB="10800"/>
                </a:tc>
                <a:tc>
                  <a:txBody>
                    <a:bodyPr/>
                    <a:lstStyle/>
                    <a:p>
                      <a:pPr algn="l" fontAlgn="b"/>
                      <a:r>
                        <a:rPr lang="en-US" sz="900" b="0" i="0" u="none" strike="noStrike" dirty="0">
                          <a:solidFill>
                            <a:srgbClr val="000000"/>
                          </a:solidFill>
                          <a:effectLst/>
                          <a:latin typeface="微软雅黑" panose="020B0503020204020204" pitchFamily="34" charset="-122"/>
                          <a:ea typeface="微软雅黑" panose="020B0503020204020204" pitchFamily="34" charset="-122"/>
                        </a:rPr>
                        <a:t>Apple</a:t>
                      </a:r>
                    </a:p>
                  </a:txBody>
                  <a:tcPr marL="46800" marR="46800" marT="10800" marB="10800"/>
                </a:tc>
                <a:tc>
                  <a:txBody>
                    <a:bodyPr/>
                    <a:lstStyle/>
                    <a:p>
                      <a:pPr marL="0" marR="0" lvl="0" indent="0" algn="l" defTabSz="914354" rtl="0" eaLnBrk="1" fontAlgn="auto" latinLnBrk="0" hangingPunct="1">
                        <a:lnSpc>
                          <a:spcPct val="100000"/>
                        </a:lnSpc>
                        <a:spcBef>
                          <a:spcPts val="0"/>
                        </a:spcBef>
                        <a:spcAft>
                          <a:spcPts val="0"/>
                        </a:spcAft>
                        <a:buClrTx/>
                        <a:buSzTx/>
                        <a:buFontTx/>
                        <a:buNone/>
                        <a:tabLst/>
                        <a:defRPr/>
                      </a:pPr>
                      <a:endParaRPr lang="en-US" altLang="zh-CN" sz="900" b="0" i="0" u="none" strike="noStrike" baseline="0" dirty="0" smtClean="0">
                        <a:solidFill>
                          <a:schemeClr val="tx1"/>
                        </a:solidFill>
                        <a:effectLst/>
                        <a:latin typeface="微软雅黑" panose="020B0503020204020204" pitchFamily="34" charset="-122"/>
                        <a:ea typeface="微软雅黑" panose="020B0503020204020204" pitchFamily="34" charset="-122"/>
                      </a:endParaRPr>
                    </a:p>
                  </a:txBody>
                  <a:tcPr marL="46800" marR="46800" marT="10800" marB="10800"/>
                </a:tc>
              </a:tr>
              <a:tr h="0">
                <a:tc vMerge="1">
                  <a:txBody>
                    <a:bodyPr/>
                    <a:lstStyle/>
                    <a:p>
                      <a:pPr marL="0" marR="0" lvl="0" indent="0" algn="l" defTabSz="914354" rtl="0" eaLnBrk="1" fontAlgn="b" latinLnBrk="0" hangingPunct="1">
                        <a:lnSpc>
                          <a:spcPct val="100000"/>
                        </a:lnSpc>
                        <a:spcBef>
                          <a:spcPts val="0"/>
                        </a:spcBef>
                        <a:spcAft>
                          <a:spcPts val="0"/>
                        </a:spcAft>
                        <a:buClrTx/>
                        <a:buSzTx/>
                        <a:buFontTx/>
                        <a:buNone/>
                        <a:tabLst/>
                        <a:defRPr/>
                      </a:pPr>
                      <a:endParaRPr lang="zh-CN" altLang="en-US" sz="900" dirty="0" smtClean="0">
                        <a:latin typeface="微软雅黑" panose="020B0503020204020204" pitchFamily="34" charset="-122"/>
                        <a:ea typeface="微软雅黑" panose="020B0503020204020204" pitchFamily="34" charset="-122"/>
                      </a:endParaRPr>
                    </a:p>
                  </a:txBody>
                  <a:tcPr marL="46800" marR="46800" marT="10800" marB="10800"/>
                </a:tc>
                <a:tc>
                  <a:txBody>
                    <a:bodyPr/>
                    <a:lstStyle/>
                    <a:p>
                      <a:pPr algn="l" fontAlgn="b"/>
                      <a:r>
                        <a:rPr lang="en-US" sz="900" b="0" i="0" u="none" strike="noStrike">
                          <a:solidFill>
                            <a:srgbClr val="000000"/>
                          </a:solidFill>
                          <a:effectLst/>
                          <a:latin typeface="微软雅黑" panose="020B0503020204020204" pitchFamily="34" charset="-122"/>
                          <a:ea typeface="微软雅黑" panose="020B0503020204020204" pitchFamily="34" charset="-122"/>
                        </a:rPr>
                        <a:t>RP-241501</a:t>
                      </a:r>
                    </a:p>
                  </a:txBody>
                  <a:tcPr marL="46800" marR="46800" marT="10800" marB="10800"/>
                </a:tc>
                <a:tc>
                  <a:txBody>
                    <a:bodyPr/>
                    <a:lstStyle/>
                    <a:p>
                      <a:pPr algn="l" fontAlgn="b"/>
                      <a:r>
                        <a:rPr lang="en-US" sz="900" b="0" i="0" u="none" strike="noStrike" dirty="0">
                          <a:solidFill>
                            <a:srgbClr val="000000"/>
                          </a:solidFill>
                          <a:effectLst/>
                          <a:latin typeface="微软雅黑" panose="020B0503020204020204" pitchFamily="34" charset="-122"/>
                          <a:ea typeface="微软雅黑" panose="020B0503020204020204" pitchFamily="34" charset="-122"/>
                        </a:rPr>
                        <a:t>New SID on band plan for satellite communication in terrestrial bands</a:t>
                      </a:r>
                    </a:p>
                  </a:txBody>
                  <a:tcPr marL="46800" marR="46800" marT="10800" marB="10800"/>
                </a:tc>
                <a:tc>
                  <a:txBody>
                    <a:bodyPr/>
                    <a:lstStyle/>
                    <a:p>
                      <a:pPr algn="l" fontAlgn="b"/>
                      <a:r>
                        <a:rPr lang="en-US" sz="900" b="0" i="0" u="none" strike="noStrike" dirty="0">
                          <a:solidFill>
                            <a:srgbClr val="000000"/>
                          </a:solidFill>
                          <a:effectLst/>
                          <a:latin typeface="微软雅黑" panose="020B0503020204020204" pitchFamily="34" charset="-122"/>
                          <a:ea typeface="微软雅黑" panose="020B0503020204020204" pitchFamily="34" charset="-122"/>
                        </a:rPr>
                        <a:t>Apple</a:t>
                      </a:r>
                    </a:p>
                  </a:txBody>
                  <a:tcPr marL="46800" marR="46800" marT="10800" marB="10800"/>
                </a:tc>
                <a:tc>
                  <a:txBody>
                    <a:bodyPr/>
                    <a:lstStyle/>
                    <a:p>
                      <a:pPr marL="0" marR="0" lvl="0" indent="0" algn="l" defTabSz="914354" rtl="0" eaLnBrk="1" fontAlgn="auto" latinLnBrk="0" hangingPunct="1">
                        <a:lnSpc>
                          <a:spcPct val="100000"/>
                        </a:lnSpc>
                        <a:spcBef>
                          <a:spcPts val="0"/>
                        </a:spcBef>
                        <a:spcAft>
                          <a:spcPts val="0"/>
                        </a:spcAft>
                        <a:buClrTx/>
                        <a:buSzTx/>
                        <a:buFontTx/>
                        <a:buNone/>
                        <a:tabLst/>
                        <a:defRPr/>
                      </a:pPr>
                      <a:endParaRPr lang="en-US" altLang="zh-CN" sz="900" b="0" i="0" u="none" strike="noStrike" baseline="0" dirty="0" smtClean="0">
                        <a:solidFill>
                          <a:schemeClr val="tx1"/>
                        </a:solidFill>
                        <a:effectLst/>
                        <a:latin typeface="微软雅黑" panose="020B0503020204020204" pitchFamily="34" charset="-122"/>
                        <a:ea typeface="微软雅黑" panose="020B0503020204020204" pitchFamily="34" charset="-122"/>
                      </a:endParaRPr>
                    </a:p>
                  </a:txBody>
                  <a:tcPr marL="46800" marR="46800" marT="10800" marB="10800"/>
                </a:tc>
              </a:tr>
              <a:tr h="0">
                <a:tc vMerge="1">
                  <a:txBody>
                    <a:bodyPr/>
                    <a:lstStyle/>
                    <a:p>
                      <a:pPr marL="0" marR="0" lvl="0" indent="0" algn="l" defTabSz="914354" rtl="0" eaLnBrk="1" fontAlgn="b" latinLnBrk="0" hangingPunct="1">
                        <a:lnSpc>
                          <a:spcPct val="100000"/>
                        </a:lnSpc>
                        <a:spcBef>
                          <a:spcPts val="0"/>
                        </a:spcBef>
                        <a:spcAft>
                          <a:spcPts val="0"/>
                        </a:spcAft>
                        <a:buClrTx/>
                        <a:buSzTx/>
                        <a:buFontTx/>
                        <a:buNone/>
                        <a:tabLst/>
                        <a:defRPr/>
                      </a:pPr>
                      <a:endParaRPr lang="zh-CN" altLang="en-US" sz="900" dirty="0" smtClean="0">
                        <a:latin typeface="微软雅黑" panose="020B0503020204020204" pitchFamily="34" charset="-122"/>
                        <a:ea typeface="微软雅黑" panose="020B0503020204020204" pitchFamily="34" charset="-122"/>
                      </a:endParaRPr>
                    </a:p>
                  </a:txBody>
                  <a:tcPr marL="46800" marR="46800" marT="10800" marB="10800"/>
                </a:tc>
                <a:tc>
                  <a:txBody>
                    <a:bodyPr/>
                    <a:lstStyle/>
                    <a:p>
                      <a:pPr algn="l" fontAlgn="b"/>
                      <a:r>
                        <a:rPr lang="en-US" sz="900" b="0" i="0" u="none" strike="noStrike" dirty="0">
                          <a:solidFill>
                            <a:srgbClr val="000000"/>
                          </a:solidFill>
                          <a:effectLst/>
                          <a:latin typeface="微软雅黑" panose="020B0503020204020204" pitchFamily="34" charset="-122"/>
                          <a:ea typeface="微软雅黑" panose="020B0503020204020204" pitchFamily="34" charset="-122"/>
                        </a:rPr>
                        <a:t>RP-241531</a:t>
                      </a:r>
                    </a:p>
                  </a:txBody>
                  <a:tcPr marL="46800" marR="46800" marT="10800" marB="10800"/>
                </a:tc>
                <a:tc>
                  <a:txBody>
                    <a:bodyPr/>
                    <a:lstStyle/>
                    <a:p>
                      <a:pPr algn="l" fontAlgn="b"/>
                      <a:r>
                        <a:rPr lang="en-US" sz="900" b="0" i="0" u="none" strike="noStrike" dirty="0">
                          <a:solidFill>
                            <a:srgbClr val="000000"/>
                          </a:solidFill>
                          <a:effectLst/>
                          <a:latin typeface="微软雅黑" panose="020B0503020204020204" pitchFamily="34" charset="-122"/>
                          <a:ea typeface="微软雅黑" panose="020B0503020204020204" pitchFamily="34" charset="-122"/>
                        </a:rPr>
                        <a:t>Motivation for new L-band definitions and possible Carrier Aggregation (CA) combinations for NR NTN</a:t>
                      </a:r>
                    </a:p>
                  </a:txBody>
                  <a:tcPr marL="46800" marR="46800" marT="10800" marB="10800"/>
                </a:tc>
                <a:tc>
                  <a:txBody>
                    <a:bodyPr/>
                    <a:lstStyle/>
                    <a:p>
                      <a:pPr algn="l" fontAlgn="b"/>
                      <a:r>
                        <a:rPr lang="sv-SE" sz="900" b="0" i="0" u="none" strike="noStrike" dirty="0">
                          <a:solidFill>
                            <a:srgbClr val="000000"/>
                          </a:solidFill>
                          <a:effectLst/>
                          <a:latin typeface="微软雅黑" panose="020B0503020204020204" pitchFamily="34" charset="-122"/>
                          <a:ea typeface="微软雅黑" panose="020B0503020204020204" pitchFamily="34" charset="-122"/>
                        </a:rPr>
                        <a:t>Inmarsat, Viasat, Thuraya, Terrestar Solutions</a:t>
                      </a:r>
                    </a:p>
                  </a:txBody>
                  <a:tcPr marL="46800" marR="46800" marT="10800" marB="10800"/>
                </a:tc>
                <a:tc>
                  <a:txBody>
                    <a:bodyPr/>
                    <a:lstStyle/>
                    <a:p>
                      <a:pPr marL="0" marR="0" lvl="0" indent="0" algn="l" defTabSz="914354" rtl="0" eaLnBrk="1" fontAlgn="auto" latinLnBrk="0" hangingPunct="1">
                        <a:lnSpc>
                          <a:spcPct val="100000"/>
                        </a:lnSpc>
                        <a:spcBef>
                          <a:spcPts val="0"/>
                        </a:spcBef>
                        <a:spcAft>
                          <a:spcPts val="0"/>
                        </a:spcAft>
                        <a:buClrTx/>
                        <a:buSzTx/>
                        <a:buFontTx/>
                        <a:buNone/>
                        <a:tabLst/>
                        <a:defRPr/>
                      </a:pPr>
                      <a:endParaRPr lang="en-US" altLang="zh-CN" sz="900" b="0" i="0" u="none" strike="noStrike" baseline="0" dirty="0" smtClean="0">
                        <a:solidFill>
                          <a:schemeClr val="tx1"/>
                        </a:solidFill>
                        <a:effectLst/>
                        <a:latin typeface="微软雅黑" panose="020B0503020204020204" pitchFamily="34" charset="-122"/>
                        <a:ea typeface="微软雅黑" panose="020B0503020204020204" pitchFamily="34" charset="-122"/>
                      </a:endParaRPr>
                    </a:p>
                  </a:txBody>
                  <a:tcPr marL="46800" marR="46800" marT="10800" marB="10800"/>
                </a:tc>
              </a:tr>
              <a:tr h="0">
                <a:tc vMerge="1">
                  <a:txBody>
                    <a:bodyPr/>
                    <a:lstStyle/>
                    <a:p>
                      <a:endParaRPr lang="zh-CN" altLang="en-US"/>
                    </a:p>
                  </a:txBody>
                  <a:tcPr/>
                </a:tc>
                <a:tc>
                  <a:txBody>
                    <a:bodyPr/>
                    <a:lstStyle/>
                    <a:p>
                      <a:pPr algn="l" fontAlgn="b"/>
                      <a:r>
                        <a:rPr lang="en-US" sz="900" b="0" i="0" u="none" strike="noStrike" dirty="0">
                          <a:solidFill>
                            <a:srgbClr val="000000"/>
                          </a:solidFill>
                          <a:effectLst/>
                          <a:latin typeface="微软雅黑" panose="020B0503020204020204" pitchFamily="34" charset="-122"/>
                          <a:ea typeface="微软雅黑" panose="020B0503020204020204" pitchFamily="34" charset="-122"/>
                        </a:rPr>
                        <a:t>RP-241533</a:t>
                      </a:r>
                    </a:p>
                  </a:txBody>
                  <a:tcPr marL="46800" marR="46800" marT="10800" marB="10800" anchor="b"/>
                </a:tc>
                <a:tc>
                  <a:txBody>
                    <a:bodyPr/>
                    <a:lstStyle/>
                    <a:p>
                      <a:pPr algn="l" fontAlgn="b"/>
                      <a:r>
                        <a:rPr lang="en-US" sz="900" b="0" i="0" u="none" strike="noStrike" dirty="0">
                          <a:solidFill>
                            <a:srgbClr val="000000"/>
                          </a:solidFill>
                          <a:effectLst/>
                          <a:latin typeface="微软雅黑" panose="020B0503020204020204" pitchFamily="34" charset="-122"/>
                          <a:ea typeface="微软雅黑" panose="020B0503020204020204" pitchFamily="34" charset="-122"/>
                        </a:rPr>
                        <a:t>Intra-SAN Carrier Aggregation (CA) and fragmented carrier aspects for NR NTN</a:t>
                      </a:r>
                    </a:p>
                  </a:txBody>
                  <a:tcPr marL="46800" marR="46800" marT="10800" marB="10800" anchor="b"/>
                </a:tc>
                <a:tc>
                  <a:txBody>
                    <a:bodyPr/>
                    <a:lstStyle/>
                    <a:p>
                      <a:pPr algn="l" fontAlgn="b"/>
                      <a:r>
                        <a:rPr lang="en-US" sz="900" b="0" i="0" u="none" strike="noStrike" dirty="0">
                          <a:solidFill>
                            <a:srgbClr val="000000"/>
                          </a:solidFill>
                          <a:effectLst/>
                          <a:latin typeface="微软雅黑" panose="020B0503020204020204" pitchFamily="34" charset="-122"/>
                          <a:ea typeface="微软雅黑" panose="020B0503020204020204" pitchFamily="34" charset="-122"/>
                        </a:rPr>
                        <a:t>Inmarsat, Viasat</a:t>
                      </a:r>
                    </a:p>
                  </a:txBody>
                  <a:tcPr marL="46800" marR="46800" marT="10800" marB="10800" anchor="b"/>
                </a:tc>
                <a:tc>
                  <a:txBody>
                    <a:bodyPr/>
                    <a:lstStyle/>
                    <a:p>
                      <a:pPr marL="0" marR="0" lvl="0" indent="0" algn="l" defTabSz="914354" rtl="0" eaLnBrk="1" fontAlgn="auto" latinLnBrk="0" hangingPunct="1">
                        <a:lnSpc>
                          <a:spcPct val="100000"/>
                        </a:lnSpc>
                        <a:spcBef>
                          <a:spcPts val="0"/>
                        </a:spcBef>
                        <a:spcAft>
                          <a:spcPts val="0"/>
                        </a:spcAft>
                        <a:buClrTx/>
                        <a:buSzTx/>
                        <a:buFontTx/>
                        <a:buNone/>
                        <a:tabLst/>
                        <a:defRPr/>
                      </a:pPr>
                      <a:endParaRPr lang="en-US" altLang="zh-CN" sz="900" b="0" i="0" u="none" strike="noStrike" baseline="0" dirty="0" smtClean="0">
                        <a:solidFill>
                          <a:schemeClr val="tx1"/>
                        </a:solidFill>
                        <a:effectLst/>
                        <a:latin typeface="微软雅黑" panose="020B0503020204020204" pitchFamily="34" charset="-122"/>
                        <a:ea typeface="微软雅黑" panose="020B0503020204020204" pitchFamily="34" charset="-122"/>
                      </a:endParaRPr>
                    </a:p>
                  </a:txBody>
                  <a:tcPr marL="46800" marR="46800" marT="10800" marB="10800"/>
                </a:tc>
              </a:tr>
              <a:tr h="0">
                <a:tc vMerge="1">
                  <a:txBody>
                    <a:bodyPr/>
                    <a:lstStyle/>
                    <a:p>
                      <a:pPr marL="0" marR="0" lvl="0" indent="0" algn="l" defTabSz="914354" rtl="0" eaLnBrk="1" fontAlgn="b" latinLnBrk="0" hangingPunct="1">
                        <a:lnSpc>
                          <a:spcPct val="100000"/>
                        </a:lnSpc>
                        <a:spcBef>
                          <a:spcPts val="0"/>
                        </a:spcBef>
                        <a:spcAft>
                          <a:spcPts val="0"/>
                        </a:spcAft>
                        <a:buClrTx/>
                        <a:buSzTx/>
                        <a:buFontTx/>
                        <a:buNone/>
                        <a:tabLst/>
                        <a:defRPr/>
                      </a:pPr>
                      <a:endParaRPr lang="zh-CN" altLang="en-US" sz="900" dirty="0" smtClean="0">
                        <a:latin typeface="微软雅黑" panose="020B0503020204020204" pitchFamily="34" charset="-122"/>
                        <a:ea typeface="微软雅黑" panose="020B0503020204020204" pitchFamily="34" charset="-122"/>
                      </a:endParaRPr>
                    </a:p>
                  </a:txBody>
                  <a:tcPr marL="46800" marR="46800" marT="10800" marB="10800"/>
                </a:tc>
                <a:tc>
                  <a:txBody>
                    <a:bodyPr/>
                    <a:lstStyle/>
                    <a:p>
                      <a:pPr algn="l" fontAlgn="b"/>
                      <a:r>
                        <a:rPr lang="en-US" sz="900" b="0" i="0" u="none" strike="noStrike" dirty="0">
                          <a:solidFill>
                            <a:srgbClr val="000000"/>
                          </a:solidFill>
                          <a:effectLst/>
                          <a:latin typeface="微软雅黑" panose="020B0503020204020204" pitchFamily="34" charset="-122"/>
                          <a:ea typeface="微软雅黑" panose="020B0503020204020204" pitchFamily="34" charset="-122"/>
                        </a:rPr>
                        <a:t>RP-241171</a:t>
                      </a:r>
                    </a:p>
                  </a:txBody>
                  <a:tcPr marL="46800" marR="46800" marT="10800" marB="10800" anchor="b"/>
                </a:tc>
                <a:tc>
                  <a:txBody>
                    <a:bodyPr/>
                    <a:lstStyle/>
                    <a:p>
                      <a:pPr algn="l" fontAlgn="b"/>
                      <a:r>
                        <a:rPr lang="en-US" sz="900" b="0" i="0" u="none" strike="noStrike" dirty="0">
                          <a:solidFill>
                            <a:srgbClr val="000000"/>
                          </a:solidFill>
                          <a:effectLst/>
                          <a:latin typeface="微软雅黑" panose="020B0503020204020204" pitchFamily="34" charset="-122"/>
                          <a:ea typeface="微软雅黑" panose="020B0503020204020204" pitchFamily="34" charset="-122"/>
                        </a:rPr>
                        <a:t>New SID on VSAT test methods</a:t>
                      </a:r>
                    </a:p>
                  </a:txBody>
                  <a:tcPr marL="46800" marR="46800" marT="10800" marB="10800" anchor="b"/>
                </a:tc>
                <a:tc>
                  <a:txBody>
                    <a:bodyPr/>
                    <a:lstStyle/>
                    <a:p>
                      <a:pPr algn="l" fontAlgn="b"/>
                      <a:r>
                        <a:rPr lang="en-US" sz="900" b="0" i="0" u="none" strike="noStrike" dirty="0">
                          <a:solidFill>
                            <a:srgbClr val="000000"/>
                          </a:solidFill>
                          <a:effectLst/>
                          <a:latin typeface="微软雅黑" panose="020B0503020204020204" pitchFamily="34" charset="-122"/>
                          <a:ea typeface="微软雅黑" panose="020B0503020204020204" pitchFamily="34" charset="-122"/>
                        </a:rPr>
                        <a:t>Eutelsat Group</a:t>
                      </a:r>
                    </a:p>
                  </a:txBody>
                  <a:tcPr marL="46800" marR="46800" marT="10800" marB="10800" anchor="b"/>
                </a:tc>
                <a:tc>
                  <a:txBody>
                    <a:bodyPr/>
                    <a:lstStyle/>
                    <a:p>
                      <a:pPr marL="0" marR="0" lvl="0" indent="0" algn="l" defTabSz="914354" rtl="0" eaLnBrk="1" fontAlgn="auto" latinLnBrk="0" hangingPunct="1">
                        <a:lnSpc>
                          <a:spcPct val="100000"/>
                        </a:lnSpc>
                        <a:spcBef>
                          <a:spcPts val="0"/>
                        </a:spcBef>
                        <a:spcAft>
                          <a:spcPts val="0"/>
                        </a:spcAft>
                        <a:buClrTx/>
                        <a:buSzTx/>
                        <a:buFontTx/>
                        <a:buNone/>
                        <a:tabLst/>
                        <a:defRPr/>
                      </a:pPr>
                      <a:endParaRPr lang="en-US" altLang="zh-CN" sz="900" b="0" i="0" u="none" strike="noStrike" baseline="0" dirty="0" smtClean="0">
                        <a:solidFill>
                          <a:schemeClr val="tx1"/>
                        </a:solidFill>
                        <a:effectLst/>
                        <a:latin typeface="微软雅黑" panose="020B0503020204020204" pitchFamily="34" charset="-122"/>
                        <a:ea typeface="微软雅黑" panose="020B0503020204020204" pitchFamily="34" charset="-122"/>
                      </a:endParaRPr>
                    </a:p>
                  </a:txBody>
                  <a:tcPr marL="46800" marR="46800" marT="10800" marB="10800"/>
                </a:tc>
              </a:tr>
              <a:tr h="0">
                <a:tc vMerge="1">
                  <a:txBody>
                    <a:bodyPr/>
                    <a:lstStyle/>
                    <a:p>
                      <a:pPr marL="0" marR="0" lvl="0" indent="0" algn="l" defTabSz="914354" rtl="0" eaLnBrk="1" fontAlgn="b" latinLnBrk="0" hangingPunct="1">
                        <a:lnSpc>
                          <a:spcPct val="100000"/>
                        </a:lnSpc>
                        <a:spcBef>
                          <a:spcPts val="0"/>
                        </a:spcBef>
                        <a:spcAft>
                          <a:spcPts val="0"/>
                        </a:spcAft>
                        <a:buClrTx/>
                        <a:buSzTx/>
                        <a:buFontTx/>
                        <a:buNone/>
                        <a:tabLst/>
                        <a:defRPr/>
                      </a:pPr>
                      <a:endParaRPr lang="zh-CN" altLang="en-US" sz="900" dirty="0" smtClean="0">
                        <a:latin typeface="微软雅黑" panose="020B0503020204020204" pitchFamily="34" charset="-122"/>
                        <a:ea typeface="微软雅黑" panose="020B0503020204020204" pitchFamily="34" charset="-122"/>
                      </a:endParaRPr>
                    </a:p>
                  </a:txBody>
                  <a:tcPr marL="46800" marR="46800" marT="10800" marB="10800"/>
                </a:tc>
                <a:tc>
                  <a:txBody>
                    <a:bodyPr/>
                    <a:lstStyle/>
                    <a:p>
                      <a:pPr algn="l" fontAlgn="b"/>
                      <a:r>
                        <a:rPr lang="en-US" sz="900" b="0" i="0" u="none" strike="noStrike" dirty="0">
                          <a:solidFill>
                            <a:srgbClr val="000000"/>
                          </a:solidFill>
                          <a:effectLst/>
                          <a:latin typeface="微软雅黑" panose="020B0503020204020204" pitchFamily="34" charset="-122"/>
                          <a:ea typeface="微软雅黑" panose="020B0503020204020204" pitchFamily="34" charset="-122"/>
                        </a:rPr>
                        <a:t>RP-241259</a:t>
                      </a:r>
                    </a:p>
                  </a:txBody>
                  <a:tcPr marL="46800" marR="46800" marT="10800" marB="10800" anchor="b"/>
                </a:tc>
                <a:tc>
                  <a:txBody>
                    <a:bodyPr/>
                    <a:lstStyle/>
                    <a:p>
                      <a:pPr algn="l" fontAlgn="b"/>
                      <a:r>
                        <a:rPr lang="en-US" sz="900" b="0" i="0" u="none" strike="noStrike" dirty="0">
                          <a:solidFill>
                            <a:srgbClr val="000000"/>
                          </a:solidFill>
                          <a:effectLst/>
                          <a:latin typeface="微软雅黑" panose="020B0503020204020204" pitchFamily="34" charset="-122"/>
                          <a:ea typeface="微软雅黑" panose="020B0503020204020204" pitchFamily="34" charset="-122"/>
                        </a:rPr>
                        <a:t>Motivation on new power class for FR2</a:t>
                      </a:r>
                    </a:p>
                  </a:txBody>
                  <a:tcPr marL="46800" marR="46800" marT="10800" marB="10800" anchor="b"/>
                </a:tc>
                <a:tc>
                  <a:txBody>
                    <a:bodyPr/>
                    <a:lstStyle/>
                    <a:p>
                      <a:pPr algn="l" fontAlgn="b"/>
                      <a:r>
                        <a:rPr lang="en-US" sz="900" b="0" i="0" u="none" strike="noStrike" dirty="0">
                          <a:solidFill>
                            <a:srgbClr val="000000"/>
                          </a:solidFill>
                          <a:effectLst/>
                          <a:latin typeface="微软雅黑" panose="020B0503020204020204" pitchFamily="34" charset="-122"/>
                          <a:ea typeface="微软雅黑" panose="020B0503020204020204" pitchFamily="34" charset="-122"/>
                        </a:rPr>
                        <a:t>Huawei, HiSilicon</a:t>
                      </a:r>
                    </a:p>
                  </a:txBody>
                  <a:tcPr marL="46800" marR="46800" marT="10800" marB="10800" anchor="b"/>
                </a:tc>
                <a:tc>
                  <a:txBody>
                    <a:bodyPr/>
                    <a:lstStyle/>
                    <a:p>
                      <a:pPr marL="0" marR="0" lvl="0" indent="0" algn="l" defTabSz="914354" rtl="0" eaLnBrk="1" fontAlgn="auto" latinLnBrk="0" hangingPunct="1">
                        <a:lnSpc>
                          <a:spcPct val="100000"/>
                        </a:lnSpc>
                        <a:spcBef>
                          <a:spcPts val="0"/>
                        </a:spcBef>
                        <a:spcAft>
                          <a:spcPts val="0"/>
                        </a:spcAft>
                        <a:buClrTx/>
                        <a:buSzTx/>
                        <a:buFontTx/>
                        <a:buNone/>
                        <a:tabLst/>
                        <a:defRPr/>
                      </a:pPr>
                      <a:endParaRPr lang="en-US" altLang="zh-CN" sz="900" b="0" i="0" u="none" strike="noStrike" baseline="0" dirty="0" smtClean="0">
                        <a:solidFill>
                          <a:schemeClr val="tx1"/>
                        </a:solidFill>
                        <a:effectLst/>
                        <a:latin typeface="微软雅黑" panose="020B0503020204020204" pitchFamily="34" charset="-122"/>
                        <a:ea typeface="微软雅黑" panose="020B0503020204020204" pitchFamily="34" charset="-122"/>
                      </a:endParaRPr>
                    </a:p>
                  </a:txBody>
                  <a:tcPr marL="46800" marR="46800" marT="10800" marB="10800"/>
                </a:tc>
              </a:tr>
              <a:tr h="0">
                <a:tc vMerge="1">
                  <a:txBody>
                    <a:bodyPr/>
                    <a:lstStyle/>
                    <a:p>
                      <a:pPr marL="0" marR="0" lvl="0" indent="0" algn="l" defTabSz="914354" rtl="0" eaLnBrk="1" fontAlgn="b" latinLnBrk="0" hangingPunct="1">
                        <a:lnSpc>
                          <a:spcPct val="100000"/>
                        </a:lnSpc>
                        <a:spcBef>
                          <a:spcPts val="0"/>
                        </a:spcBef>
                        <a:spcAft>
                          <a:spcPts val="0"/>
                        </a:spcAft>
                        <a:buClrTx/>
                        <a:buSzTx/>
                        <a:buFontTx/>
                        <a:buNone/>
                        <a:tabLst/>
                        <a:defRPr/>
                      </a:pPr>
                      <a:endParaRPr lang="zh-CN" altLang="en-US" sz="900" dirty="0" smtClean="0">
                        <a:latin typeface="微软雅黑" panose="020B0503020204020204" pitchFamily="34" charset="-122"/>
                        <a:ea typeface="微软雅黑" panose="020B0503020204020204" pitchFamily="34" charset="-122"/>
                      </a:endParaRPr>
                    </a:p>
                  </a:txBody>
                  <a:tcPr marL="46800" marR="46800" marT="10800" marB="10800"/>
                </a:tc>
                <a:tc>
                  <a:txBody>
                    <a:bodyPr/>
                    <a:lstStyle/>
                    <a:p>
                      <a:pPr algn="l" fontAlgn="b"/>
                      <a:r>
                        <a:rPr lang="en-US" sz="900" b="0" i="0" u="none" strike="noStrike">
                          <a:solidFill>
                            <a:srgbClr val="000000"/>
                          </a:solidFill>
                          <a:effectLst/>
                          <a:latin typeface="微软雅黑" panose="020B0503020204020204" pitchFamily="34" charset="-122"/>
                          <a:ea typeface="微软雅黑" panose="020B0503020204020204" pitchFamily="34" charset="-122"/>
                        </a:rPr>
                        <a:t>RP-241260</a:t>
                      </a:r>
                    </a:p>
                  </a:txBody>
                  <a:tcPr marL="46800" marR="46800" marT="10800" marB="10800" anchor="b"/>
                </a:tc>
                <a:tc>
                  <a:txBody>
                    <a:bodyPr/>
                    <a:lstStyle/>
                    <a:p>
                      <a:pPr algn="l" fontAlgn="b"/>
                      <a:r>
                        <a:rPr lang="en-US" sz="900" b="0" i="0" u="none" strike="noStrike" dirty="0">
                          <a:solidFill>
                            <a:srgbClr val="000000"/>
                          </a:solidFill>
                          <a:effectLst/>
                          <a:latin typeface="微软雅黑" panose="020B0503020204020204" pitchFamily="34" charset="-122"/>
                          <a:ea typeface="微软雅黑" panose="020B0503020204020204" pitchFamily="34" charset="-122"/>
                        </a:rPr>
                        <a:t>New WID on introduction of new Power Class for FR2</a:t>
                      </a:r>
                    </a:p>
                  </a:txBody>
                  <a:tcPr marL="46800" marR="46800" marT="10800" marB="10800" anchor="b"/>
                </a:tc>
                <a:tc>
                  <a:txBody>
                    <a:bodyPr/>
                    <a:lstStyle/>
                    <a:p>
                      <a:pPr algn="l" fontAlgn="b"/>
                      <a:r>
                        <a:rPr lang="en-US" sz="900" b="0" i="0" u="none" strike="noStrike" dirty="0">
                          <a:solidFill>
                            <a:srgbClr val="000000"/>
                          </a:solidFill>
                          <a:effectLst/>
                          <a:latin typeface="微软雅黑" panose="020B0503020204020204" pitchFamily="34" charset="-122"/>
                          <a:ea typeface="微软雅黑" panose="020B0503020204020204" pitchFamily="34" charset="-122"/>
                        </a:rPr>
                        <a:t>Huawei, HiSilicon</a:t>
                      </a:r>
                    </a:p>
                  </a:txBody>
                  <a:tcPr marL="46800" marR="46800" marT="10800" marB="10800" anchor="b"/>
                </a:tc>
                <a:tc>
                  <a:txBody>
                    <a:bodyPr/>
                    <a:lstStyle/>
                    <a:p>
                      <a:pPr marL="0" marR="0" lvl="0" indent="0" algn="l" defTabSz="914354" rtl="0" eaLnBrk="1" fontAlgn="auto" latinLnBrk="0" hangingPunct="1">
                        <a:lnSpc>
                          <a:spcPct val="100000"/>
                        </a:lnSpc>
                        <a:spcBef>
                          <a:spcPts val="0"/>
                        </a:spcBef>
                        <a:spcAft>
                          <a:spcPts val="0"/>
                        </a:spcAft>
                        <a:buClrTx/>
                        <a:buSzTx/>
                        <a:buFontTx/>
                        <a:buNone/>
                        <a:tabLst/>
                        <a:defRPr/>
                      </a:pPr>
                      <a:endParaRPr lang="en-US" altLang="zh-CN" sz="900" b="0" i="0" u="none" strike="noStrike" baseline="0" dirty="0" smtClean="0">
                        <a:solidFill>
                          <a:schemeClr val="tx1"/>
                        </a:solidFill>
                        <a:effectLst/>
                        <a:latin typeface="微软雅黑" panose="020B0503020204020204" pitchFamily="34" charset="-122"/>
                        <a:ea typeface="微软雅黑" panose="020B0503020204020204" pitchFamily="34" charset="-122"/>
                      </a:endParaRPr>
                    </a:p>
                  </a:txBody>
                  <a:tcPr marL="46800" marR="46800" marT="10800" marB="10800"/>
                </a:tc>
              </a:tr>
            </a:tbl>
          </a:graphicData>
        </a:graphic>
      </p:graphicFrame>
    </p:spTree>
    <p:extLst>
      <p:ext uri="{BB962C8B-B14F-4D97-AF65-F5344CB8AC3E}">
        <p14:creationId xmlns:p14="http://schemas.microsoft.com/office/powerpoint/2010/main" val="3882036192"/>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b="1" dirty="0">
                <a:latin typeface="微软雅黑" panose="020B0503020204020204" pitchFamily="34" charset="-122"/>
                <a:ea typeface="微软雅黑" panose="020B0503020204020204" pitchFamily="34" charset="-122"/>
              </a:rPr>
              <a:t>RAN4 </a:t>
            </a:r>
            <a:r>
              <a:rPr lang="en-US" b="1" dirty="0" smtClean="0">
                <a:latin typeface="微软雅黑" panose="020B0503020204020204" pitchFamily="34" charset="-122"/>
                <a:ea typeface="微软雅黑" panose="020B0503020204020204" pitchFamily="34" charset="-122"/>
              </a:rPr>
              <a:t>TU Planning</a:t>
            </a:r>
            <a:endParaRPr lang="ru-RU" dirty="0">
              <a:latin typeface="微软雅黑" panose="020B0503020204020204" pitchFamily="34" charset="-122"/>
              <a:ea typeface="微软雅黑" panose="020B0503020204020204" pitchFamily="34" charset="-122"/>
            </a:endParaRPr>
          </a:p>
        </p:txBody>
      </p:sp>
      <p:sp>
        <p:nvSpPr>
          <p:cNvPr id="3" name="Content Placeholder 2">
            <a:extLst>
              <a:ext uri="{FF2B5EF4-FFF2-40B4-BE49-F238E27FC236}">
                <a16:creationId xmlns="" xmlns:a16="http://schemas.microsoft.com/office/drawing/2014/main" id="{B1BE6906-4FA3-42DA-8E86-BA4DD12F41A6}"/>
              </a:ext>
            </a:extLst>
          </p:cNvPr>
          <p:cNvSpPr>
            <a:spLocks noGrp="1"/>
          </p:cNvSpPr>
          <p:nvPr>
            <p:ph idx="1"/>
          </p:nvPr>
        </p:nvSpPr>
        <p:spPr>
          <a:xfrm>
            <a:off x="401652" y="1273321"/>
            <a:ext cx="11417182" cy="5095171"/>
          </a:xfrm>
        </p:spPr>
        <p:txBody>
          <a:bodyPr/>
          <a:lstStyle/>
          <a:p>
            <a:pPr>
              <a:lnSpc>
                <a:spcPct val="150000"/>
              </a:lnSpc>
              <a:spcBef>
                <a:spcPts val="0"/>
              </a:spcBef>
              <a:spcAft>
                <a:spcPts val="0"/>
              </a:spcAft>
            </a:pPr>
            <a:r>
              <a:rPr lang="en-US" altLang="zh-CN" sz="1400" dirty="0"/>
              <a:t>The </a:t>
            </a:r>
            <a:r>
              <a:rPr lang="en-US" altLang="zh-CN" sz="1400" dirty="0" smtClean="0"/>
              <a:t>RAN4 TU budget: (available TUs for RAN4-led items: RF </a:t>
            </a:r>
            <a:r>
              <a:rPr lang="en-US" altLang="zh-CN" sz="1400" dirty="0" smtClean="0"/>
              <a:t>~</a:t>
            </a:r>
            <a:r>
              <a:rPr lang="en-US" altLang="zh-CN" sz="1400" dirty="0" smtClean="0"/>
              <a:t>1.5</a:t>
            </a:r>
            <a:r>
              <a:rPr lang="en-US" altLang="zh-CN" sz="1400" dirty="0" smtClean="0"/>
              <a:t>TU</a:t>
            </a:r>
            <a:r>
              <a:rPr lang="en-US" altLang="zh-CN" sz="1400" dirty="0" smtClean="0"/>
              <a:t>, RD </a:t>
            </a:r>
            <a:r>
              <a:rPr lang="en-US" altLang="zh-CN" sz="1400" dirty="0" smtClean="0"/>
              <a:t>~1.75TU</a:t>
            </a:r>
            <a:r>
              <a:rPr lang="en-US" altLang="zh-CN" sz="1400" dirty="0" smtClean="0"/>
              <a:t>)</a:t>
            </a:r>
          </a:p>
          <a:p>
            <a:pPr lvl="1">
              <a:lnSpc>
                <a:spcPct val="150000"/>
              </a:lnSpc>
              <a:spcBef>
                <a:spcPts val="0"/>
              </a:spcBef>
              <a:spcAft>
                <a:spcPts val="0"/>
              </a:spcAft>
            </a:pPr>
            <a:r>
              <a:rPr lang="en-US" altLang="zh-CN" sz="1200" dirty="0"/>
              <a:t>Update TU </a:t>
            </a:r>
            <a:r>
              <a:rPr lang="en-US" altLang="zh-CN" sz="1200" dirty="0" smtClean="0"/>
              <a:t>table is </a:t>
            </a:r>
            <a:r>
              <a:rPr lang="en-US" altLang="zh-CN" sz="1200" dirty="0" smtClean="0"/>
              <a:t>based </a:t>
            </a:r>
            <a:r>
              <a:rPr lang="en-US" altLang="zh-CN" sz="1200" dirty="0"/>
              <a:t>on </a:t>
            </a:r>
            <a:r>
              <a:rPr lang="en-US" altLang="zh-CN" sz="1200" dirty="0" smtClean="0"/>
              <a:t>RP-240860</a:t>
            </a:r>
          </a:p>
          <a:p>
            <a:pPr lvl="2">
              <a:lnSpc>
                <a:spcPct val="150000"/>
              </a:lnSpc>
              <a:spcBef>
                <a:spcPts val="0"/>
              </a:spcBef>
              <a:spcAft>
                <a:spcPts val="0"/>
              </a:spcAft>
            </a:pPr>
            <a:r>
              <a:rPr lang="en-US" altLang="zh-CN" sz="1200" dirty="0" smtClean="0"/>
              <a:t>6.5TU is reserved to accommodate all the Rel-19 spectrum related </a:t>
            </a:r>
            <a:r>
              <a:rPr lang="en-US" altLang="zh-CN" sz="1200" dirty="0" err="1" smtClean="0"/>
              <a:t>WIs.</a:t>
            </a:r>
            <a:endParaRPr lang="en-US" altLang="zh-CN" sz="1200" dirty="0" smtClean="0"/>
          </a:p>
          <a:p>
            <a:pPr lvl="2">
              <a:lnSpc>
                <a:spcPct val="150000"/>
              </a:lnSpc>
              <a:spcBef>
                <a:spcPts val="0"/>
              </a:spcBef>
              <a:spcAft>
                <a:spcPts val="0"/>
              </a:spcAft>
            </a:pPr>
            <a:r>
              <a:rPr lang="en-US" altLang="zh-CN" sz="1200" dirty="0"/>
              <a:t>The available TUs are shown below</a:t>
            </a:r>
            <a:r>
              <a:rPr lang="en-US" altLang="zh-CN" sz="1200" dirty="0" smtClean="0"/>
              <a:t>.</a:t>
            </a:r>
            <a:endParaRPr lang="en-US" altLang="zh-CN" sz="1200" dirty="0" smtClean="0"/>
          </a:p>
          <a:p>
            <a:pPr>
              <a:lnSpc>
                <a:spcPct val="150000"/>
              </a:lnSpc>
              <a:spcBef>
                <a:spcPts val="0"/>
              </a:spcBef>
              <a:spcAft>
                <a:spcPts val="0"/>
              </a:spcAft>
            </a:pPr>
            <a:endParaRPr lang="en-US" altLang="zh-CN" sz="1400" dirty="0"/>
          </a:p>
          <a:p>
            <a:pPr>
              <a:lnSpc>
                <a:spcPct val="150000"/>
              </a:lnSpc>
              <a:spcBef>
                <a:spcPts val="0"/>
              </a:spcBef>
              <a:spcAft>
                <a:spcPts val="0"/>
              </a:spcAft>
            </a:pPr>
            <a:endParaRPr lang="en-US" altLang="zh-CN" sz="1400" dirty="0" smtClean="0"/>
          </a:p>
          <a:p>
            <a:pPr>
              <a:lnSpc>
                <a:spcPct val="150000"/>
              </a:lnSpc>
              <a:spcBef>
                <a:spcPts val="0"/>
              </a:spcBef>
              <a:spcAft>
                <a:spcPts val="0"/>
              </a:spcAft>
            </a:pPr>
            <a:endParaRPr lang="en-US" altLang="zh-CN" sz="1400" dirty="0"/>
          </a:p>
          <a:p>
            <a:pPr>
              <a:lnSpc>
                <a:spcPct val="150000"/>
              </a:lnSpc>
              <a:spcBef>
                <a:spcPts val="0"/>
              </a:spcBef>
              <a:spcAft>
                <a:spcPts val="0"/>
              </a:spcAft>
            </a:pPr>
            <a:endParaRPr lang="en-US" altLang="zh-CN" sz="1400" dirty="0" smtClean="0"/>
          </a:p>
        </p:txBody>
      </p:sp>
      <p:graphicFrame>
        <p:nvGraphicFramePr>
          <p:cNvPr id="5" name="表格 4"/>
          <p:cNvGraphicFramePr>
            <a:graphicFrameLocks noGrp="1"/>
          </p:cNvGraphicFramePr>
          <p:nvPr>
            <p:extLst>
              <p:ext uri="{D42A27DB-BD31-4B8C-83A1-F6EECF244321}">
                <p14:modId xmlns:p14="http://schemas.microsoft.com/office/powerpoint/2010/main" val="3257471366"/>
              </p:ext>
            </p:extLst>
          </p:nvPr>
        </p:nvGraphicFramePr>
        <p:xfrm>
          <a:off x="250456" y="2847852"/>
          <a:ext cx="11719574" cy="1463040"/>
        </p:xfrm>
        <a:graphic>
          <a:graphicData uri="http://schemas.openxmlformats.org/drawingml/2006/table">
            <a:tbl>
              <a:tblPr/>
              <a:tblGrid>
                <a:gridCol w="1772714"/>
                <a:gridCol w="497343"/>
                <a:gridCol w="497343"/>
                <a:gridCol w="497343"/>
                <a:gridCol w="497343"/>
                <a:gridCol w="497343"/>
                <a:gridCol w="497343"/>
                <a:gridCol w="497343"/>
                <a:gridCol w="497343"/>
                <a:gridCol w="497343"/>
                <a:gridCol w="497343"/>
                <a:gridCol w="497343"/>
                <a:gridCol w="497343"/>
                <a:gridCol w="497343"/>
                <a:gridCol w="497343"/>
                <a:gridCol w="497343"/>
                <a:gridCol w="497343"/>
                <a:gridCol w="497343"/>
                <a:gridCol w="497343"/>
                <a:gridCol w="497343"/>
                <a:gridCol w="497343"/>
              </a:tblGrid>
              <a:tr h="323491">
                <a:tc>
                  <a:txBody>
                    <a:bodyPr/>
                    <a:lstStyle/>
                    <a:p>
                      <a:pPr algn="l" fontAlgn="t"/>
                      <a:r>
                        <a:rPr lang="en-US" sz="1200" b="0" i="0" u="none" strike="noStrike" dirty="0">
                          <a:solidFill>
                            <a:srgbClr val="000000"/>
                          </a:solidFill>
                          <a:effectLst/>
                          <a:latin typeface="微软雅黑" panose="020B0503020204020204" pitchFamily="34" charset="-122"/>
                          <a:ea typeface="微软雅黑" panose="020B0503020204020204" pitchFamily="34" charset="-122"/>
                        </a:rPr>
                        <a:t>1 TU = ~2h; RD: RRM/demodulation</a:t>
                      </a:r>
                    </a:p>
                  </a:txBody>
                  <a:tcPr marL="45720" marR="45720">
                    <a:lnL>
                      <a:noFill/>
                    </a:lnL>
                    <a:lnR>
                      <a:noFill/>
                    </a:lnR>
                    <a:lnT>
                      <a:noFill/>
                    </a:lnT>
                    <a:lnB>
                      <a:noFill/>
                    </a:lnB>
                  </a:tcPr>
                </a:tc>
                <a:tc>
                  <a:txBody>
                    <a:bodyPr/>
                    <a:lstStyle/>
                    <a:p>
                      <a:pPr algn="l" fontAlgn="t"/>
                      <a:r>
                        <a:rPr lang="en-US" sz="1200" b="0" i="0" u="none" strike="noStrike" dirty="0">
                          <a:solidFill>
                            <a:srgbClr val="000000"/>
                          </a:solidFill>
                          <a:effectLst/>
                          <a:latin typeface="微软雅黑" panose="020B0503020204020204" pitchFamily="34" charset="-122"/>
                          <a:ea typeface="微软雅黑" panose="020B0503020204020204" pitchFamily="34" charset="-122"/>
                        </a:rPr>
                        <a:t>RAN</a:t>
                      </a:r>
                    </a:p>
                  </a:txBody>
                  <a:tcPr marL="45720" marR="45720">
                    <a:lnL w="6350" cap="flat" cmpd="sng" algn="ctr">
                      <a:no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FF33"/>
                    </a:solidFill>
                  </a:tcPr>
                </a:tc>
                <a:tc>
                  <a:txBody>
                    <a:bodyPr/>
                    <a:lstStyle/>
                    <a:p>
                      <a:pPr algn="l" fontAlgn="t"/>
                      <a:r>
                        <a:rPr lang="en-US" sz="1200" b="0" i="0" u="none" strike="noStrike">
                          <a:solidFill>
                            <a:srgbClr val="000000"/>
                          </a:solidFill>
                          <a:effectLst/>
                          <a:latin typeface="微软雅黑" panose="020B0503020204020204" pitchFamily="34" charset="-122"/>
                          <a:ea typeface="微软雅黑" panose="020B0503020204020204" pitchFamily="34" charset="-122"/>
                        </a:rPr>
                        <a:t>R4RF</a:t>
                      </a:r>
                    </a:p>
                  </a:txBody>
                  <a:tcPr marL="45720" marR="4572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en-US" sz="1200" b="0" i="0" u="none" strike="noStrike">
                          <a:solidFill>
                            <a:srgbClr val="000000"/>
                          </a:solidFill>
                          <a:effectLst/>
                          <a:latin typeface="微软雅黑" panose="020B0503020204020204" pitchFamily="34" charset="-122"/>
                          <a:ea typeface="微软雅黑" panose="020B0503020204020204" pitchFamily="34" charset="-122"/>
                        </a:rPr>
                        <a:t>R4RD</a:t>
                      </a:r>
                    </a:p>
                  </a:txBody>
                  <a:tcPr marL="45720" marR="4572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en-US" sz="1200" b="0" i="0" u="none" strike="noStrike">
                          <a:solidFill>
                            <a:srgbClr val="000000"/>
                          </a:solidFill>
                          <a:effectLst/>
                          <a:latin typeface="微软雅黑" panose="020B0503020204020204" pitchFamily="34" charset="-122"/>
                          <a:ea typeface="微软雅黑" panose="020B0503020204020204" pitchFamily="34" charset="-122"/>
                        </a:rPr>
                        <a:t>RAN</a:t>
                      </a:r>
                    </a:p>
                  </a:txBody>
                  <a:tcPr marL="45720" marR="4572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FF33"/>
                    </a:solidFill>
                  </a:tcPr>
                </a:tc>
                <a:tc>
                  <a:txBody>
                    <a:bodyPr/>
                    <a:lstStyle/>
                    <a:p>
                      <a:pPr algn="l" fontAlgn="t"/>
                      <a:r>
                        <a:rPr lang="en-US" sz="1200" b="0" i="0" u="none" strike="noStrike">
                          <a:solidFill>
                            <a:srgbClr val="000000"/>
                          </a:solidFill>
                          <a:effectLst/>
                          <a:latin typeface="微软雅黑" panose="020B0503020204020204" pitchFamily="34" charset="-122"/>
                          <a:ea typeface="微软雅黑" panose="020B0503020204020204" pitchFamily="34" charset="-122"/>
                        </a:rPr>
                        <a:t>R4RF</a:t>
                      </a:r>
                    </a:p>
                  </a:txBody>
                  <a:tcPr marL="45720" marR="4572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en-US" sz="1200" b="0" i="0" u="none" strike="noStrike">
                          <a:solidFill>
                            <a:srgbClr val="000000"/>
                          </a:solidFill>
                          <a:effectLst/>
                          <a:latin typeface="微软雅黑" panose="020B0503020204020204" pitchFamily="34" charset="-122"/>
                          <a:ea typeface="微软雅黑" panose="020B0503020204020204" pitchFamily="34" charset="-122"/>
                        </a:rPr>
                        <a:t>R4RD</a:t>
                      </a:r>
                    </a:p>
                  </a:txBody>
                  <a:tcPr marL="45720" marR="4572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en-US" sz="1200" b="0" i="0" u="none" strike="noStrike">
                          <a:solidFill>
                            <a:srgbClr val="000000"/>
                          </a:solidFill>
                          <a:effectLst/>
                          <a:latin typeface="微软雅黑" panose="020B0503020204020204" pitchFamily="34" charset="-122"/>
                          <a:ea typeface="微软雅黑" panose="020B0503020204020204" pitchFamily="34" charset="-122"/>
                        </a:rPr>
                        <a:t>R4RF</a:t>
                      </a:r>
                    </a:p>
                  </a:txBody>
                  <a:tcPr marL="45720" marR="4572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en-US" sz="1200" b="0" i="0" u="none" strike="noStrike">
                          <a:solidFill>
                            <a:srgbClr val="000000"/>
                          </a:solidFill>
                          <a:effectLst/>
                          <a:latin typeface="微软雅黑" panose="020B0503020204020204" pitchFamily="34" charset="-122"/>
                          <a:ea typeface="微软雅黑" panose="020B0503020204020204" pitchFamily="34" charset="-122"/>
                        </a:rPr>
                        <a:t>R4RD</a:t>
                      </a:r>
                    </a:p>
                  </a:txBody>
                  <a:tcPr marL="45720" marR="4572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en-US" sz="1200" b="0" i="0" u="none" strike="noStrike">
                          <a:solidFill>
                            <a:srgbClr val="000000"/>
                          </a:solidFill>
                          <a:effectLst/>
                          <a:latin typeface="微软雅黑" panose="020B0503020204020204" pitchFamily="34" charset="-122"/>
                          <a:ea typeface="微软雅黑" panose="020B0503020204020204" pitchFamily="34" charset="-122"/>
                        </a:rPr>
                        <a:t>RAN</a:t>
                      </a:r>
                    </a:p>
                  </a:txBody>
                  <a:tcPr marL="45720" marR="4572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FF33"/>
                    </a:solidFill>
                  </a:tcPr>
                </a:tc>
                <a:tc>
                  <a:txBody>
                    <a:bodyPr/>
                    <a:lstStyle/>
                    <a:p>
                      <a:pPr algn="l" fontAlgn="t"/>
                      <a:r>
                        <a:rPr lang="en-US" sz="1200" b="0" i="0" u="none" strike="noStrike">
                          <a:solidFill>
                            <a:srgbClr val="000000"/>
                          </a:solidFill>
                          <a:effectLst/>
                          <a:latin typeface="微软雅黑" panose="020B0503020204020204" pitchFamily="34" charset="-122"/>
                          <a:ea typeface="微软雅黑" panose="020B0503020204020204" pitchFamily="34" charset="-122"/>
                        </a:rPr>
                        <a:t>R4RF</a:t>
                      </a:r>
                    </a:p>
                  </a:txBody>
                  <a:tcPr marL="45720" marR="4572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en-US" sz="1200" b="0" i="0" u="none" strike="noStrike">
                          <a:solidFill>
                            <a:srgbClr val="000000"/>
                          </a:solidFill>
                          <a:effectLst/>
                          <a:latin typeface="微软雅黑" panose="020B0503020204020204" pitchFamily="34" charset="-122"/>
                          <a:ea typeface="微软雅黑" panose="020B0503020204020204" pitchFamily="34" charset="-122"/>
                        </a:rPr>
                        <a:t>R4RD</a:t>
                      </a:r>
                    </a:p>
                  </a:txBody>
                  <a:tcPr marL="45720" marR="4572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en-US" sz="1200" b="0" i="0" u="none" strike="noStrike">
                          <a:solidFill>
                            <a:srgbClr val="000000"/>
                          </a:solidFill>
                          <a:effectLst/>
                          <a:latin typeface="微软雅黑" panose="020B0503020204020204" pitchFamily="34" charset="-122"/>
                          <a:ea typeface="微软雅黑" panose="020B0503020204020204" pitchFamily="34" charset="-122"/>
                        </a:rPr>
                        <a:t>RAN</a:t>
                      </a:r>
                    </a:p>
                  </a:txBody>
                  <a:tcPr marL="45720" marR="4572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FF33"/>
                    </a:solidFill>
                  </a:tcPr>
                </a:tc>
                <a:tc>
                  <a:txBody>
                    <a:bodyPr/>
                    <a:lstStyle/>
                    <a:p>
                      <a:pPr algn="l" fontAlgn="t"/>
                      <a:r>
                        <a:rPr lang="en-US" sz="1200" b="0" i="0" u="none" strike="noStrike">
                          <a:solidFill>
                            <a:srgbClr val="000000"/>
                          </a:solidFill>
                          <a:effectLst/>
                          <a:latin typeface="微软雅黑" panose="020B0503020204020204" pitchFamily="34" charset="-122"/>
                          <a:ea typeface="微软雅黑" panose="020B0503020204020204" pitchFamily="34" charset="-122"/>
                        </a:rPr>
                        <a:t>R4RF</a:t>
                      </a:r>
                    </a:p>
                  </a:txBody>
                  <a:tcPr marL="45720" marR="4572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en-US" sz="1200" b="0" i="0" u="none" strike="noStrike">
                          <a:solidFill>
                            <a:srgbClr val="000000"/>
                          </a:solidFill>
                          <a:effectLst/>
                          <a:latin typeface="微软雅黑" panose="020B0503020204020204" pitchFamily="34" charset="-122"/>
                          <a:ea typeface="微软雅黑" panose="020B0503020204020204" pitchFamily="34" charset="-122"/>
                        </a:rPr>
                        <a:t>R4RD</a:t>
                      </a:r>
                    </a:p>
                  </a:txBody>
                  <a:tcPr marL="45720" marR="4572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en-US" sz="1200" b="0" i="0" u="none" strike="noStrike">
                          <a:solidFill>
                            <a:srgbClr val="000000"/>
                          </a:solidFill>
                          <a:effectLst/>
                          <a:latin typeface="微软雅黑" panose="020B0503020204020204" pitchFamily="34" charset="-122"/>
                          <a:ea typeface="微软雅黑" panose="020B0503020204020204" pitchFamily="34" charset="-122"/>
                        </a:rPr>
                        <a:t>R4RF</a:t>
                      </a:r>
                    </a:p>
                  </a:txBody>
                  <a:tcPr marL="45720" marR="4572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en-US" sz="1200" b="0" i="0" u="none" strike="noStrike">
                          <a:solidFill>
                            <a:srgbClr val="000000"/>
                          </a:solidFill>
                          <a:effectLst/>
                          <a:latin typeface="微软雅黑" panose="020B0503020204020204" pitchFamily="34" charset="-122"/>
                          <a:ea typeface="微软雅黑" panose="020B0503020204020204" pitchFamily="34" charset="-122"/>
                        </a:rPr>
                        <a:t>R4RD</a:t>
                      </a:r>
                    </a:p>
                  </a:txBody>
                  <a:tcPr marL="45720" marR="4572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en-US" sz="1200" b="0" i="0" u="none" strike="noStrike">
                          <a:solidFill>
                            <a:srgbClr val="000000"/>
                          </a:solidFill>
                          <a:effectLst/>
                          <a:latin typeface="微软雅黑" panose="020B0503020204020204" pitchFamily="34" charset="-122"/>
                          <a:ea typeface="微软雅黑" panose="020B0503020204020204" pitchFamily="34" charset="-122"/>
                        </a:rPr>
                        <a:t>RAN</a:t>
                      </a:r>
                    </a:p>
                  </a:txBody>
                  <a:tcPr marL="45720" marR="4572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FF33"/>
                    </a:solidFill>
                  </a:tcPr>
                </a:tc>
                <a:tc>
                  <a:txBody>
                    <a:bodyPr/>
                    <a:lstStyle/>
                    <a:p>
                      <a:pPr algn="l" fontAlgn="t"/>
                      <a:r>
                        <a:rPr lang="en-US" sz="1200" b="0" i="0" u="none" strike="noStrike">
                          <a:solidFill>
                            <a:srgbClr val="000000"/>
                          </a:solidFill>
                          <a:effectLst/>
                          <a:latin typeface="微软雅黑" panose="020B0503020204020204" pitchFamily="34" charset="-122"/>
                          <a:ea typeface="微软雅黑" panose="020B0503020204020204" pitchFamily="34" charset="-122"/>
                        </a:rPr>
                        <a:t>R4RF</a:t>
                      </a:r>
                    </a:p>
                  </a:txBody>
                  <a:tcPr marL="45720" marR="4572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en-US" sz="1200" b="0" i="0" u="none" strike="noStrike">
                          <a:solidFill>
                            <a:srgbClr val="000000"/>
                          </a:solidFill>
                          <a:effectLst/>
                          <a:latin typeface="微软雅黑" panose="020B0503020204020204" pitchFamily="34" charset="-122"/>
                          <a:ea typeface="微软雅黑" panose="020B0503020204020204" pitchFamily="34" charset="-122"/>
                        </a:rPr>
                        <a:t>R4RD</a:t>
                      </a:r>
                    </a:p>
                  </a:txBody>
                  <a:tcPr marL="45720" marR="4572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en-US" sz="1200" b="0" i="0" u="none" strike="noStrike">
                          <a:solidFill>
                            <a:srgbClr val="000000"/>
                          </a:solidFill>
                          <a:effectLst/>
                          <a:latin typeface="微软雅黑" panose="020B0503020204020204" pitchFamily="34" charset="-122"/>
                          <a:ea typeface="微软雅黑" panose="020B0503020204020204" pitchFamily="34" charset="-122"/>
                        </a:rPr>
                        <a:t>RAN</a:t>
                      </a:r>
                    </a:p>
                  </a:txBody>
                  <a:tcPr marL="45720" marR="4572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FF33"/>
                    </a:solidFill>
                  </a:tcPr>
                </a:tc>
              </a:tr>
              <a:tr h="142336">
                <a:tc>
                  <a:txBody>
                    <a:bodyPr/>
                    <a:lstStyle/>
                    <a:p>
                      <a:pPr algn="l" fontAlgn="t"/>
                      <a:r>
                        <a:rPr lang="en-US" sz="1200" b="0" i="0" u="none" strike="noStrike">
                          <a:solidFill>
                            <a:srgbClr val="000000"/>
                          </a:solidFill>
                          <a:effectLst/>
                          <a:latin typeface="微软雅黑" panose="020B0503020204020204" pitchFamily="34" charset="-122"/>
                          <a:ea typeface="微软雅黑" panose="020B0503020204020204" pitchFamily="34" charset="-122"/>
                        </a:rPr>
                        <a:t>total used capacity</a:t>
                      </a:r>
                    </a:p>
                  </a:txBody>
                  <a:tcPr marL="45720" marR="4572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CCFFCC"/>
                    </a:solidFill>
                  </a:tcPr>
                </a:tc>
                <a:tc>
                  <a:txBody>
                    <a:bodyPr/>
                    <a:lstStyle/>
                    <a:p>
                      <a:pPr algn="l" fontAlgn="t"/>
                      <a:endParaRPr lang="en-US" altLang="zh-CN" sz="1200" b="0" i="0" u="none" strike="noStrike" dirty="0">
                        <a:solidFill>
                          <a:srgbClr val="000000"/>
                        </a:solidFill>
                        <a:effectLst/>
                        <a:latin typeface="微软雅黑" panose="020B0503020204020204" pitchFamily="34" charset="-122"/>
                        <a:ea typeface="微软雅黑" panose="020B0503020204020204" pitchFamily="34" charset="-122"/>
                      </a:endParaRPr>
                    </a:p>
                  </a:txBody>
                  <a:tcPr marL="45720" marR="4572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a:txBody>
                    <a:bodyPr/>
                    <a:lstStyle/>
                    <a:p>
                      <a:pPr algn="l" fontAlgn="t"/>
                      <a:r>
                        <a:rPr lang="en-US" altLang="zh-CN" sz="1200" b="0" i="0" u="none" strike="noStrike" dirty="0">
                          <a:solidFill>
                            <a:srgbClr val="000000"/>
                          </a:solidFill>
                          <a:effectLst/>
                          <a:latin typeface="微软雅黑" panose="020B0503020204020204" pitchFamily="34" charset="-122"/>
                          <a:ea typeface="微软雅黑" panose="020B0503020204020204" pitchFamily="34" charset="-122"/>
                        </a:rPr>
                        <a:t>24.75</a:t>
                      </a:r>
                    </a:p>
                  </a:txBody>
                  <a:tcPr marL="45720" marR="4572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CCFFCC"/>
                    </a:solidFill>
                  </a:tcPr>
                </a:tc>
                <a:tc>
                  <a:txBody>
                    <a:bodyPr/>
                    <a:lstStyle/>
                    <a:p>
                      <a:pPr algn="l" fontAlgn="t"/>
                      <a:r>
                        <a:rPr lang="en-US" altLang="zh-CN" sz="1200" b="0" i="0" u="none" strike="noStrike" dirty="0">
                          <a:solidFill>
                            <a:srgbClr val="000000"/>
                          </a:solidFill>
                          <a:effectLst/>
                          <a:latin typeface="微软雅黑" panose="020B0503020204020204" pitchFamily="34" charset="-122"/>
                          <a:ea typeface="微软雅黑" panose="020B0503020204020204" pitchFamily="34" charset="-122"/>
                        </a:rPr>
                        <a:t>20.25</a:t>
                      </a:r>
                    </a:p>
                  </a:txBody>
                  <a:tcPr marL="45720" marR="4572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CCFFCC"/>
                    </a:solidFill>
                  </a:tcPr>
                </a:tc>
                <a:tc>
                  <a:txBody>
                    <a:bodyPr/>
                    <a:lstStyle/>
                    <a:p>
                      <a:pPr algn="l" fontAlgn="t"/>
                      <a:endParaRPr lang="en-US" altLang="zh-CN" sz="1200" b="0" i="0" u="none" strike="noStrike" dirty="0">
                        <a:solidFill>
                          <a:srgbClr val="000000"/>
                        </a:solidFill>
                        <a:effectLst/>
                        <a:latin typeface="微软雅黑" panose="020B0503020204020204" pitchFamily="34" charset="-122"/>
                        <a:ea typeface="微软雅黑" panose="020B0503020204020204" pitchFamily="34" charset="-122"/>
                      </a:endParaRPr>
                    </a:p>
                  </a:txBody>
                  <a:tcPr marL="45720" marR="4572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a:txBody>
                    <a:bodyPr/>
                    <a:lstStyle/>
                    <a:p>
                      <a:pPr algn="l" fontAlgn="t"/>
                      <a:r>
                        <a:rPr lang="en-US" altLang="zh-CN" sz="1200" b="0" i="0" u="none" strike="noStrike">
                          <a:solidFill>
                            <a:srgbClr val="000000"/>
                          </a:solidFill>
                          <a:effectLst/>
                          <a:latin typeface="微软雅黑" panose="020B0503020204020204" pitchFamily="34" charset="-122"/>
                          <a:ea typeface="微软雅黑" panose="020B0503020204020204" pitchFamily="34" charset="-122"/>
                        </a:rPr>
                        <a:t>24.25</a:t>
                      </a:r>
                    </a:p>
                  </a:txBody>
                  <a:tcPr marL="45720" marR="4572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CCFFCC"/>
                    </a:solidFill>
                  </a:tcPr>
                </a:tc>
                <a:tc>
                  <a:txBody>
                    <a:bodyPr/>
                    <a:lstStyle/>
                    <a:p>
                      <a:pPr algn="l" fontAlgn="t"/>
                      <a:r>
                        <a:rPr lang="en-US" altLang="zh-CN" sz="1200" b="0" i="0" u="none" strike="noStrike">
                          <a:solidFill>
                            <a:srgbClr val="000000"/>
                          </a:solidFill>
                          <a:effectLst/>
                          <a:latin typeface="微软雅黑" panose="020B0503020204020204" pitchFamily="34" charset="-122"/>
                          <a:ea typeface="微软雅黑" panose="020B0503020204020204" pitchFamily="34" charset="-122"/>
                        </a:rPr>
                        <a:t>19.25</a:t>
                      </a:r>
                    </a:p>
                  </a:txBody>
                  <a:tcPr marL="45720" marR="4572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CCFFCC"/>
                    </a:solidFill>
                  </a:tcPr>
                </a:tc>
                <a:tc>
                  <a:txBody>
                    <a:bodyPr/>
                    <a:lstStyle/>
                    <a:p>
                      <a:pPr algn="l" fontAlgn="t"/>
                      <a:r>
                        <a:rPr lang="en-US" altLang="zh-CN" sz="1200" b="0" i="0" u="none" strike="noStrike">
                          <a:solidFill>
                            <a:srgbClr val="000000"/>
                          </a:solidFill>
                          <a:effectLst/>
                          <a:latin typeface="微软雅黑" panose="020B0503020204020204" pitchFamily="34" charset="-122"/>
                          <a:ea typeface="微软雅黑" panose="020B0503020204020204" pitchFamily="34" charset="-122"/>
                        </a:rPr>
                        <a:t>24.25</a:t>
                      </a:r>
                    </a:p>
                  </a:txBody>
                  <a:tcPr marL="45720" marR="4572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CCFFCC"/>
                    </a:solidFill>
                  </a:tcPr>
                </a:tc>
                <a:tc>
                  <a:txBody>
                    <a:bodyPr/>
                    <a:lstStyle/>
                    <a:p>
                      <a:pPr algn="l" fontAlgn="t"/>
                      <a:r>
                        <a:rPr lang="en-US" altLang="zh-CN" sz="1200" b="0" i="0" u="none" strike="noStrike">
                          <a:solidFill>
                            <a:srgbClr val="000000"/>
                          </a:solidFill>
                          <a:effectLst/>
                          <a:latin typeface="微软雅黑" panose="020B0503020204020204" pitchFamily="34" charset="-122"/>
                          <a:ea typeface="微软雅黑" panose="020B0503020204020204" pitchFamily="34" charset="-122"/>
                        </a:rPr>
                        <a:t>19.25</a:t>
                      </a:r>
                    </a:p>
                  </a:txBody>
                  <a:tcPr marL="45720" marR="4572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CCFFCC"/>
                    </a:solidFill>
                  </a:tcPr>
                </a:tc>
                <a:tc>
                  <a:txBody>
                    <a:bodyPr/>
                    <a:lstStyle/>
                    <a:p>
                      <a:pPr algn="l" fontAlgn="t"/>
                      <a:endParaRPr lang="en-US" altLang="zh-CN" sz="1200" b="0" i="0" u="none" strike="noStrike" dirty="0">
                        <a:solidFill>
                          <a:srgbClr val="000000"/>
                        </a:solidFill>
                        <a:effectLst/>
                        <a:latin typeface="微软雅黑" panose="020B0503020204020204" pitchFamily="34" charset="-122"/>
                        <a:ea typeface="微软雅黑" panose="020B0503020204020204" pitchFamily="34" charset="-122"/>
                      </a:endParaRPr>
                    </a:p>
                  </a:txBody>
                  <a:tcPr marL="45720" marR="4572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a:txBody>
                    <a:bodyPr/>
                    <a:lstStyle/>
                    <a:p>
                      <a:pPr algn="l" fontAlgn="t"/>
                      <a:r>
                        <a:rPr lang="en-US" altLang="zh-CN" sz="1200" b="0" i="0" u="none" strike="noStrike">
                          <a:solidFill>
                            <a:srgbClr val="000000"/>
                          </a:solidFill>
                          <a:effectLst/>
                          <a:latin typeface="微软雅黑" panose="020B0503020204020204" pitchFamily="34" charset="-122"/>
                          <a:ea typeface="微软雅黑" panose="020B0503020204020204" pitchFamily="34" charset="-122"/>
                        </a:rPr>
                        <a:t>23</a:t>
                      </a:r>
                    </a:p>
                  </a:txBody>
                  <a:tcPr marL="45720" marR="4572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CCFFCC"/>
                    </a:solidFill>
                  </a:tcPr>
                </a:tc>
                <a:tc>
                  <a:txBody>
                    <a:bodyPr/>
                    <a:lstStyle/>
                    <a:p>
                      <a:pPr algn="l" fontAlgn="t"/>
                      <a:r>
                        <a:rPr lang="en-US" altLang="zh-CN" sz="1200" b="0" i="0" u="none" strike="noStrike">
                          <a:solidFill>
                            <a:srgbClr val="000000"/>
                          </a:solidFill>
                          <a:effectLst/>
                          <a:latin typeface="微软雅黑" panose="020B0503020204020204" pitchFamily="34" charset="-122"/>
                          <a:ea typeface="微软雅黑" panose="020B0503020204020204" pitchFamily="34" charset="-122"/>
                        </a:rPr>
                        <a:t>19.25</a:t>
                      </a:r>
                    </a:p>
                  </a:txBody>
                  <a:tcPr marL="45720" marR="4572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CCFFCC"/>
                    </a:solidFill>
                  </a:tcPr>
                </a:tc>
                <a:tc>
                  <a:txBody>
                    <a:bodyPr/>
                    <a:lstStyle/>
                    <a:p>
                      <a:pPr algn="l" fontAlgn="t"/>
                      <a:endParaRPr lang="en-US" altLang="zh-CN" sz="1200" b="0" i="0" u="none" strike="noStrike" dirty="0">
                        <a:solidFill>
                          <a:srgbClr val="000000"/>
                        </a:solidFill>
                        <a:effectLst/>
                        <a:latin typeface="微软雅黑" panose="020B0503020204020204" pitchFamily="34" charset="-122"/>
                        <a:ea typeface="微软雅黑" panose="020B0503020204020204" pitchFamily="34" charset="-122"/>
                      </a:endParaRPr>
                    </a:p>
                  </a:txBody>
                  <a:tcPr marL="45720" marR="4572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a:txBody>
                    <a:bodyPr/>
                    <a:lstStyle/>
                    <a:p>
                      <a:pPr algn="l" fontAlgn="t"/>
                      <a:r>
                        <a:rPr lang="en-US" altLang="zh-CN" sz="1200" b="0" i="0" u="none" strike="noStrike">
                          <a:solidFill>
                            <a:srgbClr val="000000"/>
                          </a:solidFill>
                          <a:effectLst/>
                          <a:latin typeface="微软雅黑" panose="020B0503020204020204" pitchFamily="34" charset="-122"/>
                          <a:ea typeface="微软雅黑" panose="020B0503020204020204" pitchFamily="34" charset="-122"/>
                        </a:rPr>
                        <a:t>22.5</a:t>
                      </a:r>
                    </a:p>
                  </a:txBody>
                  <a:tcPr marL="45720" marR="4572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CCFFCC"/>
                    </a:solidFill>
                  </a:tcPr>
                </a:tc>
                <a:tc>
                  <a:txBody>
                    <a:bodyPr/>
                    <a:lstStyle/>
                    <a:p>
                      <a:pPr algn="l" fontAlgn="t"/>
                      <a:r>
                        <a:rPr lang="en-US" altLang="zh-CN" sz="1200" b="0" i="0" u="none" strike="noStrike">
                          <a:solidFill>
                            <a:srgbClr val="000000"/>
                          </a:solidFill>
                          <a:effectLst/>
                          <a:latin typeface="微软雅黑" panose="020B0503020204020204" pitchFamily="34" charset="-122"/>
                          <a:ea typeface="微软雅黑" panose="020B0503020204020204" pitchFamily="34" charset="-122"/>
                        </a:rPr>
                        <a:t>18.75</a:t>
                      </a:r>
                    </a:p>
                  </a:txBody>
                  <a:tcPr marL="45720" marR="4572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CCFFCC"/>
                    </a:solidFill>
                  </a:tcPr>
                </a:tc>
                <a:tc>
                  <a:txBody>
                    <a:bodyPr/>
                    <a:lstStyle/>
                    <a:p>
                      <a:pPr algn="l" fontAlgn="t"/>
                      <a:r>
                        <a:rPr lang="en-US" altLang="zh-CN" sz="1200" b="0" i="0" u="none" strike="noStrike">
                          <a:solidFill>
                            <a:srgbClr val="000000"/>
                          </a:solidFill>
                          <a:effectLst/>
                          <a:latin typeface="微软雅黑" panose="020B0503020204020204" pitchFamily="34" charset="-122"/>
                          <a:ea typeface="微软雅黑" panose="020B0503020204020204" pitchFamily="34" charset="-122"/>
                        </a:rPr>
                        <a:t>22.5</a:t>
                      </a:r>
                    </a:p>
                  </a:txBody>
                  <a:tcPr marL="45720" marR="4572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CCFFCC"/>
                    </a:solidFill>
                  </a:tcPr>
                </a:tc>
                <a:tc>
                  <a:txBody>
                    <a:bodyPr/>
                    <a:lstStyle/>
                    <a:p>
                      <a:pPr algn="l" fontAlgn="t"/>
                      <a:r>
                        <a:rPr lang="en-US" altLang="zh-CN" sz="1200" b="0" i="0" u="none" strike="noStrike">
                          <a:solidFill>
                            <a:srgbClr val="000000"/>
                          </a:solidFill>
                          <a:effectLst/>
                          <a:latin typeface="微软雅黑" panose="020B0503020204020204" pitchFamily="34" charset="-122"/>
                          <a:ea typeface="微软雅黑" panose="020B0503020204020204" pitchFamily="34" charset="-122"/>
                        </a:rPr>
                        <a:t>18.75</a:t>
                      </a:r>
                    </a:p>
                  </a:txBody>
                  <a:tcPr marL="45720" marR="4572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CCFFCC"/>
                    </a:solidFill>
                  </a:tcPr>
                </a:tc>
                <a:tc>
                  <a:txBody>
                    <a:bodyPr/>
                    <a:lstStyle/>
                    <a:p>
                      <a:pPr algn="l" fontAlgn="t"/>
                      <a:endParaRPr lang="en-US" altLang="zh-CN" sz="1200" b="0" i="0" u="none" strike="noStrike" dirty="0">
                        <a:solidFill>
                          <a:srgbClr val="000000"/>
                        </a:solidFill>
                        <a:effectLst/>
                        <a:latin typeface="微软雅黑" panose="020B0503020204020204" pitchFamily="34" charset="-122"/>
                        <a:ea typeface="微软雅黑" panose="020B0503020204020204" pitchFamily="34" charset="-122"/>
                      </a:endParaRPr>
                    </a:p>
                  </a:txBody>
                  <a:tcPr marL="45720" marR="4572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a:txBody>
                    <a:bodyPr/>
                    <a:lstStyle/>
                    <a:p>
                      <a:pPr algn="l" fontAlgn="t"/>
                      <a:r>
                        <a:rPr lang="en-US" altLang="zh-CN" sz="1200" b="0" i="0" u="none" strike="noStrike">
                          <a:solidFill>
                            <a:srgbClr val="000000"/>
                          </a:solidFill>
                          <a:effectLst/>
                          <a:latin typeface="微软雅黑" panose="020B0503020204020204" pitchFamily="34" charset="-122"/>
                          <a:ea typeface="微软雅黑" panose="020B0503020204020204" pitchFamily="34" charset="-122"/>
                        </a:rPr>
                        <a:t>22.5</a:t>
                      </a:r>
                    </a:p>
                  </a:txBody>
                  <a:tcPr marL="45720" marR="4572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CCFFCC"/>
                    </a:solidFill>
                  </a:tcPr>
                </a:tc>
                <a:tc>
                  <a:txBody>
                    <a:bodyPr/>
                    <a:lstStyle/>
                    <a:p>
                      <a:pPr algn="l" fontAlgn="t"/>
                      <a:r>
                        <a:rPr lang="en-US" altLang="zh-CN" sz="1200" b="0" i="0" u="none" strike="noStrike">
                          <a:solidFill>
                            <a:srgbClr val="000000"/>
                          </a:solidFill>
                          <a:effectLst/>
                          <a:latin typeface="微软雅黑" panose="020B0503020204020204" pitchFamily="34" charset="-122"/>
                          <a:ea typeface="微软雅黑" panose="020B0503020204020204" pitchFamily="34" charset="-122"/>
                        </a:rPr>
                        <a:t>18.5</a:t>
                      </a:r>
                    </a:p>
                  </a:txBody>
                  <a:tcPr marL="45720" marR="4572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CCFFCC"/>
                    </a:solidFill>
                  </a:tcPr>
                </a:tc>
                <a:tc>
                  <a:txBody>
                    <a:bodyPr/>
                    <a:lstStyle/>
                    <a:p>
                      <a:pPr algn="l" fontAlgn="t"/>
                      <a:endParaRPr lang="en-US" altLang="zh-CN" sz="1200" b="0" i="0" u="none" strike="noStrike" dirty="0">
                        <a:solidFill>
                          <a:srgbClr val="000000"/>
                        </a:solidFill>
                        <a:effectLst/>
                        <a:latin typeface="微软雅黑" panose="020B0503020204020204" pitchFamily="34" charset="-122"/>
                        <a:ea typeface="微软雅黑" panose="020B0503020204020204" pitchFamily="34" charset="-122"/>
                      </a:endParaRPr>
                    </a:p>
                  </a:txBody>
                  <a:tcPr marL="45720" marR="4572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r>
              <a:tr h="142336">
                <a:tc>
                  <a:txBody>
                    <a:bodyPr/>
                    <a:lstStyle/>
                    <a:p>
                      <a:pPr algn="l" fontAlgn="t"/>
                      <a:r>
                        <a:rPr lang="en-US" sz="1200" b="0" i="0" u="none" strike="noStrike">
                          <a:solidFill>
                            <a:srgbClr val="000000"/>
                          </a:solidFill>
                          <a:effectLst/>
                          <a:latin typeface="微软雅黑" panose="020B0503020204020204" pitchFamily="34" charset="-122"/>
                          <a:ea typeface="微软雅黑" panose="020B0503020204020204" pitchFamily="34" charset="-122"/>
                        </a:rPr>
                        <a:t>available capacity</a:t>
                      </a:r>
                    </a:p>
                  </a:txBody>
                  <a:tcPr marL="45720" marR="4572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a:txBody>
                    <a:bodyPr/>
                    <a:lstStyle/>
                    <a:p>
                      <a:pPr algn="l" fontAlgn="t"/>
                      <a:endParaRPr lang="zh-CN" altLang="en-US" sz="1200" b="0" i="0" u="none" strike="noStrike" dirty="0">
                        <a:solidFill>
                          <a:srgbClr val="000000"/>
                        </a:solidFill>
                        <a:effectLst/>
                        <a:latin typeface="微软雅黑" panose="020B0503020204020204" pitchFamily="34" charset="-122"/>
                        <a:ea typeface="微软雅黑" panose="020B0503020204020204" pitchFamily="34" charset="-122"/>
                      </a:endParaRPr>
                    </a:p>
                  </a:txBody>
                  <a:tcPr marL="45720" marR="4572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a:txBody>
                    <a:bodyPr/>
                    <a:lstStyle/>
                    <a:p>
                      <a:pPr algn="l" fontAlgn="t"/>
                      <a:r>
                        <a:rPr lang="en-US" altLang="zh-CN" sz="1200" b="0" i="0" u="none" strike="noStrike">
                          <a:solidFill>
                            <a:srgbClr val="000000"/>
                          </a:solidFill>
                          <a:effectLst/>
                          <a:latin typeface="微软雅黑" panose="020B0503020204020204" pitchFamily="34" charset="-122"/>
                          <a:ea typeface="微软雅黑" panose="020B0503020204020204" pitchFamily="34" charset="-122"/>
                        </a:rPr>
                        <a:t>24.5</a:t>
                      </a:r>
                    </a:p>
                  </a:txBody>
                  <a:tcPr marL="45720" marR="4572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CCFFCC"/>
                    </a:solidFill>
                  </a:tcPr>
                </a:tc>
                <a:tc>
                  <a:txBody>
                    <a:bodyPr/>
                    <a:lstStyle/>
                    <a:p>
                      <a:pPr algn="l" fontAlgn="t"/>
                      <a:r>
                        <a:rPr lang="en-US" altLang="zh-CN" sz="1200" b="0" i="0" u="none" strike="noStrike">
                          <a:solidFill>
                            <a:srgbClr val="000000"/>
                          </a:solidFill>
                          <a:effectLst/>
                          <a:latin typeface="微软雅黑" panose="020B0503020204020204" pitchFamily="34" charset="-122"/>
                          <a:ea typeface="微软雅黑" panose="020B0503020204020204" pitchFamily="34" charset="-122"/>
                        </a:rPr>
                        <a:t>20.5</a:t>
                      </a:r>
                    </a:p>
                  </a:txBody>
                  <a:tcPr marL="45720" marR="4572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CCFFCC"/>
                    </a:solidFill>
                  </a:tcPr>
                </a:tc>
                <a:tc>
                  <a:txBody>
                    <a:bodyPr/>
                    <a:lstStyle/>
                    <a:p>
                      <a:pPr algn="l" fontAlgn="t"/>
                      <a:endParaRPr lang="zh-CN" altLang="en-US" sz="1200" b="0" i="0" u="none" strike="noStrike" dirty="0">
                        <a:solidFill>
                          <a:srgbClr val="000000"/>
                        </a:solidFill>
                        <a:effectLst/>
                        <a:latin typeface="微软雅黑" panose="020B0503020204020204" pitchFamily="34" charset="-122"/>
                        <a:ea typeface="微软雅黑" panose="020B0503020204020204" pitchFamily="34" charset="-122"/>
                      </a:endParaRPr>
                    </a:p>
                  </a:txBody>
                  <a:tcPr marL="45720" marR="4572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a:txBody>
                    <a:bodyPr/>
                    <a:lstStyle/>
                    <a:p>
                      <a:pPr algn="l" fontAlgn="t"/>
                      <a:r>
                        <a:rPr lang="en-US" altLang="zh-CN" sz="1200" b="0" i="0" u="none" strike="noStrike" dirty="0">
                          <a:solidFill>
                            <a:srgbClr val="000000"/>
                          </a:solidFill>
                          <a:effectLst/>
                          <a:latin typeface="微软雅黑" panose="020B0503020204020204" pitchFamily="34" charset="-122"/>
                          <a:ea typeface="微软雅黑" panose="020B0503020204020204" pitchFamily="34" charset="-122"/>
                        </a:rPr>
                        <a:t>24.5</a:t>
                      </a:r>
                    </a:p>
                  </a:txBody>
                  <a:tcPr marL="45720" marR="4572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CCFFCC"/>
                    </a:solidFill>
                  </a:tcPr>
                </a:tc>
                <a:tc>
                  <a:txBody>
                    <a:bodyPr/>
                    <a:lstStyle/>
                    <a:p>
                      <a:pPr algn="l" fontAlgn="t"/>
                      <a:r>
                        <a:rPr lang="en-US" altLang="zh-CN" sz="1200" b="0" i="0" u="none" strike="noStrike" dirty="0">
                          <a:solidFill>
                            <a:srgbClr val="000000"/>
                          </a:solidFill>
                          <a:effectLst/>
                          <a:latin typeface="微软雅黑" panose="020B0503020204020204" pitchFamily="34" charset="-122"/>
                          <a:ea typeface="微软雅黑" panose="020B0503020204020204" pitchFamily="34" charset="-122"/>
                        </a:rPr>
                        <a:t>20.5</a:t>
                      </a:r>
                    </a:p>
                  </a:txBody>
                  <a:tcPr marL="45720" marR="4572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CCFFCC"/>
                    </a:solidFill>
                  </a:tcPr>
                </a:tc>
                <a:tc>
                  <a:txBody>
                    <a:bodyPr/>
                    <a:lstStyle/>
                    <a:p>
                      <a:pPr algn="l" fontAlgn="t"/>
                      <a:r>
                        <a:rPr lang="en-US" altLang="zh-CN" sz="1200" b="0" i="0" u="none" strike="noStrike">
                          <a:solidFill>
                            <a:srgbClr val="000000"/>
                          </a:solidFill>
                          <a:effectLst/>
                          <a:latin typeface="微软雅黑" panose="020B0503020204020204" pitchFamily="34" charset="-122"/>
                          <a:ea typeface="微软雅黑" panose="020B0503020204020204" pitchFamily="34" charset="-122"/>
                        </a:rPr>
                        <a:t>24.5</a:t>
                      </a:r>
                    </a:p>
                  </a:txBody>
                  <a:tcPr marL="45720" marR="4572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CCFFCC"/>
                    </a:solidFill>
                  </a:tcPr>
                </a:tc>
                <a:tc>
                  <a:txBody>
                    <a:bodyPr/>
                    <a:lstStyle/>
                    <a:p>
                      <a:pPr algn="l" fontAlgn="t"/>
                      <a:r>
                        <a:rPr lang="en-US" altLang="zh-CN" sz="1200" b="0" i="0" u="none" strike="noStrike">
                          <a:solidFill>
                            <a:srgbClr val="000000"/>
                          </a:solidFill>
                          <a:effectLst/>
                          <a:latin typeface="微软雅黑" panose="020B0503020204020204" pitchFamily="34" charset="-122"/>
                          <a:ea typeface="微软雅黑" panose="020B0503020204020204" pitchFamily="34" charset="-122"/>
                        </a:rPr>
                        <a:t>20.5</a:t>
                      </a:r>
                    </a:p>
                  </a:txBody>
                  <a:tcPr marL="45720" marR="4572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CCFFCC"/>
                    </a:solidFill>
                  </a:tcPr>
                </a:tc>
                <a:tc>
                  <a:txBody>
                    <a:bodyPr/>
                    <a:lstStyle/>
                    <a:p>
                      <a:pPr algn="l" fontAlgn="t"/>
                      <a:endParaRPr lang="zh-CN" altLang="en-US" sz="1200" b="0" i="0" u="none" strike="noStrike" dirty="0">
                        <a:solidFill>
                          <a:srgbClr val="000000"/>
                        </a:solidFill>
                        <a:effectLst/>
                        <a:latin typeface="微软雅黑" panose="020B0503020204020204" pitchFamily="34" charset="-122"/>
                        <a:ea typeface="微软雅黑" panose="020B0503020204020204" pitchFamily="34" charset="-122"/>
                      </a:endParaRPr>
                    </a:p>
                  </a:txBody>
                  <a:tcPr marL="45720" marR="4572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a:txBody>
                    <a:bodyPr/>
                    <a:lstStyle/>
                    <a:p>
                      <a:pPr algn="l" fontAlgn="t"/>
                      <a:r>
                        <a:rPr lang="en-US" altLang="zh-CN" sz="1200" b="0" i="0" u="none" strike="noStrike">
                          <a:solidFill>
                            <a:srgbClr val="000000"/>
                          </a:solidFill>
                          <a:effectLst/>
                          <a:latin typeface="微软雅黑" panose="020B0503020204020204" pitchFamily="34" charset="-122"/>
                          <a:ea typeface="微软雅黑" panose="020B0503020204020204" pitchFamily="34" charset="-122"/>
                        </a:rPr>
                        <a:t>24.5</a:t>
                      </a:r>
                    </a:p>
                  </a:txBody>
                  <a:tcPr marL="45720" marR="4572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CCFFCC"/>
                    </a:solidFill>
                  </a:tcPr>
                </a:tc>
                <a:tc>
                  <a:txBody>
                    <a:bodyPr/>
                    <a:lstStyle/>
                    <a:p>
                      <a:pPr algn="l" fontAlgn="t"/>
                      <a:r>
                        <a:rPr lang="en-US" altLang="zh-CN" sz="1200" b="0" i="0" u="none" strike="noStrike">
                          <a:solidFill>
                            <a:srgbClr val="000000"/>
                          </a:solidFill>
                          <a:effectLst/>
                          <a:latin typeface="微软雅黑" panose="020B0503020204020204" pitchFamily="34" charset="-122"/>
                          <a:ea typeface="微软雅黑" panose="020B0503020204020204" pitchFamily="34" charset="-122"/>
                        </a:rPr>
                        <a:t>20.5</a:t>
                      </a:r>
                    </a:p>
                  </a:txBody>
                  <a:tcPr marL="45720" marR="4572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CCFFCC"/>
                    </a:solidFill>
                  </a:tcPr>
                </a:tc>
                <a:tc>
                  <a:txBody>
                    <a:bodyPr/>
                    <a:lstStyle/>
                    <a:p>
                      <a:pPr algn="l" fontAlgn="t"/>
                      <a:endParaRPr lang="zh-CN" altLang="en-US" sz="1200" b="0" i="0" u="none" strike="noStrike" dirty="0">
                        <a:solidFill>
                          <a:srgbClr val="000000"/>
                        </a:solidFill>
                        <a:effectLst/>
                        <a:latin typeface="微软雅黑" panose="020B0503020204020204" pitchFamily="34" charset="-122"/>
                        <a:ea typeface="微软雅黑" panose="020B0503020204020204" pitchFamily="34" charset="-122"/>
                      </a:endParaRPr>
                    </a:p>
                  </a:txBody>
                  <a:tcPr marL="45720" marR="4572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a:txBody>
                    <a:bodyPr/>
                    <a:lstStyle/>
                    <a:p>
                      <a:pPr algn="l" fontAlgn="t"/>
                      <a:r>
                        <a:rPr lang="en-US" altLang="zh-CN" sz="1200" b="0" i="0" u="none" strike="noStrike">
                          <a:solidFill>
                            <a:srgbClr val="000000"/>
                          </a:solidFill>
                          <a:effectLst/>
                          <a:latin typeface="微软雅黑" panose="020B0503020204020204" pitchFamily="34" charset="-122"/>
                          <a:ea typeface="微软雅黑" panose="020B0503020204020204" pitchFamily="34" charset="-122"/>
                        </a:rPr>
                        <a:t>24.5</a:t>
                      </a:r>
                    </a:p>
                  </a:txBody>
                  <a:tcPr marL="45720" marR="4572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CCFFCC"/>
                    </a:solidFill>
                  </a:tcPr>
                </a:tc>
                <a:tc>
                  <a:txBody>
                    <a:bodyPr/>
                    <a:lstStyle/>
                    <a:p>
                      <a:pPr algn="l" fontAlgn="t"/>
                      <a:r>
                        <a:rPr lang="en-US" altLang="zh-CN" sz="1200" b="0" i="0" u="none" strike="noStrike">
                          <a:solidFill>
                            <a:srgbClr val="000000"/>
                          </a:solidFill>
                          <a:effectLst/>
                          <a:latin typeface="微软雅黑" panose="020B0503020204020204" pitchFamily="34" charset="-122"/>
                          <a:ea typeface="微软雅黑" panose="020B0503020204020204" pitchFamily="34" charset="-122"/>
                        </a:rPr>
                        <a:t>20.5</a:t>
                      </a:r>
                    </a:p>
                  </a:txBody>
                  <a:tcPr marL="45720" marR="4572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CCFFCC"/>
                    </a:solidFill>
                  </a:tcPr>
                </a:tc>
                <a:tc>
                  <a:txBody>
                    <a:bodyPr/>
                    <a:lstStyle/>
                    <a:p>
                      <a:pPr algn="l" fontAlgn="t"/>
                      <a:r>
                        <a:rPr lang="en-US" altLang="zh-CN" sz="1200" b="0" i="0" u="none" strike="noStrike">
                          <a:solidFill>
                            <a:srgbClr val="000000"/>
                          </a:solidFill>
                          <a:effectLst/>
                          <a:latin typeface="微软雅黑" panose="020B0503020204020204" pitchFamily="34" charset="-122"/>
                          <a:ea typeface="微软雅黑" panose="020B0503020204020204" pitchFamily="34" charset="-122"/>
                        </a:rPr>
                        <a:t>24.5</a:t>
                      </a:r>
                    </a:p>
                  </a:txBody>
                  <a:tcPr marL="45720" marR="4572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CCFFCC"/>
                    </a:solidFill>
                  </a:tcPr>
                </a:tc>
                <a:tc>
                  <a:txBody>
                    <a:bodyPr/>
                    <a:lstStyle/>
                    <a:p>
                      <a:pPr algn="l" fontAlgn="t"/>
                      <a:r>
                        <a:rPr lang="en-US" altLang="zh-CN" sz="1200" b="0" i="0" u="none" strike="noStrike">
                          <a:solidFill>
                            <a:srgbClr val="000000"/>
                          </a:solidFill>
                          <a:effectLst/>
                          <a:latin typeface="微软雅黑" panose="020B0503020204020204" pitchFamily="34" charset="-122"/>
                          <a:ea typeface="微软雅黑" panose="020B0503020204020204" pitchFamily="34" charset="-122"/>
                        </a:rPr>
                        <a:t>20.5</a:t>
                      </a:r>
                    </a:p>
                  </a:txBody>
                  <a:tcPr marL="45720" marR="4572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CCFFCC"/>
                    </a:solidFill>
                  </a:tcPr>
                </a:tc>
                <a:tc>
                  <a:txBody>
                    <a:bodyPr/>
                    <a:lstStyle/>
                    <a:p>
                      <a:pPr algn="l" fontAlgn="t"/>
                      <a:endParaRPr lang="zh-CN" altLang="en-US" sz="1200" b="0" i="0" u="none" strike="noStrike" dirty="0">
                        <a:solidFill>
                          <a:srgbClr val="000000"/>
                        </a:solidFill>
                        <a:effectLst/>
                        <a:latin typeface="微软雅黑" panose="020B0503020204020204" pitchFamily="34" charset="-122"/>
                        <a:ea typeface="微软雅黑" panose="020B0503020204020204" pitchFamily="34" charset="-122"/>
                      </a:endParaRPr>
                    </a:p>
                  </a:txBody>
                  <a:tcPr marL="45720" marR="4572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a:txBody>
                    <a:bodyPr/>
                    <a:lstStyle/>
                    <a:p>
                      <a:pPr algn="l" fontAlgn="t"/>
                      <a:r>
                        <a:rPr lang="en-US" altLang="zh-CN" sz="1200" b="0" i="0" u="none" strike="noStrike">
                          <a:solidFill>
                            <a:srgbClr val="000000"/>
                          </a:solidFill>
                          <a:effectLst/>
                          <a:latin typeface="微软雅黑" panose="020B0503020204020204" pitchFamily="34" charset="-122"/>
                          <a:ea typeface="微软雅黑" panose="020B0503020204020204" pitchFamily="34" charset="-122"/>
                        </a:rPr>
                        <a:t>24.5</a:t>
                      </a:r>
                    </a:p>
                  </a:txBody>
                  <a:tcPr marL="45720" marR="4572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CCFFCC"/>
                    </a:solidFill>
                  </a:tcPr>
                </a:tc>
                <a:tc>
                  <a:txBody>
                    <a:bodyPr/>
                    <a:lstStyle/>
                    <a:p>
                      <a:pPr algn="l" fontAlgn="t"/>
                      <a:r>
                        <a:rPr lang="en-US" altLang="zh-CN" sz="1200" b="0" i="0" u="none" strike="noStrike">
                          <a:solidFill>
                            <a:srgbClr val="000000"/>
                          </a:solidFill>
                          <a:effectLst/>
                          <a:latin typeface="微软雅黑" panose="020B0503020204020204" pitchFamily="34" charset="-122"/>
                          <a:ea typeface="微软雅黑" panose="020B0503020204020204" pitchFamily="34" charset="-122"/>
                        </a:rPr>
                        <a:t>20.5</a:t>
                      </a:r>
                    </a:p>
                  </a:txBody>
                  <a:tcPr marL="45720" marR="4572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CCFFCC"/>
                    </a:solidFill>
                  </a:tcPr>
                </a:tc>
                <a:tc>
                  <a:txBody>
                    <a:bodyPr/>
                    <a:lstStyle/>
                    <a:p>
                      <a:pPr algn="l" fontAlgn="t"/>
                      <a:endParaRPr lang="zh-CN" altLang="en-US" sz="1200" b="0" i="0" u="none" strike="noStrike" dirty="0">
                        <a:solidFill>
                          <a:srgbClr val="000000"/>
                        </a:solidFill>
                        <a:effectLst/>
                        <a:latin typeface="微软雅黑" panose="020B0503020204020204" pitchFamily="34" charset="-122"/>
                        <a:ea typeface="微软雅黑" panose="020B0503020204020204" pitchFamily="34" charset="-122"/>
                      </a:endParaRPr>
                    </a:p>
                  </a:txBody>
                  <a:tcPr marL="45720" marR="4572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r>
              <a:tr h="142336">
                <a:tc>
                  <a:txBody>
                    <a:bodyPr/>
                    <a:lstStyle/>
                    <a:p>
                      <a:pPr algn="l" fontAlgn="t"/>
                      <a:r>
                        <a:rPr lang="en-US" sz="1200" b="0" i="0" u="none" strike="noStrike">
                          <a:solidFill>
                            <a:srgbClr val="000000"/>
                          </a:solidFill>
                          <a:effectLst/>
                          <a:latin typeface="微软雅黑" panose="020B0503020204020204" pitchFamily="34" charset="-122"/>
                          <a:ea typeface="微软雅黑" panose="020B0503020204020204" pitchFamily="34" charset="-122"/>
                        </a:rPr>
                        <a:t>remaining/exceeded capacity</a:t>
                      </a:r>
                    </a:p>
                  </a:txBody>
                  <a:tcPr marL="45720" marR="4572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tc>
                  <a:txBody>
                    <a:bodyPr/>
                    <a:lstStyle/>
                    <a:p>
                      <a:pPr algn="l" fontAlgn="t"/>
                      <a:endParaRPr lang="en-US" altLang="zh-CN" sz="1200" b="0" i="0" u="none" strike="noStrike" dirty="0">
                        <a:solidFill>
                          <a:srgbClr val="000000"/>
                        </a:solidFill>
                        <a:effectLst/>
                        <a:latin typeface="微软雅黑" panose="020B0503020204020204" pitchFamily="34" charset="-122"/>
                        <a:ea typeface="微软雅黑" panose="020B0503020204020204" pitchFamily="34" charset="-122"/>
                      </a:endParaRPr>
                    </a:p>
                  </a:txBody>
                  <a:tcPr marL="45720" marR="4572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tc>
                  <a:txBody>
                    <a:bodyPr/>
                    <a:lstStyle/>
                    <a:p>
                      <a:pPr algn="l" fontAlgn="t"/>
                      <a:r>
                        <a:rPr lang="en-US" altLang="zh-CN" sz="1200" b="1" i="0" u="none" strike="noStrike" dirty="0">
                          <a:solidFill>
                            <a:srgbClr val="C00000"/>
                          </a:solidFill>
                          <a:effectLst/>
                          <a:latin typeface="微软雅黑" panose="020B0503020204020204" pitchFamily="34" charset="-122"/>
                          <a:ea typeface="微软雅黑" panose="020B0503020204020204" pitchFamily="34" charset="-122"/>
                        </a:rPr>
                        <a:t>-0.25</a:t>
                      </a:r>
                    </a:p>
                  </a:txBody>
                  <a:tcPr marL="45720" marR="4572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tc>
                  <a:txBody>
                    <a:bodyPr/>
                    <a:lstStyle/>
                    <a:p>
                      <a:pPr algn="l" fontAlgn="t"/>
                      <a:r>
                        <a:rPr lang="en-US" altLang="zh-CN" sz="1200" b="1" i="0" u="none" strike="noStrike" dirty="0">
                          <a:solidFill>
                            <a:srgbClr val="C00000"/>
                          </a:solidFill>
                          <a:effectLst/>
                          <a:latin typeface="微软雅黑" panose="020B0503020204020204" pitchFamily="34" charset="-122"/>
                          <a:ea typeface="微软雅黑" panose="020B0503020204020204" pitchFamily="34" charset="-122"/>
                        </a:rPr>
                        <a:t>0.25</a:t>
                      </a:r>
                    </a:p>
                  </a:txBody>
                  <a:tcPr marL="45720" marR="4572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tc>
                  <a:txBody>
                    <a:bodyPr/>
                    <a:lstStyle/>
                    <a:p>
                      <a:pPr algn="l" fontAlgn="t"/>
                      <a:endParaRPr lang="en-US" altLang="zh-CN" sz="1200" b="1" i="0" u="none" strike="noStrike" dirty="0">
                        <a:solidFill>
                          <a:srgbClr val="C00000"/>
                        </a:solidFill>
                        <a:effectLst/>
                        <a:latin typeface="微软雅黑" panose="020B0503020204020204" pitchFamily="34" charset="-122"/>
                        <a:ea typeface="微软雅黑" panose="020B0503020204020204" pitchFamily="34" charset="-122"/>
                      </a:endParaRPr>
                    </a:p>
                  </a:txBody>
                  <a:tcPr marL="45720" marR="4572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tc>
                  <a:txBody>
                    <a:bodyPr/>
                    <a:lstStyle/>
                    <a:p>
                      <a:pPr algn="l" fontAlgn="t"/>
                      <a:r>
                        <a:rPr lang="en-US" altLang="zh-CN" sz="1200" b="1" i="0" u="none" strike="noStrike" dirty="0">
                          <a:solidFill>
                            <a:srgbClr val="C00000"/>
                          </a:solidFill>
                          <a:effectLst/>
                          <a:latin typeface="微软雅黑" panose="020B0503020204020204" pitchFamily="34" charset="-122"/>
                          <a:ea typeface="微软雅黑" panose="020B0503020204020204" pitchFamily="34" charset="-122"/>
                        </a:rPr>
                        <a:t>0.25</a:t>
                      </a:r>
                    </a:p>
                  </a:txBody>
                  <a:tcPr marL="45720" marR="4572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tc>
                  <a:txBody>
                    <a:bodyPr/>
                    <a:lstStyle/>
                    <a:p>
                      <a:pPr algn="l" fontAlgn="t"/>
                      <a:r>
                        <a:rPr lang="en-US" altLang="zh-CN" sz="1200" b="1" i="0" u="none" strike="noStrike" dirty="0">
                          <a:solidFill>
                            <a:srgbClr val="C00000"/>
                          </a:solidFill>
                          <a:effectLst/>
                          <a:latin typeface="微软雅黑" panose="020B0503020204020204" pitchFamily="34" charset="-122"/>
                          <a:ea typeface="微软雅黑" panose="020B0503020204020204" pitchFamily="34" charset="-122"/>
                        </a:rPr>
                        <a:t>1.25</a:t>
                      </a:r>
                    </a:p>
                  </a:txBody>
                  <a:tcPr marL="45720" marR="4572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tc>
                  <a:txBody>
                    <a:bodyPr/>
                    <a:lstStyle/>
                    <a:p>
                      <a:pPr algn="l" fontAlgn="t"/>
                      <a:r>
                        <a:rPr lang="en-US" altLang="zh-CN" sz="1200" b="1" i="0" u="none" strike="noStrike" dirty="0">
                          <a:solidFill>
                            <a:srgbClr val="C00000"/>
                          </a:solidFill>
                          <a:effectLst/>
                          <a:latin typeface="微软雅黑" panose="020B0503020204020204" pitchFamily="34" charset="-122"/>
                          <a:ea typeface="微软雅黑" panose="020B0503020204020204" pitchFamily="34" charset="-122"/>
                        </a:rPr>
                        <a:t>0.25</a:t>
                      </a:r>
                    </a:p>
                  </a:txBody>
                  <a:tcPr marL="45720" marR="4572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tc>
                  <a:txBody>
                    <a:bodyPr/>
                    <a:lstStyle/>
                    <a:p>
                      <a:pPr algn="l" fontAlgn="t"/>
                      <a:r>
                        <a:rPr lang="en-US" altLang="zh-CN" sz="1200" b="1" i="0" u="none" strike="noStrike" dirty="0">
                          <a:solidFill>
                            <a:srgbClr val="C00000"/>
                          </a:solidFill>
                          <a:effectLst/>
                          <a:latin typeface="微软雅黑" panose="020B0503020204020204" pitchFamily="34" charset="-122"/>
                          <a:ea typeface="微软雅黑" panose="020B0503020204020204" pitchFamily="34" charset="-122"/>
                        </a:rPr>
                        <a:t>1.25</a:t>
                      </a:r>
                    </a:p>
                  </a:txBody>
                  <a:tcPr marL="45720" marR="4572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tc>
                  <a:txBody>
                    <a:bodyPr/>
                    <a:lstStyle/>
                    <a:p>
                      <a:pPr algn="l" fontAlgn="t"/>
                      <a:endParaRPr lang="en-US" altLang="zh-CN" sz="1200" b="1" i="0" u="none" strike="noStrike" dirty="0">
                        <a:solidFill>
                          <a:srgbClr val="C00000"/>
                        </a:solidFill>
                        <a:effectLst/>
                        <a:latin typeface="微软雅黑" panose="020B0503020204020204" pitchFamily="34" charset="-122"/>
                        <a:ea typeface="微软雅黑" panose="020B0503020204020204" pitchFamily="34" charset="-122"/>
                      </a:endParaRPr>
                    </a:p>
                  </a:txBody>
                  <a:tcPr marL="45720" marR="4572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tc>
                  <a:txBody>
                    <a:bodyPr/>
                    <a:lstStyle/>
                    <a:p>
                      <a:pPr algn="l" fontAlgn="t"/>
                      <a:r>
                        <a:rPr lang="en-US" altLang="zh-CN" sz="1200" b="1" i="0" u="none" strike="noStrike" dirty="0">
                          <a:solidFill>
                            <a:srgbClr val="C00000"/>
                          </a:solidFill>
                          <a:effectLst/>
                          <a:latin typeface="微软雅黑" panose="020B0503020204020204" pitchFamily="34" charset="-122"/>
                          <a:ea typeface="微软雅黑" panose="020B0503020204020204" pitchFamily="34" charset="-122"/>
                        </a:rPr>
                        <a:t>1.5</a:t>
                      </a:r>
                    </a:p>
                  </a:txBody>
                  <a:tcPr marL="45720" marR="4572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tc>
                  <a:txBody>
                    <a:bodyPr/>
                    <a:lstStyle/>
                    <a:p>
                      <a:pPr algn="l" fontAlgn="t"/>
                      <a:r>
                        <a:rPr lang="en-US" altLang="zh-CN" sz="1200" b="1" i="0" u="none" strike="noStrike" dirty="0">
                          <a:solidFill>
                            <a:srgbClr val="C00000"/>
                          </a:solidFill>
                          <a:effectLst/>
                          <a:latin typeface="微软雅黑" panose="020B0503020204020204" pitchFamily="34" charset="-122"/>
                          <a:ea typeface="微软雅黑" panose="020B0503020204020204" pitchFamily="34" charset="-122"/>
                        </a:rPr>
                        <a:t>1.25</a:t>
                      </a:r>
                    </a:p>
                  </a:txBody>
                  <a:tcPr marL="45720" marR="4572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tc>
                  <a:txBody>
                    <a:bodyPr/>
                    <a:lstStyle/>
                    <a:p>
                      <a:pPr algn="l" fontAlgn="t"/>
                      <a:endParaRPr lang="en-US" altLang="zh-CN" sz="1200" b="1" i="0" u="none" strike="noStrike" dirty="0">
                        <a:solidFill>
                          <a:srgbClr val="C00000"/>
                        </a:solidFill>
                        <a:effectLst/>
                        <a:latin typeface="微软雅黑" panose="020B0503020204020204" pitchFamily="34" charset="-122"/>
                        <a:ea typeface="微软雅黑" panose="020B0503020204020204" pitchFamily="34" charset="-122"/>
                      </a:endParaRPr>
                    </a:p>
                  </a:txBody>
                  <a:tcPr marL="45720" marR="4572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tc>
                  <a:txBody>
                    <a:bodyPr/>
                    <a:lstStyle/>
                    <a:p>
                      <a:pPr algn="l" fontAlgn="t"/>
                      <a:r>
                        <a:rPr lang="en-US" altLang="zh-CN" sz="1200" b="1" i="0" u="none" strike="noStrike" dirty="0">
                          <a:solidFill>
                            <a:srgbClr val="C00000"/>
                          </a:solidFill>
                          <a:effectLst/>
                          <a:latin typeface="微软雅黑" panose="020B0503020204020204" pitchFamily="34" charset="-122"/>
                          <a:ea typeface="微软雅黑" panose="020B0503020204020204" pitchFamily="34" charset="-122"/>
                        </a:rPr>
                        <a:t>2</a:t>
                      </a:r>
                    </a:p>
                  </a:txBody>
                  <a:tcPr marL="45720" marR="4572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tc>
                  <a:txBody>
                    <a:bodyPr/>
                    <a:lstStyle/>
                    <a:p>
                      <a:pPr algn="l" fontAlgn="t"/>
                      <a:r>
                        <a:rPr lang="en-US" altLang="zh-CN" sz="1200" b="1" i="0" u="none" strike="noStrike" dirty="0">
                          <a:solidFill>
                            <a:srgbClr val="C00000"/>
                          </a:solidFill>
                          <a:effectLst/>
                          <a:latin typeface="微软雅黑" panose="020B0503020204020204" pitchFamily="34" charset="-122"/>
                          <a:ea typeface="微软雅黑" panose="020B0503020204020204" pitchFamily="34" charset="-122"/>
                        </a:rPr>
                        <a:t>1.75</a:t>
                      </a:r>
                    </a:p>
                  </a:txBody>
                  <a:tcPr marL="45720" marR="4572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tc>
                  <a:txBody>
                    <a:bodyPr/>
                    <a:lstStyle/>
                    <a:p>
                      <a:pPr algn="l" fontAlgn="t"/>
                      <a:r>
                        <a:rPr lang="en-US" altLang="zh-CN" sz="1200" b="1" i="0" u="none" strike="noStrike" dirty="0">
                          <a:solidFill>
                            <a:srgbClr val="C00000"/>
                          </a:solidFill>
                          <a:effectLst/>
                          <a:latin typeface="微软雅黑" panose="020B0503020204020204" pitchFamily="34" charset="-122"/>
                          <a:ea typeface="微软雅黑" panose="020B0503020204020204" pitchFamily="34" charset="-122"/>
                        </a:rPr>
                        <a:t>2</a:t>
                      </a:r>
                    </a:p>
                  </a:txBody>
                  <a:tcPr marL="45720" marR="4572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tc>
                  <a:txBody>
                    <a:bodyPr/>
                    <a:lstStyle/>
                    <a:p>
                      <a:pPr algn="l" fontAlgn="t"/>
                      <a:r>
                        <a:rPr lang="en-US" altLang="zh-CN" sz="1200" b="1" i="0" u="none" strike="noStrike" dirty="0">
                          <a:solidFill>
                            <a:srgbClr val="C00000"/>
                          </a:solidFill>
                          <a:effectLst/>
                          <a:latin typeface="微软雅黑" panose="020B0503020204020204" pitchFamily="34" charset="-122"/>
                          <a:ea typeface="微软雅黑" panose="020B0503020204020204" pitchFamily="34" charset="-122"/>
                        </a:rPr>
                        <a:t>1.75</a:t>
                      </a:r>
                    </a:p>
                  </a:txBody>
                  <a:tcPr marL="45720" marR="4572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tc>
                  <a:txBody>
                    <a:bodyPr/>
                    <a:lstStyle/>
                    <a:p>
                      <a:pPr algn="l" fontAlgn="t"/>
                      <a:endParaRPr lang="en-US" altLang="zh-CN" sz="1200" b="1" i="0" u="none" strike="noStrike" dirty="0">
                        <a:solidFill>
                          <a:srgbClr val="C00000"/>
                        </a:solidFill>
                        <a:effectLst/>
                        <a:latin typeface="微软雅黑" panose="020B0503020204020204" pitchFamily="34" charset="-122"/>
                        <a:ea typeface="微软雅黑" panose="020B0503020204020204" pitchFamily="34" charset="-122"/>
                      </a:endParaRPr>
                    </a:p>
                  </a:txBody>
                  <a:tcPr marL="45720" marR="4572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tc>
                  <a:txBody>
                    <a:bodyPr/>
                    <a:lstStyle/>
                    <a:p>
                      <a:pPr algn="l" fontAlgn="t"/>
                      <a:r>
                        <a:rPr lang="en-US" altLang="zh-CN" sz="1200" b="1" i="0" u="none" strike="noStrike" dirty="0">
                          <a:solidFill>
                            <a:srgbClr val="C00000"/>
                          </a:solidFill>
                          <a:effectLst/>
                          <a:latin typeface="微软雅黑" panose="020B0503020204020204" pitchFamily="34" charset="-122"/>
                          <a:ea typeface="微软雅黑" panose="020B0503020204020204" pitchFamily="34" charset="-122"/>
                        </a:rPr>
                        <a:t>2</a:t>
                      </a:r>
                    </a:p>
                  </a:txBody>
                  <a:tcPr marL="45720" marR="4572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tc>
                  <a:txBody>
                    <a:bodyPr/>
                    <a:lstStyle/>
                    <a:p>
                      <a:pPr algn="l" fontAlgn="t"/>
                      <a:r>
                        <a:rPr lang="en-US" altLang="zh-CN" sz="1200" b="1" i="0" u="none" strike="noStrike" dirty="0">
                          <a:solidFill>
                            <a:srgbClr val="C00000"/>
                          </a:solidFill>
                          <a:effectLst/>
                          <a:latin typeface="微软雅黑" panose="020B0503020204020204" pitchFamily="34" charset="-122"/>
                          <a:ea typeface="微软雅黑" panose="020B0503020204020204" pitchFamily="34" charset="-122"/>
                        </a:rPr>
                        <a:t>2</a:t>
                      </a:r>
                    </a:p>
                  </a:txBody>
                  <a:tcPr marL="45720" marR="4572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tc>
                  <a:txBody>
                    <a:bodyPr/>
                    <a:lstStyle/>
                    <a:p>
                      <a:pPr algn="l" fontAlgn="t"/>
                      <a:endParaRPr lang="en-US" altLang="zh-CN" sz="1200" b="0" i="0" u="none" strike="noStrike" dirty="0">
                        <a:solidFill>
                          <a:srgbClr val="000000"/>
                        </a:solidFill>
                        <a:effectLst/>
                        <a:latin typeface="微软雅黑" panose="020B0503020204020204" pitchFamily="34" charset="-122"/>
                        <a:ea typeface="微软雅黑" panose="020B0503020204020204" pitchFamily="34" charset="-122"/>
                      </a:endParaRPr>
                    </a:p>
                  </a:txBody>
                  <a:tcPr marL="45720" marR="4572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tr>
            </a:tbl>
          </a:graphicData>
        </a:graphic>
      </p:graphicFrame>
    </p:spTree>
    <p:extLst>
      <p:ext uri="{BB962C8B-B14F-4D97-AF65-F5344CB8AC3E}">
        <p14:creationId xmlns:p14="http://schemas.microsoft.com/office/powerpoint/2010/main" val="3446217082"/>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b="1" dirty="0"/>
              <a:t>TEI CR</a:t>
            </a:r>
            <a:endParaRPr lang="ru-RU" dirty="0"/>
          </a:p>
        </p:txBody>
      </p:sp>
      <p:sp>
        <p:nvSpPr>
          <p:cNvPr id="3" name="Content Placeholder 2">
            <a:extLst>
              <a:ext uri="{FF2B5EF4-FFF2-40B4-BE49-F238E27FC236}">
                <a16:creationId xmlns="" xmlns:a16="http://schemas.microsoft.com/office/drawing/2014/main" id="{B1BE6906-4FA3-42DA-8E86-BA4DD12F41A6}"/>
              </a:ext>
            </a:extLst>
          </p:cNvPr>
          <p:cNvSpPr>
            <a:spLocks noGrp="1"/>
          </p:cNvSpPr>
          <p:nvPr>
            <p:ph idx="1"/>
          </p:nvPr>
        </p:nvSpPr>
        <p:spPr>
          <a:xfrm>
            <a:off x="401652" y="1273321"/>
            <a:ext cx="11417182" cy="5095171"/>
          </a:xfrm>
        </p:spPr>
        <p:txBody>
          <a:bodyPr/>
          <a:lstStyle/>
          <a:p>
            <a:pPr>
              <a:lnSpc>
                <a:spcPct val="150000"/>
              </a:lnSpc>
              <a:spcBef>
                <a:spcPts val="0"/>
              </a:spcBef>
              <a:spcAft>
                <a:spcPts val="0"/>
              </a:spcAft>
            </a:pPr>
            <a:r>
              <a:rPr lang="en-US" altLang="zh-CN" sz="1400" dirty="0" smtClean="0"/>
              <a:t>A set of TEI Cat-B CR were agreed in RAN4 this quarter (</a:t>
            </a:r>
            <a:r>
              <a:rPr lang="en-US" altLang="zh-CN" sz="1400" dirty="0" smtClean="0"/>
              <a:t>RAN4#111) </a:t>
            </a:r>
            <a:r>
              <a:rPr lang="en-US" altLang="zh-CN" sz="1400" dirty="0" smtClean="0"/>
              <a:t>for </a:t>
            </a:r>
            <a:endParaRPr lang="en-US" altLang="zh-CN" sz="1200" dirty="0" smtClean="0"/>
          </a:p>
          <a:p>
            <a:pPr lvl="1">
              <a:lnSpc>
                <a:spcPct val="150000"/>
              </a:lnSpc>
              <a:spcBef>
                <a:spcPts val="0"/>
              </a:spcBef>
              <a:spcAft>
                <a:spcPts val="0"/>
              </a:spcAft>
            </a:pPr>
            <a:r>
              <a:rPr lang="en-US" altLang="zh-CN" sz="1200" dirty="0" smtClean="0"/>
              <a:t>Uplink </a:t>
            </a:r>
            <a:r>
              <a:rPr lang="en-US" altLang="zh-CN" sz="1200" dirty="0" err="1" smtClean="0"/>
              <a:t>Tx</a:t>
            </a:r>
            <a:r>
              <a:rPr lang="en-US" altLang="zh-CN" sz="1200" dirty="0" smtClean="0"/>
              <a:t> switching between 4 CC on 2 bands</a:t>
            </a:r>
            <a:endParaRPr lang="en-US" altLang="zh-CN" sz="1200" dirty="0"/>
          </a:p>
          <a:p>
            <a:pPr lvl="1">
              <a:lnSpc>
                <a:spcPct val="150000"/>
              </a:lnSpc>
              <a:spcBef>
                <a:spcPts val="0"/>
              </a:spcBef>
              <a:spcAft>
                <a:spcPts val="0"/>
              </a:spcAft>
            </a:pPr>
            <a:endParaRPr lang="en-US" altLang="zh-CN" sz="1400" dirty="0"/>
          </a:p>
        </p:txBody>
      </p:sp>
      <p:sp>
        <p:nvSpPr>
          <p:cNvPr id="10" name="矩形 9"/>
          <p:cNvSpPr/>
          <p:nvPr/>
        </p:nvSpPr>
        <p:spPr>
          <a:xfrm>
            <a:off x="3048000" y="2274838"/>
            <a:ext cx="6096000" cy="461665"/>
          </a:xfrm>
          <a:prstGeom prst="rect">
            <a:avLst/>
          </a:prstGeom>
        </p:spPr>
        <p:txBody>
          <a:bodyPr>
            <a:spAutoFit/>
          </a:bodyPr>
          <a:lstStyle/>
          <a:p>
            <a:endParaRPr lang="en-US" dirty="0"/>
          </a:p>
        </p:txBody>
      </p:sp>
      <p:graphicFrame>
        <p:nvGraphicFramePr>
          <p:cNvPr id="11" name="表格 10"/>
          <p:cNvGraphicFramePr>
            <a:graphicFrameLocks noGrp="1"/>
          </p:cNvGraphicFramePr>
          <p:nvPr>
            <p:extLst>
              <p:ext uri="{D42A27DB-BD31-4B8C-83A1-F6EECF244321}">
                <p14:modId xmlns:p14="http://schemas.microsoft.com/office/powerpoint/2010/main" val="2618434221"/>
              </p:ext>
            </p:extLst>
          </p:nvPr>
        </p:nvGraphicFramePr>
        <p:xfrm>
          <a:off x="289560" y="2124551"/>
          <a:ext cx="11597639" cy="1028700"/>
        </p:xfrm>
        <a:graphic>
          <a:graphicData uri="http://schemas.openxmlformats.org/drawingml/2006/table">
            <a:tbl>
              <a:tblPr firstRow="1" firstCol="1" bandRow="1">
                <a:tableStyleId>{5940675A-B579-460E-94D1-54222C63F5DA}</a:tableStyleId>
              </a:tblPr>
              <a:tblGrid>
                <a:gridCol w="1092200"/>
                <a:gridCol w="5349240"/>
                <a:gridCol w="1117600"/>
                <a:gridCol w="513080"/>
                <a:gridCol w="792480"/>
                <a:gridCol w="863600"/>
                <a:gridCol w="838200"/>
                <a:gridCol w="650240"/>
                <a:gridCol w="380999"/>
              </a:tblGrid>
              <a:tr h="1028700">
                <a:tc>
                  <a:txBody>
                    <a:bodyPr/>
                    <a:lstStyle/>
                    <a:p>
                      <a:pPr algn="l">
                        <a:spcAft>
                          <a:spcPts val="0"/>
                        </a:spcAft>
                      </a:pPr>
                      <a:r>
                        <a:rPr lang="en-US" sz="1200" u="sng" kern="0" dirty="0">
                          <a:effectLst/>
                          <a:hlinkClick r:id="rId3"/>
                        </a:rPr>
                        <a:t>R4-2410742</a:t>
                      </a:r>
                      <a:endParaRPr lang="zh-CN" sz="1200" kern="1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tc>
                <a:tc>
                  <a:txBody>
                    <a:bodyPr/>
                    <a:lstStyle/>
                    <a:p>
                      <a:pPr algn="l">
                        <a:spcAft>
                          <a:spcPts val="0"/>
                        </a:spcAft>
                      </a:pPr>
                      <a:r>
                        <a:rPr lang="en-US" sz="1200" kern="0" dirty="0">
                          <a:effectLst/>
                        </a:rPr>
                        <a:t>CR to support uplink </a:t>
                      </a:r>
                      <a:r>
                        <a:rPr lang="en-US" sz="1200" kern="0" dirty="0" err="1">
                          <a:effectLst/>
                        </a:rPr>
                        <a:t>Tx</a:t>
                      </a:r>
                      <a:r>
                        <a:rPr lang="en-US" sz="1200" kern="0" dirty="0">
                          <a:effectLst/>
                        </a:rPr>
                        <a:t> switching for CA with two contiguous aggregated carriers in each band [2CC-2CC_ULTx_switching]</a:t>
                      </a:r>
                      <a:endParaRPr lang="zh-CN" sz="1200" kern="1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tc>
                <a:tc>
                  <a:txBody>
                    <a:bodyPr/>
                    <a:lstStyle/>
                    <a:p>
                      <a:pPr algn="l">
                        <a:spcAft>
                          <a:spcPts val="0"/>
                        </a:spcAft>
                      </a:pPr>
                      <a:r>
                        <a:rPr lang="en-US" sz="1200" kern="0" dirty="0">
                          <a:effectLst/>
                        </a:rPr>
                        <a:t>CMCC, CBN</a:t>
                      </a:r>
                      <a:endParaRPr lang="zh-CN" sz="1200" kern="1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tc>
                <a:tc>
                  <a:txBody>
                    <a:bodyPr/>
                    <a:lstStyle/>
                    <a:p>
                      <a:pPr algn="l">
                        <a:spcAft>
                          <a:spcPts val="0"/>
                        </a:spcAft>
                      </a:pPr>
                      <a:r>
                        <a:rPr lang="en-US" sz="1200" kern="0" dirty="0">
                          <a:effectLst/>
                        </a:rPr>
                        <a:t>CR</a:t>
                      </a:r>
                      <a:endParaRPr lang="zh-CN" sz="1200" kern="1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tc>
                <a:tc>
                  <a:txBody>
                    <a:bodyPr/>
                    <a:lstStyle/>
                    <a:p>
                      <a:pPr algn="l">
                        <a:spcAft>
                          <a:spcPts val="0"/>
                        </a:spcAft>
                      </a:pPr>
                      <a:r>
                        <a:rPr lang="en-US" sz="1200" u="sng" kern="0" dirty="0">
                          <a:effectLst/>
                          <a:hlinkClick r:id="rId4"/>
                        </a:rPr>
                        <a:t>Rel-18</a:t>
                      </a:r>
                      <a:endParaRPr lang="zh-CN" sz="1200" kern="1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tc>
                <a:tc>
                  <a:txBody>
                    <a:bodyPr/>
                    <a:lstStyle/>
                    <a:p>
                      <a:pPr algn="l">
                        <a:spcAft>
                          <a:spcPts val="0"/>
                        </a:spcAft>
                      </a:pPr>
                      <a:r>
                        <a:rPr lang="en-US" sz="1200" u="sng" kern="0" dirty="0">
                          <a:effectLst/>
                          <a:hlinkClick r:id="rId5"/>
                        </a:rPr>
                        <a:t>38.101-1</a:t>
                      </a:r>
                      <a:endParaRPr lang="zh-CN" sz="1200" kern="1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tc>
                <a:tc>
                  <a:txBody>
                    <a:bodyPr/>
                    <a:lstStyle/>
                    <a:p>
                      <a:pPr algn="l">
                        <a:spcAft>
                          <a:spcPts val="0"/>
                        </a:spcAft>
                      </a:pPr>
                      <a:r>
                        <a:rPr lang="en-US" sz="1200" kern="0" dirty="0">
                          <a:effectLst/>
                        </a:rPr>
                        <a:t>18.5.0</a:t>
                      </a:r>
                      <a:endParaRPr lang="zh-CN" sz="1200" kern="1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tc>
                <a:tc>
                  <a:txBody>
                    <a:bodyPr/>
                    <a:lstStyle/>
                    <a:p>
                      <a:pPr algn="l">
                        <a:spcAft>
                          <a:spcPts val="0"/>
                        </a:spcAft>
                      </a:pPr>
                      <a:r>
                        <a:rPr lang="en-US" sz="1200" u="sng" kern="0" dirty="0">
                          <a:effectLst/>
                          <a:hlinkClick r:id="rId6"/>
                        </a:rPr>
                        <a:t>TEI18</a:t>
                      </a:r>
                      <a:endParaRPr lang="zh-CN" sz="1200" kern="1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tc>
                <a:tc>
                  <a:txBody>
                    <a:bodyPr/>
                    <a:lstStyle/>
                    <a:p>
                      <a:pPr algn="l">
                        <a:spcAft>
                          <a:spcPts val="0"/>
                        </a:spcAft>
                      </a:pPr>
                      <a:r>
                        <a:rPr lang="en-US" sz="1200" kern="0" dirty="0">
                          <a:effectLst/>
                        </a:rPr>
                        <a:t>B</a:t>
                      </a:r>
                      <a:endParaRPr lang="zh-CN" sz="1200" kern="1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tc>
              </a:tr>
            </a:tbl>
          </a:graphicData>
        </a:graphic>
      </p:graphicFrame>
    </p:spTree>
    <p:extLst>
      <p:ext uri="{BB962C8B-B14F-4D97-AF65-F5344CB8AC3E}">
        <p14:creationId xmlns:p14="http://schemas.microsoft.com/office/powerpoint/2010/main" val="1435725042"/>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b="1" dirty="0"/>
              <a:t>Thank </a:t>
            </a:r>
            <a:r>
              <a:rPr lang="en-US" b="1" dirty="0" smtClean="0"/>
              <a:t>You All!</a:t>
            </a:r>
            <a:endParaRPr lang="ru-RU" dirty="0"/>
          </a:p>
        </p:txBody>
      </p:sp>
      <p:sp>
        <p:nvSpPr>
          <p:cNvPr id="3" name="Content Placeholder 2">
            <a:extLst>
              <a:ext uri="{FF2B5EF4-FFF2-40B4-BE49-F238E27FC236}">
                <a16:creationId xmlns="" xmlns:a16="http://schemas.microsoft.com/office/drawing/2014/main" id="{B1BE6906-4FA3-42DA-8E86-BA4DD12F41A6}"/>
              </a:ext>
            </a:extLst>
          </p:cNvPr>
          <p:cNvSpPr>
            <a:spLocks noGrp="1"/>
          </p:cNvSpPr>
          <p:nvPr>
            <p:ph idx="1"/>
          </p:nvPr>
        </p:nvSpPr>
        <p:spPr>
          <a:xfrm>
            <a:off x="401652" y="1273321"/>
            <a:ext cx="11417182" cy="5095171"/>
          </a:xfrm>
        </p:spPr>
        <p:txBody>
          <a:bodyPr/>
          <a:lstStyle/>
          <a:p>
            <a:pPr marL="0" indent="0">
              <a:lnSpc>
                <a:spcPct val="150000"/>
              </a:lnSpc>
              <a:spcBef>
                <a:spcPts val="0"/>
              </a:spcBef>
              <a:spcAft>
                <a:spcPts val="0"/>
              </a:spcAft>
              <a:buNone/>
            </a:pPr>
            <a:r>
              <a:rPr lang="en-US" altLang="zh-CN" sz="1400" b="1" dirty="0" smtClean="0"/>
              <a:t>Many thanks to</a:t>
            </a:r>
            <a:r>
              <a:rPr lang="zh-CN" altLang="en-US" sz="1400" b="1" dirty="0" smtClean="0"/>
              <a:t>：</a:t>
            </a:r>
            <a:endParaRPr lang="en-US" altLang="zh-CN" sz="1400" b="1" dirty="0" smtClean="0"/>
          </a:p>
          <a:p>
            <a:pPr>
              <a:lnSpc>
                <a:spcPct val="150000"/>
              </a:lnSpc>
              <a:spcBef>
                <a:spcPts val="0"/>
              </a:spcBef>
              <a:spcAft>
                <a:spcPts val="0"/>
              </a:spcAft>
            </a:pPr>
            <a:r>
              <a:rPr lang="en-US" altLang="zh-CN" sz="1400" dirty="0" smtClean="0"/>
              <a:t>Vice chair Gene Fong, Shan Yang for chairing </a:t>
            </a:r>
            <a:r>
              <a:rPr lang="en-US" altLang="zh-CN" sz="1400" dirty="0"/>
              <a:t>sessions</a:t>
            </a:r>
          </a:p>
          <a:p>
            <a:pPr>
              <a:lnSpc>
                <a:spcPct val="150000"/>
              </a:lnSpc>
              <a:spcBef>
                <a:spcPts val="0"/>
              </a:spcBef>
              <a:spcAft>
                <a:spcPts val="0"/>
              </a:spcAft>
            </a:pPr>
            <a:r>
              <a:rPr lang="en-US" altLang="zh-CN" sz="1400" dirty="0" smtClean="0"/>
              <a:t>Carolyn </a:t>
            </a:r>
            <a:r>
              <a:rPr lang="en-US" altLang="zh-CN" sz="1400" dirty="0"/>
              <a:t>Taylor and Achraf Khsiba</a:t>
            </a:r>
            <a:r>
              <a:rPr lang="en-US" altLang="en-US" sz="1400" dirty="0" smtClean="0"/>
              <a:t> </a:t>
            </a:r>
            <a:r>
              <a:rPr lang="en-US" altLang="en-US" sz="1400" dirty="0"/>
              <a:t>for </a:t>
            </a:r>
            <a:r>
              <a:rPr lang="en-US" altLang="en-US" sz="1400" dirty="0" smtClean="0"/>
              <a:t>excellent MCC supports</a:t>
            </a:r>
            <a:endParaRPr lang="en-US" altLang="zh-CN" sz="1400" dirty="0"/>
          </a:p>
          <a:p>
            <a:pPr>
              <a:lnSpc>
                <a:spcPct val="150000"/>
              </a:lnSpc>
              <a:spcBef>
                <a:spcPts val="0"/>
              </a:spcBef>
              <a:spcAft>
                <a:spcPts val="0"/>
              </a:spcAft>
            </a:pPr>
            <a:r>
              <a:rPr lang="sv-SE" altLang="en-US" sz="1400" dirty="0" smtClean="0"/>
              <a:t>All the moderators </a:t>
            </a:r>
            <a:r>
              <a:rPr lang="sv-SE" altLang="en-US" sz="1400" dirty="0"/>
              <a:t>for leading </a:t>
            </a:r>
            <a:r>
              <a:rPr lang="sv-SE" altLang="en-US" sz="1400" dirty="0" smtClean="0"/>
              <a:t>the discussions </a:t>
            </a:r>
            <a:r>
              <a:rPr lang="sv-SE" altLang="en-US" sz="1400" dirty="0"/>
              <a:t>and providing </a:t>
            </a:r>
            <a:r>
              <a:rPr lang="sv-SE" altLang="en-US" sz="1400" dirty="0" smtClean="0"/>
              <a:t>summaries</a:t>
            </a:r>
          </a:p>
          <a:p>
            <a:pPr lvl="1">
              <a:lnSpc>
                <a:spcPct val="150000"/>
              </a:lnSpc>
              <a:spcBef>
                <a:spcPts val="0"/>
              </a:spcBef>
              <a:spcAft>
                <a:spcPts val="0"/>
              </a:spcAft>
            </a:pPr>
            <a:r>
              <a:rPr lang="sv-SE" altLang="en-US" sz="1200" dirty="0"/>
              <a:t>Ada Wang, Aijun Cao, Alexander Hamilton, Andrey Chervyakov, Aurelian Bria, Bing Li, Axel Mueller, Basaier Jialade, Bin Han, Bo Liu, CH Park, Chenchen Zhang, Chunxia Guo, Dan Liu, Deep Shrestha, Dimitri Gold, Dominique Brunel, Dominique Everaere, Dorin Panaitopol, Fei Xue, </a:t>
            </a:r>
            <a:r>
              <a:rPr lang="sv-SE" altLang="en-US" sz="1200" dirty="0" smtClean="0"/>
              <a:t>Haijie Qiu, Han </a:t>
            </a:r>
            <a:r>
              <a:rPr lang="sv-SE" altLang="en-US" sz="1200" dirty="0"/>
              <a:t>Li, Hsuanli Lin, Iwo Angelow, Jackson Wang, Jahidur Rahman, Jerry Cui, Jiakai Shi, Jin Wang, Jing Han, Jingzhou Wu, Jinqiang Xing, Johan Sköld, Joongkwan Huh, Kazuyoshi Uesaka, Ke Li, Lars Dalsgaard, Lei Gao, Li Zhang, Licheng Lin, Lili Wang, Ling Lin, Lingyu Kong, Luca Llodigiani, Man Hung Ng, Meng Zhang, Mohammad Abdi Abyaneh, Mustafa Emara, Nicholas Pu, Peng(Henry) Zhang, Per Lindell, Petri J. Vasenkari, Qian Yang, Qiming Li, Ron Borsato, Roy Hu, Rui Zhou, Ruixin Wang, Sang Sun, Sanjun Feng, Santhan Thangarasa, Shiyuan Wang, Steven Chen, Suhwan Lim, Thomas Chapman, Thorsten Hertel, Toni Laehteensuo, Tricia Li, Valentin Gheorghiu, Venkat Gonuguntla, Ville Vintola, Waseem Ozan, Wubin Zhou, Xiang Gao, Xiaoran Zhang, Xuan Yi, Siting Zhu, Xusheng Wei, Yang Tang, Yanze Fu, Yao Kun, Yasuki Suzuki, Ye(Leo) Liu, Yiran Jin, Runsen Tang, Yoonoh Yang, Yuanyuan Zhang, Yuexia Song, Yunchuan Yang, Zhongyi Shen </a:t>
            </a:r>
          </a:p>
          <a:p>
            <a:pPr>
              <a:lnSpc>
                <a:spcPct val="150000"/>
              </a:lnSpc>
              <a:spcBef>
                <a:spcPts val="0"/>
              </a:spcBef>
              <a:spcAft>
                <a:spcPts val="0"/>
              </a:spcAft>
            </a:pPr>
            <a:r>
              <a:rPr lang="sv-SE" altLang="zh-CN" sz="1400" dirty="0" smtClean="0"/>
              <a:t>Delegates </a:t>
            </a:r>
            <a:r>
              <a:rPr lang="sv-SE" altLang="zh-CN" sz="1400" dirty="0"/>
              <a:t>for </a:t>
            </a:r>
            <a:r>
              <a:rPr lang="sv-SE" altLang="zh-CN" sz="1400" dirty="0" smtClean="0"/>
              <a:t>great contributions </a:t>
            </a:r>
            <a:r>
              <a:rPr lang="sv-SE" altLang="zh-CN" sz="1400" dirty="0"/>
              <a:t>and </a:t>
            </a:r>
            <a:r>
              <a:rPr lang="sv-SE" altLang="zh-CN" sz="1400" dirty="0" smtClean="0"/>
              <a:t>discussions.</a:t>
            </a:r>
            <a:endParaRPr lang="en-US" altLang="zh-CN" sz="1400" dirty="0"/>
          </a:p>
        </p:txBody>
      </p:sp>
    </p:spTree>
    <p:extLst>
      <p:ext uri="{BB962C8B-B14F-4D97-AF65-F5344CB8AC3E}">
        <p14:creationId xmlns:p14="http://schemas.microsoft.com/office/powerpoint/2010/main" val="2866174396"/>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b="1" dirty="0" smtClean="0"/>
              <a:t>Candy/Snack break in </a:t>
            </a:r>
            <a:r>
              <a:rPr lang="en-US" b="1" dirty="0" err="1" smtClean="0"/>
              <a:t>Fukuoda</a:t>
            </a:r>
            <a:r>
              <a:rPr lang="en-US" b="1" dirty="0" smtClean="0"/>
              <a:t>!</a:t>
            </a:r>
            <a:endParaRPr lang="ru-RU" dirty="0"/>
          </a:p>
        </p:txBody>
      </p:sp>
      <p:pic>
        <p:nvPicPr>
          <p:cNvPr id="5" name="Picture 2" descr="D:\documents\eSpace\f7d52cac1db758c4fcca1ddae6f52678c74bf2b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18155" y="1396636"/>
            <a:ext cx="9357690" cy="458948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02012117"/>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b="1" dirty="0" smtClean="0"/>
              <a:t>Three experts left RAN4</a:t>
            </a:r>
            <a:br>
              <a:rPr lang="en-US" b="1" dirty="0" smtClean="0"/>
            </a:br>
            <a:r>
              <a:rPr lang="en-US" b="1" dirty="0" smtClean="0"/>
              <a:t>Many thanks to their great contributions!!</a:t>
            </a:r>
            <a:endParaRPr lang="ru-RU" dirty="0"/>
          </a:p>
        </p:txBody>
      </p:sp>
      <p:pic>
        <p:nvPicPr>
          <p:cNvPr id="5" name="图片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66702" y="1977886"/>
            <a:ext cx="3503546" cy="2335697"/>
          </a:xfrm>
          <a:prstGeom prst="rect">
            <a:avLst/>
          </a:prstGeom>
        </p:spPr>
      </p:pic>
      <p:pic>
        <p:nvPicPr>
          <p:cNvPr id="6" name="图片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282573" y="1977886"/>
            <a:ext cx="3503228" cy="2335697"/>
          </a:xfrm>
          <a:prstGeom prst="rect">
            <a:avLst/>
          </a:prstGeom>
        </p:spPr>
      </p:pic>
      <p:pic>
        <p:nvPicPr>
          <p:cNvPr id="7" name="图片 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298126" y="1977886"/>
            <a:ext cx="3503259" cy="2335697"/>
          </a:xfrm>
          <a:prstGeom prst="rect">
            <a:avLst/>
          </a:prstGeom>
        </p:spPr>
      </p:pic>
      <p:sp>
        <p:nvSpPr>
          <p:cNvPr id="8" name="矩形 7"/>
          <p:cNvSpPr/>
          <p:nvPr/>
        </p:nvSpPr>
        <p:spPr>
          <a:xfrm>
            <a:off x="1204152" y="4483741"/>
            <a:ext cx="1641155" cy="923330"/>
          </a:xfrm>
          <a:prstGeom prst="rect">
            <a:avLst/>
          </a:prstGeom>
        </p:spPr>
        <p:txBody>
          <a:bodyPr wrap="none">
            <a:spAutoFit/>
          </a:bodyPr>
          <a:lstStyle/>
          <a:p>
            <a:pPr marL="0" indent="0">
              <a:lnSpc>
                <a:spcPct val="150000"/>
              </a:lnSpc>
              <a:spcBef>
                <a:spcPts val="0"/>
              </a:spcBef>
              <a:spcAft>
                <a:spcPts val="0"/>
              </a:spcAft>
              <a:buNone/>
            </a:pPr>
            <a:r>
              <a:rPr lang="en-US" altLang="zh-CN" sz="1800" b="1" dirty="0" smtClean="0">
                <a:latin typeface="微软雅黑" panose="020B0503020204020204" pitchFamily="34" charset="-122"/>
                <a:ea typeface="微软雅黑" panose="020B0503020204020204" pitchFamily="34" charset="-122"/>
              </a:rPr>
              <a:t>Olof Zander </a:t>
            </a:r>
            <a:endParaRPr lang="en-US" altLang="zh-CN" sz="1800" b="1" dirty="0">
              <a:latin typeface="微软雅黑" panose="020B0503020204020204" pitchFamily="34" charset="-122"/>
              <a:ea typeface="微软雅黑" panose="020B0503020204020204" pitchFamily="34" charset="-122"/>
            </a:endParaRPr>
          </a:p>
          <a:p>
            <a:pPr marL="0" indent="0" algn="ctr">
              <a:lnSpc>
                <a:spcPct val="150000"/>
              </a:lnSpc>
              <a:spcBef>
                <a:spcPts val="0"/>
              </a:spcBef>
              <a:spcAft>
                <a:spcPts val="0"/>
              </a:spcAft>
              <a:buNone/>
            </a:pPr>
            <a:r>
              <a:rPr lang="en-US" altLang="zh-CN" sz="1800" b="1" dirty="0" smtClean="0">
                <a:latin typeface="微软雅黑" panose="020B0503020204020204" pitchFamily="34" charset="-122"/>
                <a:ea typeface="微软雅黑" panose="020B0503020204020204" pitchFamily="34" charset="-122"/>
              </a:rPr>
              <a:t>Sony</a:t>
            </a:r>
            <a:endParaRPr lang="en-US" altLang="zh-CN" sz="1800" b="1" dirty="0">
              <a:latin typeface="微软雅黑" panose="020B0503020204020204" pitchFamily="34" charset="-122"/>
              <a:ea typeface="微软雅黑" panose="020B0503020204020204" pitchFamily="34" charset="-122"/>
            </a:endParaRPr>
          </a:p>
        </p:txBody>
      </p:sp>
      <p:sp>
        <p:nvSpPr>
          <p:cNvPr id="10" name="矩形 9"/>
          <p:cNvSpPr/>
          <p:nvPr/>
        </p:nvSpPr>
        <p:spPr>
          <a:xfrm>
            <a:off x="4456222" y="4483741"/>
            <a:ext cx="3155929" cy="874407"/>
          </a:xfrm>
          <a:prstGeom prst="rect">
            <a:avLst/>
          </a:prstGeom>
        </p:spPr>
        <p:txBody>
          <a:bodyPr wrap="none">
            <a:spAutoFit/>
          </a:bodyPr>
          <a:lstStyle/>
          <a:p>
            <a:pPr marL="0" indent="0" algn="ctr">
              <a:lnSpc>
                <a:spcPct val="150000"/>
              </a:lnSpc>
              <a:spcBef>
                <a:spcPts val="0"/>
              </a:spcBef>
              <a:spcAft>
                <a:spcPts val="0"/>
              </a:spcAft>
              <a:buNone/>
            </a:pPr>
            <a:r>
              <a:rPr lang="en-US" altLang="zh-CN" sz="1800" b="1" dirty="0">
                <a:latin typeface="微软雅黑" panose="020B0503020204020204" pitchFamily="34" charset="-122"/>
                <a:ea typeface="微软雅黑" panose="020B0503020204020204" pitchFamily="34" charset="-122"/>
              </a:rPr>
              <a:t>Carlos Cabrera-Mercader </a:t>
            </a:r>
            <a:endParaRPr lang="en-US" altLang="zh-CN" sz="1800" b="1" dirty="0" smtClean="0">
              <a:latin typeface="微软雅黑" panose="020B0503020204020204" pitchFamily="34" charset="-122"/>
              <a:ea typeface="微软雅黑" panose="020B0503020204020204" pitchFamily="34" charset="-122"/>
            </a:endParaRPr>
          </a:p>
          <a:p>
            <a:pPr marL="0" indent="0" algn="ctr">
              <a:lnSpc>
                <a:spcPct val="150000"/>
              </a:lnSpc>
              <a:spcBef>
                <a:spcPts val="0"/>
              </a:spcBef>
              <a:spcAft>
                <a:spcPts val="0"/>
              </a:spcAft>
              <a:buNone/>
            </a:pPr>
            <a:r>
              <a:rPr lang="en-US" altLang="zh-CN" sz="1800" b="1" dirty="0" smtClean="0">
                <a:latin typeface="微软雅黑" panose="020B0503020204020204" pitchFamily="34" charset="-122"/>
                <a:ea typeface="微软雅黑" panose="020B0503020204020204" pitchFamily="34" charset="-122"/>
              </a:rPr>
              <a:t>Qualcomm</a:t>
            </a:r>
            <a:endParaRPr lang="en-US" altLang="zh-CN" sz="1800" b="1" dirty="0">
              <a:latin typeface="微软雅黑" panose="020B0503020204020204" pitchFamily="34" charset="-122"/>
              <a:ea typeface="微软雅黑" panose="020B0503020204020204" pitchFamily="34" charset="-122"/>
            </a:endParaRPr>
          </a:p>
        </p:txBody>
      </p:sp>
      <p:sp>
        <p:nvSpPr>
          <p:cNvPr id="11" name="矩形 10"/>
          <p:cNvSpPr/>
          <p:nvPr/>
        </p:nvSpPr>
        <p:spPr>
          <a:xfrm>
            <a:off x="9134055" y="4483741"/>
            <a:ext cx="1831399" cy="874407"/>
          </a:xfrm>
          <a:prstGeom prst="rect">
            <a:avLst/>
          </a:prstGeom>
        </p:spPr>
        <p:txBody>
          <a:bodyPr wrap="none">
            <a:spAutoFit/>
          </a:bodyPr>
          <a:lstStyle/>
          <a:p>
            <a:pPr marL="0" indent="0" algn="ctr">
              <a:lnSpc>
                <a:spcPct val="150000"/>
              </a:lnSpc>
              <a:spcBef>
                <a:spcPts val="0"/>
              </a:spcBef>
              <a:spcAft>
                <a:spcPts val="0"/>
              </a:spcAft>
              <a:buNone/>
            </a:pPr>
            <a:r>
              <a:rPr lang="en-US" altLang="zh-CN" sz="1800" b="1" dirty="0" err="1">
                <a:latin typeface="微软雅黑" panose="020B0503020204020204" pitchFamily="34" charset="-122"/>
                <a:ea typeface="微软雅黑" panose="020B0503020204020204" pitchFamily="34" charset="-122"/>
              </a:rPr>
              <a:t>Hyunwoo</a:t>
            </a:r>
            <a:r>
              <a:rPr lang="en-US" altLang="zh-CN" sz="1800" b="1" dirty="0">
                <a:latin typeface="微软雅黑" panose="020B0503020204020204" pitchFamily="34" charset="-122"/>
                <a:ea typeface="微软雅黑" panose="020B0503020204020204" pitchFamily="34" charset="-122"/>
              </a:rPr>
              <a:t> </a:t>
            </a:r>
            <a:r>
              <a:rPr lang="en-US" altLang="zh-CN" sz="1800" b="1" dirty="0" smtClean="0">
                <a:latin typeface="微软雅黑" panose="020B0503020204020204" pitchFamily="34" charset="-122"/>
                <a:ea typeface="微软雅黑" panose="020B0503020204020204" pitchFamily="34" charset="-122"/>
              </a:rPr>
              <a:t>Cho</a:t>
            </a:r>
          </a:p>
          <a:p>
            <a:pPr marL="0" indent="0" algn="ctr">
              <a:lnSpc>
                <a:spcPct val="150000"/>
              </a:lnSpc>
              <a:spcBef>
                <a:spcPts val="0"/>
              </a:spcBef>
              <a:spcAft>
                <a:spcPts val="0"/>
              </a:spcAft>
              <a:buNone/>
            </a:pPr>
            <a:r>
              <a:rPr lang="en-US" altLang="zh-CN" sz="1800" b="1" dirty="0" smtClean="0">
                <a:latin typeface="微软雅黑" panose="020B0503020204020204" pitchFamily="34" charset="-122"/>
                <a:ea typeface="微软雅黑" panose="020B0503020204020204" pitchFamily="34" charset="-122"/>
              </a:rPr>
              <a:t>Qualcomm </a:t>
            </a:r>
            <a:endParaRPr lang="en-US" altLang="zh-CN" sz="1800"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914855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b="1" dirty="0" smtClean="0"/>
              <a:t>Summary: General (1/4)</a:t>
            </a:r>
            <a:endParaRPr lang="ru-RU" dirty="0"/>
          </a:p>
        </p:txBody>
      </p:sp>
      <p:sp>
        <p:nvSpPr>
          <p:cNvPr id="3" name="Content Placeholder 2">
            <a:extLst>
              <a:ext uri="{FF2B5EF4-FFF2-40B4-BE49-F238E27FC236}">
                <a16:creationId xmlns="" xmlns:a16="http://schemas.microsoft.com/office/drawing/2014/main" id="{B1BE6906-4FA3-42DA-8E86-BA4DD12F41A6}"/>
              </a:ext>
            </a:extLst>
          </p:cNvPr>
          <p:cNvSpPr>
            <a:spLocks noGrp="1"/>
          </p:cNvSpPr>
          <p:nvPr>
            <p:ph idx="1"/>
          </p:nvPr>
        </p:nvSpPr>
        <p:spPr>
          <a:xfrm>
            <a:off x="401651" y="1273321"/>
            <a:ext cx="11790349" cy="5095171"/>
          </a:xfrm>
        </p:spPr>
        <p:txBody>
          <a:bodyPr/>
          <a:lstStyle/>
          <a:p>
            <a:pPr>
              <a:lnSpc>
                <a:spcPct val="150000"/>
              </a:lnSpc>
              <a:spcBef>
                <a:spcPts val="0"/>
              </a:spcBef>
              <a:spcAft>
                <a:spcPts val="0"/>
              </a:spcAft>
            </a:pPr>
            <a:r>
              <a:rPr lang="en-US" sz="1400" dirty="0"/>
              <a:t>In </a:t>
            </a:r>
            <a:r>
              <a:rPr lang="en-US" sz="1400" dirty="0" smtClean="0"/>
              <a:t>Q</a:t>
            </a:r>
            <a:r>
              <a:rPr lang="en-US" sz="1400" dirty="0"/>
              <a:t>2</a:t>
            </a:r>
            <a:r>
              <a:rPr lang="en-US" sz="1400" dirty="0" smtClean="0"/>
              <a:t> 202</a:t>
            </a:r>
            <a:r>
              <a:rPr lang="en-US" sz="1400" dirty="0"/>
              <a:t>4</a:t>
            </a:r>
            <a:r>
              <a:rPr lang="en-US" sz="1400" dirty="0" smtClean="0"/>
              <a:t>, </a:t>
            </a:r>
            <a:r>
              <a:rPr lang="en-US" sz="1400" dirty="0"/>
              <a:t>RAN4 had 2</a:t>
            </a:r>
            <a:r>
              <a:rPr lang="en-US" sz="1400" dirty="0" smtClean="0"/>
              <a:t> face to face </a:t>
            </a:r>
            <a:r>
              <a:rPr lang="en-US" sz="1400" dirty="0" smtClean="0"/>
              <a:t>meetings, </a:t>
            </a:r>
            <a:r>
              <a:rPr lang="en-US" sz="1400" dirty="0" smtClean="0"/>
              <a:t>i.e., RAN4#110bis in Changsha and RAN4#111 in Fukuoka </a:t>
            </a:r>
            <a:endParaRPr lang="en-US" sz="1400" dirty="0"/>
          </a:p>
          <a:p>
            <a:pPr lvl="1">
              <a:lnSpc>
                <a:spcPct val="150000"/>
              </a:lnSpc>
              <a:spcBef>
                <a:spcPts val="0"/>
              </a:spcBef>
              <a:spcAft>
                <a:spcPts val="0"/>
              </a:spcAft>
            </a:pPr>
            <a:r>
              <a:rPr lang="en-US" altLang="zh-CN" sz="1200" dirty="0" smtClean="0"/>
              <a:t>Three </a:t>
            </a:r>
            <a:r>
              <a:rPr lang="en-US" altLang="zh-CN" sz="1200" dirty="0"/>
              <a:t>parallel sessions (Main, RRM, and </a:t>
            </a:r>
            <a:r>
              <a:rPr lang="en-US" altLang="zh-CN" sz="1200" dirty="0" err="1"/>
              <a:t>BSRF_Demod_Test</a:t>
            </a:r>
            <a:r>
              <a:rPr lang="en-US" altLang="zh-CN" sz="1200" dirty="0"/>
              <a:t>) + one ad hoc session were </a:t>
            </a:r>
            <a:r>
              <a:rPr lang="en-US" altLang="zh-CN" sz="1200" dirty="0" smtClean="0"/>
              <a:t>scheduled</a:t>
            </a:r>
            <a:r>
              <a:rPr lang="en-US" altLang="zh-CN" sz="1200" dirty="0"/>
              <a:t> </a:t>
            </a:r>
            <a:r>
              <a:rPr lang="en-US" altLang="zh-CN" sz="1200" dirty="0" smtClean="0"/>
              <a:t>for RAN4#110bis and RAN4#111 meeting</a:t>
            </a:r>
          </a:p>
          <a:p>
            <a:pPr lvl="1">
              <a:lnSpc>
                <a:spcPct val="150000"/>
              </a:lnSpc>
              <a:spcBef>
                <a:spcPts val="0"/>
              </a:spcBef>
              <a:spcAft>
                <a:spcPts val="0"/>
              </a:spcAft>
            </a:pPr>
            <a:r>
              <a:rPr lang="en-US" altLang="zh-CN" sz="1200" dirty="0" smtClean="0"/>
              <a:t>Full </a:t>
            </a:r>
            <a:r>
              <a:rPr lang="en-US" altLang="zh-CN" sz="1200" dirty="0"/>
              <a:t>agendas including maintenance were </a:t>
            </a:r>
            <a:r>
              <a:rPr lang="en-US" altLang="zh-CN" sz="1200" dirty="0" smtClean="0"/>
              <a:t>set</a:t>
            </a:r>
            <a:r>
              <a:rPr lang="en-US" altLang="zh-CN" sz="1200" dirty="0"/>
              <a:t> </a:t>
            </a:r>
            <a:r>
              <a:rPr lang="en-US" altLang="zh-CN" sz="1200" dirty="0" smtClean="0"/>
              <a:t>only for RAN4#111 meeting</a:t>
            </a:r>
            <a:endParaRPr lang="en-US" altLang="zh-CN" sz="1200" dirty="0"/>
          </a:p>
          <a:p>
            <a:pPr>
              <a:lnSpc>
                <a:spcPct val="150000"/>
              </a:lnSpc>
              <a:spcBef>
                <a:spcPts val="0"/>
              </a:spcBef>
              <a:spcAft>
                <a:spcPts val="0"/>
              </a:spcAft>
            </a:pPr>
            <a:r>
              <a:rPr lang="en-US" altLang="zh-CN" sz="1400" dirty="0" smtClean="0"/>
              <a:t>Rel-15/Rel-16/Rel-17 </a:t>
            </a:r>
            <a:r>
              <a:rPr lang="en-US" altLang="zh-CN" sz="1400" dirty="0" smtClean="0"/>
              <a:t>and Rel-18 closed spectrum-related items maintenance</a:t>
            </a:r>
            <a:endParaRPr lang="en-US" altLang="zh-CN" sz="1400" dirty="0"/>
          </a:p>
          <a:p>
            <a:pPr lvl="1">
              <a:lnSpc>
                <a:spcPct val="150000"/>
              </a:lnSpc>
              <a:spcBef>
                <a:spcPts val="0"/>
              </a:spcBef>
              <a:spcAft>
                <a:spcPts val="0"/>
              </a:spcAft>
            </a:pPr>
            <a:r>
              <a:rPr lang="en-US" altLang="zh-CN" sz="1200" dirty="0" smtClean="0"/>
              <a:t>In RAN4#111, there were totally 691 contributions (19.16% of total </a:t>
            </a:r>
            <a:r>
              <a:rPr lang="en-US" altLang="zh-CN" sz="1200" dirty="0" err="1" smtClean="0"/>
              <a:t>tdocs</a:t>
            </a:r>
            <a:r>
              <a:rPr lang="en-US" altLang="zh-CN" sz="1200" dirty="0" smtClean="0"/>
              <a:t>, 25.59% in Q1 2024) for Rel-15/Rel-16/Rel-17 maintenance.</a:t>
            </a:r>
          </a:p>
          <a:p>
            <a:pPr lvl="1">
              <a:lnSpc>
                <a:spcPct val="150000"/>
              </a:lnSpc>
              <a:spcBef>
                <a:spcPts val="0"/>
              </a:spcBef>
              <a:spcAft>
                <a:spcPts val="0"/>
              </a:spcAft>
            </a:pPr>
            <a:r>
              <a:rPr lang="en-US" altLang="zh-CN" sz="1200" dirty="0" smtClean="0"/>
              <a:t>In RAN4#111, there were totally 170 contributions (4.71% of total </a:t>
            </a:r>
            <a:r>
              <a:rPr lang="en-US" altLang="zh-CN" sz="1200" dirty="0" err="1" smtClean="0"/>
              <a:t>tdocs</a:t>
            </a:r>
            <a:r>
              <a:rPr lang="en-US" altLang="zh-CN" sz="1200" dirty="0" smtClean="0"/>
              <a:t>, </a:t>
            </a:r>
            <a:r>
              <a:rPr lang="en-US" altLang="zh-CN" sz="1200" dirty="0"/>
              <a:t>5.98</a:t>
            </a:r>
            <a:r>
              <a:rPr lang="en-US" altLang="zh-CN" sz="1200" dirty="0" smtClean="0"/>
              <a:t>% in Q4 2023) for Rel-18 maintenance.</a:t>
            </a:r>
          </a:p>
          <a:p>
            <a:pPr>
              <a:lnSpc>
                <a:spcPct val="150000"/>
              </a:lnSpc>
              <a:spcBef>
                <a:spcPts val="0"/>
              </a:spcBef>
              <a:spcAft>
                <a:spcPts val="0"/>
              </a:spcAft>
            </a:pPr>
            <a:r>
              <a:rPr lang="en-US" altLang="zh-CN" sz="1400" dirty="0" smtClean="0"/>
              <a:t>Rel-18 </a:t>
            </a:r>
            <a:r>
              <a:rPr lang="en-US" altLang="zh-CN" sz="1400" dirty="0" smtClean="0"/>
              <a:t>WI/SI </a:t>
            </a:r>
            <a:r>
              <a:rPr lang="en-US" altLang="zh-CN" sz="1400" dirty="0" err="1" smtClean="0"/>
              <a:t>Perf</a:t>
            </a:r>
            <a:r>
              <a:rPr lang="en-US" altLang="zh-CN" sz="1400" dirty="0" smtClean="0"/>
              <a:t>. part</a:t>
            </a:r>
            <a:endParaRPr lang="en-US" altLang="zh-CN" sz="1400" dirty="0" smtClean="0"/>
          </a:p>
          <a:p>
            <a:pPr lvl="1">
              <a:lnSpc>
                <a:spcPct val="150000"/>
              </a:lnSpc>
              <a:spcBef>
                <a:spcPts val="0"/>
              </a:spcBef>
              <a:spcAft>
                <a:spcPts val="0"/>
              </a:spcAft>
            </a:pPr>
            <a:r>
              <a:rPr lang="en-US" altLang="zh-CN" sz="1200" dirty="0" smtClean="0"/>
              <a:t>RAN4 completed the core part and performance part </a:t>
            </a:r>
            <a:r>
              <a:rPr lang="en-US" altLang="zh-CN" sz="1200" dirty="0"/>
              <a:t>of Rel-18 NTN WI (</a:t>
            </a:r>
            <a:r>
              <a:rPr lang="en-US" altLang="zh-CN" sz="1200" dirty="0" err="1" smtClean="0"/>
              <a:t>NR_NTN_enh</a:t>
            </a:r>
            <a:r>
              <a:rPr lang="en-US" altLang="zh-CN" sz="1200" dirty="0" smtClean="0"/>
              <a:t>) in Q2 2024.</a:t>
            </a:r>
          </a:p>
          <a:p>
            <a:pPr lvl="1">
              <a:lnSpc>
                <a:spcPct val="150000"/>
              </a:lnSpc>
              <a:spcBef>
                <a:spcPts val="0"/>
              </a:spcBef>
              <a:spcAft>
                <a:spcPts val="0"/>
              </a:spcAft>
            </a:pPr>
            <a:r>
              <a:rPr lang="en-US" altLang="zh-CN" sz="1200" dirty="0" smtClean="0"/>
              <a:t>RAN4 completed the performance parts of all the Rel-18 WIs (23 items) except for</a:t>
            </a:r>
          </a:p>
          <a:p>
            <a:pPr lvl="2">
              <a:lnSpc>
                <a:spcPct val="150000"/>
              </a:lnSpc>
              <a:spcBef>
                <a:spcPts val="0"/>
              </a:spcBef>
              <a:spcAft>
                <a:spcPts val="0"/>
              </a:spcAft>
            </a:pPr>
            <a:r>
              <a:rPr lang="en-US" altLang="zh-CN" sz="1200" dirty="0" smtClean="0"/>
              <a:t>NR_pos_enh2-Perf: unfinished are </a:t>
            </a:r>
            <a:r>
              <a:rPr lang="en-GB" altLang="zh-CN" sz="1200" dirty="0" smtClean="0"/>
              <a:t>RRM </a:t>
            </a:r>
            <a:r>
              <a:rPr lang="en-GB" altLang="zh-CN" sz="1200" dirty="0"/>
              <a:t>requirements and test cases for </a:t>
            </a:r>
            <a:r>
              <a:rPr lang="en-GB" altLang="zh-CN" sz="1200" dirty="0" err="1"/>
              <a:t>RedCap</a:t>
            </a:r>
            <a:r>
              <a:rPr lang="en-GB" altLang="zh-CN" sz="1200" dirty="0"/>
              <a:t> positioning, positioning with bandwidth aggregation, </a:t>
            </a:r>
            <a:r>
              <a:rPr lang="en-GB" altLang="zh-CN" sz="1200" dirty="0" err="1"/>
              <a:t>Sidelink</a:t>
            </a:r>
            <a:r>
              <a:rPr lang="en-GB" altLang="zh-CN" sz="1200" dirty="0"/>
              <a:t> positioning, Carrier-phase positioning and </a:t>
            </a:r>
            <a:r>
              <a:rPr lang="en-GB" altLang="zh-CN" sz="1200" dirty="0" smtClean="0"/>
              <a:t>LPHAP.</a:t>
            </a:r>
            <a:endParaRPr lang="en-US" altLang="zh-CN" sz="1200" dirty="0"/>
          </a:p>
          <a:p>
            <a:pPr lvl="2">
              <a:lnSpc>
                <a:spcPct val="150000"/>
              </a:lnSpc>
              <a:spcBef>
                <a:spcPts val="0"/>
              </a:spcBef>
              <a:spcAft>
                <a:spcPts val="0"/>
              </a:spcAft>
            </a:pPr>
            <a:r>
              <a:rPr lang="en-US" altLang="zh-CN" sz="1200" dirty="0" smtClean="0"/>
              <a:t>NR_FR1_TRP_TRS_enh-Perf: </a:t>
            </a:r>
            <a:r>
              <a:rPr lang="en-US" altLang="zh-CN" sz="1200" dirty="0"/>
              <a:t>Finalize TRP TRS requirements and Cat B CR for bands </a:t>
            </a:r>
            <a:r>
              <a:rPr lang="en-US" altLang="zh-CN" sz="1200" dirty="0" smtClean="0"/>
              <a:t>n1/n28/n41/n78.</a:t>
            </a:r>
          </a:p>
          <a:p>
            <a:pPr>
              <a:lnSpc>
                <a:spcPct val="150000"/>
              </a:lnSpc>
              <a:spcBef>
                <a:spcPts val="0"/>
              </a:spcBef>
              <a:spcAft>
                <a:spcPts val="0"/>
              </a:spcAft>
            </a:pPr>
            <a:r>
              <a:rPr lang="en-US" altLang="zh-CN" sz="1400" dirty="0" smtClean="0"/>
              <a:t>Rel-19 </a:t>
            </a:r>
            <a:r>
              <a:rPr lang="en-US" altLang="zh-CN" sz="1400" dirty="0"/>
              <a:t>WI/SI</a:t>
            </a:r>
          </a:p>
          <a:p>
            <a:pPr lvl="1">
              <a:lnSpc>
                <a:spcPct val="150000"/>
              </a:lnSpc>
              <a:spcBef>
                <a:spcPts val="0"/>
              </a:spcBef>
              <a:spcAft>
                <a:spcPts val="0"/>
              </a:spcAft>
            </a:pPr>
            <a:r>
              <a:rPr lang="en-US" altLang="zh-CN" sz="1200" dirty="0"/>
              <a:t>RAN4 </a:t>
            </a:r>
            <a:r>
              <a:rPr lang="en-US" altLang="zh-CN" sz="1200" dirty="0" smtClean="0"/>
              <a:t>has started Rel-19 WI/SI in Q2 2024.</a:t>
            </a:r>
          </a:p>
          <a:p>
            <a:pPr lvl="1">
              <a:lnSpc>
                <a:spcPct val="150000"/>
              </a:lnSpc>
              <a:spcBef>
                <a:spcPts val="0"/>
              </a:spcBef>
              <a:spcAft>
                <a:spcPts val="0"/>
              </a:spcAft>
            </a:pPr>
            <a:r>
              <a:rPr lang="en-US" altLang="zh-CN" sz="1200" dirty="0" smtClean="0"/>
              <a:t>The status for each item can be found in the attached spread sheet</a:t>
            </a:r>
            <a:r>
              <a:rPr lang="en-US" altLang="zh-CN" sz="1200" dirty="0" smtClean="0"/>
              <a:t>.</a:t>
            </a:r>
          </a:p>
          <a:p>
            <a:pPr lvl="1">
              <a:lnSpc>
                <a:spcPct val="150000"/>
              </a:lnSpc>
              <a:spcBef>
                <a:spcPts val="0"/>
              </a:spcBef>
              <a:spcAft>
                <a:spcPts val="0"/>
              </a:spcAft>
            </a:pPr>
            <a:r>
              <a:rPr lang="en-US" altLang="zh-CN" sz="1200" dirty="0" smtClean="0"/>
              <a:t>The additional email discussions for AI/ML were held after RAN4#111 meeting.</a:t>
            </a:r>
            <a:endParaRPr lang="en-US" altLang="zh-CN" sz="1200" dirty="0"/>
          </a:p>
          <a:p>
            <a:pPr lvl="2">
              <a:lnSpc>
                <a:spcPct val="150000"/>
              </a:lnSpc>
              <a:spcBef>
                <a:spcPts val="0"/>
              </a:spcBef>
              <a:spcAft>
                <a:spcPts val="0"/>
              </a:spcAft>
            </a:pPr>
            <a:endParaRPr lang="en-US" altLang="zh-CN" sz="1200" dirty="0"/>
          </a:p>
          <a:p>
            <a:pPr lvl="1">
              <a:lnSpc>
                <a:spcPct val="150000"/>
              </a:lnSpc>
              <a:spcBef>
                <a:spcPts val="0"/>
              </a:spcBef>
              <a:spcAft>
                <a:spcPts val="0"/>
              </a:spcAft>
            </a:pPr>
            <a:endParaRPr lang="en-US" altLang="zh-CN" sz="1200" dirty="0"/>
          </a:p>
          <a:p>
            <a:pPr lvl="2">
              <a:lnSpc>
                <a:spcPct val="150000"/>
              </a:lnSpc>
              <a:spcBef>
                <a:spcPts val="0"/>
              </a:spcBef>
              <a:spcAft>
                <a:spcPts val="0"/>
              </a:spcAft>
            </a:pPr>
            <a:endParaRPr lang="en-US" altLang="zh-CN" sz="1200" dirty="0"/>
          </a:p>
          <a:p>
            <a:pPr lvl="2">
              <a:lnSpc>
                <a:spcPct val="150000"/>
              </a:lnSpc>
              <a:spcBef>
                <a:spcPts val="0"/>
              </a:spcBef>
              <a:spcAft>
                <a:spcPts val="0"/>
              </a:spcAft>
            </a:pPr>
            <a:endParaRPr lang="en-US" altLang="zh-CN" sz="800" dirty="0" smtClean="0"/>
          </a:p>
        </p:txBody>
      </p:sp>
    </p:spTree>
    <p:extLst>
      <p:ext uri="{BB962C8B-B14F-4D97-AF65-F5344CB8AC3E}">
        <p14:creationId xmlns:p14="http://schemas.microsoft.com/office/powerpoint/2010/main" val="226156707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b="1" dirty="0" smtClean="0"/>
              <a:t>Summary: Rel-18 Core part (2/4)</a:t>
            </a:r>
            <a:endParaRPr lang="ru-RU" dirty="0"/>
          </a:p>
        </p:txBody>
      </p:sp>
      <p:sp>
        <p:nvSpPr>
          <p:cNvPr id="3" name="Content Placeholder 2">
            <a:extLst>
              <a:ext uri="{FF2B5EF4-FFF2-40B4-BE49-F238E27FC236}">
                <a16:creationId xmlns="" xmlns:a16="http://schemas.microsoft.com/office/drawing/2014/main" id="{B1BE6906-4FA3-42DA-8E86-BA4DD12F41A6}"/>
              </a:ext>
            </a:extLst>
          </p:cNvPr>
          <p:cNvSpPr>
            <a:spLocks noGrp="1"/>
          </p:cNvSpPr>
          <p:nvPr>
            <p:ph idx="1"/>
          </p:nvPr>
        </p:nvSpPr>
        <p:spPr>
          <a:xfrm>
            <a:off x="401652" y="1273321"/>
            <a:ext cx="11417182" cy="5095171"/>
          </a:xfrm>
        </p:spPr>
        <p:txBody>
          <a:bodyPr/>
          <a:lstStyle/>
          <a:p>
            <a:pPr>
              <a:lnSpc>
                <a:spcPct val="150000"/>
              </a:lnSpc>
              <a:spcBef>
                <a:spcPts val="0"/>
              </a:spcBef>
              <a:spcAft>
                <a:spcPts val="0"/>
              </a:spcAft>
            </a:pPr>
            <a:r>
              <a:rPr lang="en-US" altLang="zh-CN" sz="1400" dirty="0" smtClean="0"/>
              <a:t>Rel-18 SI and WI core part (total 92 items: 92 closed)</a:t>
            </a:r>
            <a:endParaRPr lang="en-US" altLang="zh-CN" sz="1400" dirty="0"/>
          </a:p>
          <a:p>
            <a:pPr lvl="1">
              <a:lnSpc>
                <a:spcPct val="150000"/>
              </a:lnSpc>
              <a:spcBef>
                <a:spcPts val="0"/>
              </a:spcBef>
              <a:spcAft>
                <a:spcPts val="0"/>
              </a:spcAft>
            </a:pPr>
            <a:r>
              <a:rPr lang="en-US" altLang="zh-CN" sz="1200" dirty="0" smtClean="0"/>
              <a:t>Red color: </a:t>
            </a:r>
            <a:r>
              <a:rPr lang="en-US" altLang="zh-CN" sz="1200" dirty="0" smtClean="0">
                <a:solidFill>
                  <a:srgbClr val="C00000"/>
                </a:solidFill>
              </a:rPr>
              <a:t>to be extended</a:t>
            </a:r>
            <a:r>
              <a:rPr lang="en-US" altLang="zh-CN" sz="1200" dirty="0" smtClean="0"/>
              <a:t>. Green </a:t>
            </a:r>
            <a:r>
              <a:rPr lang="en-US" altLang="zh-CN" sz="1200" dirty="0"/>
              <a:t>color: </a:t>
            </a:r>
            <a:r>
              <a:rPr lang="en-US" altLang="zh-CN" sz="1200" dirty="0" smtClean="0">
                <a:solidFill>
                  <a:srgbClr val="00B050"/>
                </a:solidFill>
              </a:rPr>
              <a:t>to be completed/stopped. </a:t>
            </a:r>
            <a:r>
              <a:rPr lang="en-US" altLang="zh-CN" sz="1200" dirty="0" smtClean="0"/>
              <a:t>Black color: on-going.</a:t>
            </a:r>
            <a:endParaRPr lang="en-US" altLang="zh-CN" sz="1200" dirty="0">
              <a:solidFill>
                <a:schemeClr val="bg1">
                  <a:lumMod val="65000"/>
                </a:schemeClr>
              </a:solidFill>
            </a:endParaRPr>
          </a:p>
        </p:txBody>
      </p:sp>
      <p:sp>
        <p:nvSpPr>
          <p:cNvPr id="8" name="矩形 7"/>
          <p:cNvSpPr/>
          <p:nvPr/>
        </p:nvSpPr>
        <p:spPr>
          <a:xfrm>
            <a:off x="205848" y="1936195"/>
            <a:ext cx="3154987" cy="246221"/>
          </a:xfrm>
          <a:prstGeom prst="rect">
            <a:avLst/>
          </a:prstGeom>
        </p:spPr>
        <p:txBody>
          <a:bodyPr wrap="square">
            <a:spAutoFit/>
          </a:bodyPr>
          <a:lstStyle/>
          <a:p>
            <a:r>
              <a:rPr lang="en-US" sz="1000" b="1" dirty="0" smtClean="0">
                <a:latin typeface="微软雅黑" panose="020B0503020204020204" pitchFamily="34" charset="-122"/>
                <a:ea typeface="微软雅黑" panose="020B0503020204020204" pitchFamily="34" charset="-122"/>
              </a:rPr>
              <a:t>RAN1~3 led WI/SI (RAN4 core part)</a:t>
            </a:r>
            <a:r>
              <a:rPr lang="zh-CN" altLang="en-US" sz="1000" b="1" dirty="0" smtClean="0">
                <a:latin typeface="微软雅黑" panose="020B0503020204020204" pitchFamily="34" charset="-122"/>
                <a:ea typeface="微软雅黑" panose="020B0503020204020204" pitchFamily="34" charset="-122"/>
              </a:rPr>
              <a:t>（</a:t>
            </a:r>
            <a:r>
              <a:rPr lang="en-US" altLang="zh-CN" sz="1000" b="1" dirty="0" smtClean="0">
                <a:latin typeface="微软雅黑" panose="020B0503020204020204" pitchFamily="34" charset="-122"/>
                <a:ea typeface="微软雅黑" panose="020B0503020204020204" pitchFamily="34" charset="-122"/>
              </a:rPr>
              <a:t>21/</a:t>
            </a:r>
            <a:r>
              <a:rPr lang="en-US" altLang="zh-CN" sz="1000" b="1" dirty="0" smtClean="0">
                <a:solidFill>
                  <a:srgbClr val="339966"/>
                </a:solidFill>
                <a:latin typeface="微软雅黑" panose="020B0503020204020204" pitchFamily="34" charset="-122"/>
                <a:ea typeface="微软雅黑" panose="020B0503020204020204" pitchFamily="34" charset="-122"/>
              </a:rPr>
              <a:t>21</a:t>
            </a:r>
            <a:r>
              <a:rPr lang="zh-CN" altLang="en-US" sz="1000" b="1" dirty="0" smtClean="0">
                <a:latin typeface="微软雅黑" panose="020B0503020204020204" pitchFamily="34" charset="-122"/>
                <a:ea typeface="微软雅黑" panose="020B0503020204020204" pitchFamily="34" charset="-122"/>
              </a:rPr>
              <a:t>）</a:t>
            </a:r>
            <a:endParaRPr lang="en-US" sz="1000" b="1" dirty="0">
              <a:latin typeface="微软雅黑" panose="020B0503020204020204" pitchFamily="34" charset="-122"/>
              <a:ea typeface="微软雅黑" panose="020B0503020204020204" pitchFamily="34" charset="-122"/>
            </a:endParaRPr>
          </a:p>
        </p:txBody>
      </p:sp>
      <p:sp>
        <p:nvSpPr>
          <p:cNvPr id="9" name="矩形 8"/>
          <p:cNvSpPr/>
          <p:nvPr/>
        </p:nvSpPr>
        <p:spPr>
          <a:xfrm>
            <a:off x="3238810" y="1936195"/>
            <a:ext cx="2985778" cy="246221"/>
          </a:xfrm>
          <a:prstGeom prst="rect">
            <a:avLst/>
          </a:prstGeom>
        </p:spPr>
        <p:txBody>
          <a:bodyPr wrap="square">
            <a:spAutoFit/>
          </a:bodyPr>
          <a:lstStyle/>
          <a:p>
            <a:r>
              <a:rPr lang="en-US" sz="1000" b="1" dirty="0" smtClean="0">
                <a:latin typeface="微软雅黑" panose="020B0503020204020204" pitchFamily="34" charset="-122"/>
                <a:ea typeface="微软雅黑" panose="020B0503020204020204" pitchFamily="34" charset="-122"/>
              </a:rPr>
              <a:t>RAN4 non-spectrum WI/SI(core)</a:t>
            </a:r>
            <a:r>
              <a:rPr lang="zh-CN" altLang="en-US" sz="1000" b="1" dirty="0" smtClean="0">
                <a:latin typeface="微软雅黑" panose="020B0503020204020204" pitchFamily="34" charset="-122"/>
                <a:ea typeface="微软雅黑" panose="020B0503020204020204" pitchFamily="34" charset="-122"/>
              </a:rPr>
              <a:t>（</a:t>
            </a:r>
            <a:r>
              <a:rPr lang="en-US" altLang="zh-CN" sz="1000" b="1" dirty="0" smtClean="0">
                <a:latin typeface="微软雅黑" panose="020B0503020204020204" pitchFamily="34" charset="-122"/>
                <a:ea typeface="微软雅黑" panose="020B0503020204020204" pitchFamily="34" charset="-122"/>
              </a:rPr>
              <a:t>22/</a:t>
            </a:r>
            <a:r>
              <a:rPr lang="en-US" altLang="zh-CN" sz="1000" b="1" dirty="0" smtClean="0">
                <a:solidFill>
                  <a:srgbClr val="339966"/>
                </a:solidFill>
                <a:latin typeface="微软雅黑" panose="020B0503020204020204" pitchFamily="34" charset="-122"/>
                <a:ea typeface="微软雅黑" panose="020B0503020204020204" pitchFamily="34" charset="-122"/>
              </a:rPr>
              <a:t>22</a:t>
            </a:r>
            <a:r>
              <a:rPr lang="zh-CN" altLang="en-US" sz="1000" b="1" dirty="0" smtClean="0">
                <a:latin typeface="微软雅黑" panose="020B0503020204020204" pitchFamily="34" charset="-122"/>
                <a:ea typeface="微软雅黑" panose="020B0503020204020204" pitchFamily="34" charset="-122"/>
              </a:rPr>
              <a:t>）</a:t>
            </a:r>
            <a:endParaRPr lang="en-US" sz="1000" b="1" dirty="0">
              <a:latin typeface="微软雅黑" panose="020B0503020204020204" pitchFamily="34" charset="-122"/>
              <a:ea typeface="微软雅黑" panose="020B0503020204020204" pitchFamily="34" charset="-122"/>
            </a:endParaRPr>
          </a:p>
        </p:txBody>
      </p:sp>
      <p:sp>
        <p:nvSpPr>
          <p:cNvPr id="10" name="矩形 9"/>
          <p:cNvSpPr/>
          <p:nvPr/>
        </p:nvSpPr>
        <p:spPr>
          <a:xfrm>
            <a:off x="6369667" y="1936195"/>
            <a:ext cx="2525859" cy="246221"/>
          </a:xfrm>
          <a:prstGeom prst="rect">
            <a:avLst/>
          </a:prstGeom>
        </p:spPr>
        <p:txBody>
          <a:bodyPr wrap="square">
            <a:spAutoFit/>
          </a:bodyPr>
          <a:lstStyle/>
          <a:p>
            <a:r>
              <a:rPr lang="en-US" sz="1000" b="1" dirty="0" smtClean="0">
                <a:latin typeface="微软雅黑" panose="020B0503020204020204" pitchFamily="34" charset="-122"/>
                <a:ea typeface="微软雅黑" panose="020B0503020204020204" pitchFamily="34" charset="-122"/>
              </a:rPr>
              <a:t>RAN4 led spectrum WI/SI</a:t>
            </a:r>
            <a:r>
              <a:rPr lang="zh-CN" altLang="en-US" sz="1000" b="1" dirty="0" smtClean="0">
                <a:latin typeface="微软雅黑" panose="020B0503020204020204" pitchFamily="34" charset="-122"/>
                <a:ea typeface="微软雅黑" panose="020B0503020204020204" pitchFamily="34" charset="-122"/>
              </a:rPr>
              <a:t>（</a:t>
            </a:r>
            <a:r>
              <a:rPr lang="en-US" altLang="zh-CN" sz="1000" b="1" dirty="0" smtClean="0">
                <a:latin typeface="微软雅黑" panose="020B0503020204020204" pitchFamily="34" charset="-122"/>
                <a:ea typeface="微软雅黑" panose="020B0503020204020204" pitchFamily="34" charset="-122"/>
              </a:rPr>
              <a:t>49/</a:t>
            </a:r>
            <a:r>
              <a:rPr lang="en-US" altLang="zh-CN" sz="1000" b="1" dirty="0">
                <a:solidFill>
                  <a:srgbClr val="00B050"/>
                </a:solidFill>
                <a:latin typeface="微软雅黑" panose="020B0503020204020204" pitchFamily="34" charset="-122"/>
                <a:ea typeface="微软雅黑" panose="020B0503020204020204" pitchFamily="34" charset="-122"/>
              </a:rPr>
              <a:t>4</a:t>
            </a:r>
            <a:r>
              <a:rPr lang="en-US" altLang="zh-CN" sz="1000" b="1" dirty="0" smtClean="0">
                <a:solidFill>
                  <a:srgbClr val="00B050"/>
                </a:solidFill>
                <a:latin typeface="微软雅黑" panose="020B0503020204020204" pitchFamily="34" charset="-122"/>
                <a:ea typeface="微软雅黑" panose="020B0503020204020204" pitchFamily="34" charset="-122"/>
              </a:rPr>
              <a:t>9</a:t>
            </a:r>
            <a:r>
              <a:rPr lang="zh-CN" altLang="en-US" sz="1000" b="1" dirty="0" smtClean="0">
                <a:latin typeface="微软雅黑" panose="020B0503020204020204" pitchFamily="34" charset="-122"/>
                <a:ea typeface="微软雅黑" panose="020B0503020204020204" pitchFamily="34" charset="-122"/>
              </a:rPr>
              <a:t>）</a:t>
            </a:r>
            <a:endParaRPr lang="en-US" sz="1000" b="1" dirty="0">
              <a:latin typeface="微软雅黑" panose="020B0503020204020204" pitchFamily="34" charset="-122"/>
              <a:ea typeface="微软雅黑" panose="020B0503020204020204" pitchFamily="34" charset="-122"/>
            </a:endParaRPr>
          </a:p>
        </p:txBody>
      </p:sp>
      <p:graphicFrame>
        <p:nvGraphicFramePr>
          <p:cNvPr id="12" name="表格 11"/>
          <p:cNvGraphicFramePr>
            <a:graphicFrameLocks noGrp="1"/>
          </p:cNvGraphicFramePr>
          <p:nvPr>
            <p:extLst>
              <p:ext uri="{D42A27DB-BD31-4B8C-83A1-F6EECF244321}">
                <p14:modId xmlns:p14="http://schemas.microsoft.com/office/powerpoint/2010/main" val="3098430711"/>
              </p:ext>
            </p:extLst>
          </p:nvPr>
        </p:nvGraphicFramePr>
        <p:xfrm>
          <a:off x="6464000" y="2182415"/>
          <a:ext cx="2673636" cy="4163897"/>
        </p:xfrm>
        <a:graphic>
          <a:graphicData uri="http://schemas.openxmlformats.org/drawingml/2006/table">
            <a:tbl>
              <a:tblPr/>
              <a:tblGrid>
                <a:gridCol w="2673636"/>
              </a:tblGrid>
              <a:tr h="181039">
                <a:tc>
                  <a:txBody>
                    <a:bodyPr/>
                    <a:lstStyle/>
                    <a:p>
                      <a:pPr algn="l" rtl="0" fontAlgn="t"/>
                      <a:r>
                        <a:rPr lang="en-US" sz="1000" b="0" i="0" u="none" strike="noStrike" dirty="0">
                          <a:solidFill>
                            <a:srgbClr val="00B050"/>
                          </a:solidFill>
                          <a:effectLst/>
                          <a:latin typeface="微软雅黑" panose="020B0503020204020204" pitchFamily="34" charset="-122"/>
                          <a:ea typeface="微软雅黑" panose="020B0503020204020204" pitchFamily="34" charset="-122"/>
                        </a:rPr>
                        <a:t>DC_R18_1BLTE_1BNR_2DL2UL</a:t>
                      </a:r>
                    </a:p>
                  </a:txBody>
                  <a:tcPr marL="4666" marR="4666" marT="4666"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181039">
                <a:tc>
                  <a:txBody>
                    <a:bodyPr/>
                    <a:lstStyle/>
                    <a:p>
                      <a:pPr algn="l" rtl="0" fontAlgn="t"/>
                      <a:r>
                        <a:rPr lang="en-US" sz="1000" b="0" i="0" u="none" strike="noStrike" dirty="0">
                          <a:solidFill>
                            <a:srgbClr val="00B050"/>
                          </a:solidFill>
                          <a:effectLst/>
                          <a:latin typeface="微软雅黑" panose="020B0503020204020204" pitchFamily="34" charset="-122"/>
                          <a:ea typeface="微软雅黑" panose="020B0503020204020204" pitchFamily="34" charset="-122"/>
                        </a:rPr>
                        <a:t>DC_R18_2BLTE_1BNR_3DL2UL</a:t>
                      </a:r>
                    </a:p>
                  </a:txBody>
                  <a:tcPr marL="4666" marR="4666" marT="4666"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181039">
                <a:tc>
                  <a:txBody>
                    <a:bodyPr/>
                    <a:lstStyle/>
                    <a:p>
                      <a:pPr algn="l" rtl="0" fontAlgn="t"/>
                      <a:r>
                        <a:rPr lang="en-US" sz="1000" b="0" i="0" u="none" strike="noStrike">
                          <a:solidFill>
                            <a:srgbClr val="00B050"/>
                          </a:solidFill>
                          <a:effectLst/>
                          <a:latin typeface="微软雅黑" panose="020B0503020204020204" pitchFamily="34" charset="-122"/>
                          <a:ea typeface="微软雅黑" panose="020B0503020204020204" pitchFamily="34" charset="-122"/>
                        </a:rPr>
                        <a:t>DC_R18_xBLTE_1BNR_yDL2UL</a:t>
                      </a:r>
                    </a:p>
                  </a:txBody>
                  <a:tcPr marL="4666" marR="4666" marT="4666"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181039">
                <a:tc>
                  <a:txBody>
                    <a:bodyPr/>
                    <a:lstStyle/>
                    <a:p>
                      <a:pPr algn="l" rtl="0" fontAlgn="t"/>
                      <a:r>
                        <a:rPr lang="en-US" sz="1000" b="0" i="0" u="none" strike="noStrike" dirty="0" smtClean="0">
                          <a:solidFill>
                            <a:srgbClr val="00B050"/>
                          </a:solidFill>
                          <a:effectLst/>
                          <a:latin typeface="微软雅黑" panose="020B0503020204020204" pitchFamily="34" charset="-122"/>
                          <a:ea typeface="微软雅黑" panose="020B0503020204020204" pitchFamily="34" charset="-122"/>
                        </a:rPr>
                        <a:t>DC_R18_xBLTE_2BNR_yDL2UL</a:t>
                      </a:r>
                      <a:endParaRPr lang="en-US" sz="1000" b="0" i="0" u="none" strike="noStrike" dirty="0">
                        <a:solidFill>
                          <a:srgbClr val="00B050"/>
                        </a:solidFill>
                        <a:effectLst/>
                        <a:latin typeface="微软雅黑" panose="020B0503020204020204" pitchFamily="34" charset="-122"/>
                        <a:ea typeface="微软雅黑" panose="020B0503020204020204" pitchFamily="34" charset="-122"/>
                      </a:endParaRPr>
                    </a:p>
                  </a:txBody>
                  <a:tcPr marL="4666" marR="4666" marT="4666"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181039">
                <a:tc>
                  <a:txBody>
                    <a:bodyPr/>
                    <a:lstStyle/>
                    <a:p>
                      <a:pPr algn="l" rtl="0" fontAlgn="t"/>
                      <a:r>
                        <a:rPr lang="en-US" sz="1000" b="0" i="0" u="none" strike="noStrike" dirty="0">
                          <a:solidFill>
                            <a:srgbClr val="00B050"/>
                          </a:solidFill>
                          <a:effectLst/>
                          <a:latin typeface="微软雅黑" panose="020B0503020204020204" pitchFamily="34" charset="-122"/>
                          <a:ea typeface="微软雅黑" panose="020B0503020204020204" pitchFamily="34" charset="-122"/>
                        </a:rPr>
                        <a:t>DC_R18_xBLTE_yBNR_zDL2UL</a:t>
                      </a:r>
                    </a:p>
                  </a:txBody>
                  <a:tcPr marL="4666" marR="4666" marT="4666"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181039">
                <a:tc>
                  <a:txBody>
                    <a:bodyPr/>
                    <a:lstStyle/>
                    <a:p>
                      <a:pPr algn="l" rtl="0" fontAlgn="t"/>
                      <a:r>
                        <a:rPr lang="en-US" sz="1000" b="0" i="0" u="none" strike="noStrike" dirty="0">
                          <a:solidFill>
                            <a:srgbClr val="00B050"/>
                          </a:solidFill>
                          <a:effectLst/>
                          <a:latin typeface="微软雅黑" panose="020B0503020204020204" pitchFamily="34" charset="-122"/>
                          <a:ea typeface="微软雅黑" panose="020B0503020204020204" pitchFamily="34" charset="-122"/>
                        </a:rPr>
                        <a:t>DC_R18_xBLTE_yBNR_zDL3UL</a:t>
                      </a:r>
                    </a:p>
                  </a:txBody>
                  <a:tcPr marL="4666" marR="4666" marT="4666"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181039">
                <a:tc>
                  <a:txBody>
                    <a:bodyPr/>
                    <a:lstStyle/>
                    <a:p>
                      <a:pPr algn="l" rtl="0" fontAlgn="t"/>
                      <a:r>
                        <a:rPr lang="en-US" sz="1000" b="0" i="0" u="none" strike="noStrike" dirty="0">
                          <a:solidFill>
                            <a:srgbClr val="00B050"/>
                          </a:solidFill>
                          <a:effectLst/>
                          <a:latin typeface="微软雅黑" panose="020B0503020204020204" pitchFamily="34" charset="-122"/>
                          <a:ea typeface="微软雅黑" panose="020B0503020204020204" pitchFamily="34" charset="-122"/>
                        </a:rPr>
                        <a:t>NR_CA_R18_Intra</a:t>
                      </a:r>
                    </a:p>
                  </a:txBody>
                  <a:tcPr marL="4666" marR="4666" marT="4666"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181039">
                <a:tc>
                  <a:txBody>
                    <a:bodyPr/>
                    <a:lstStyle/>
                    <a:p>
                      <a:pPr algn="l" rtl="0" fontAlgn="t"/>
                      <a:r>
                        <a:rPr lang="en-US" sz="1000" b="0" i="0" u="none" strike="noStrike" dirty="0">
                          <a:solidFill>
                            <a:srgbClr val="00B050"/>
                          </a:solidFill>
                          <a:effectLst/>
                          <a:latin typeface="微软雅黑" panose="020B0503020204020204" pitchFamily="34" charset="-122"/>
                          <a:ea typeface="微软雅黑" panose="020B0503020204020204" pitchFamily="34" charset="-122"/>
                        </a:rPr>
                        <a:t>NR_CADC_R18_2BDL_xBUL</a:t>
                      </a:r>
                    </a:p>
                  </a:txBody>
                  <a:tcPr marL="4666" marR="4666" marT="4666"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181039">
                <a:tc>
                  <a:txBody>
                    <a:bodyPr/>
                    <a:lstStyle/>
                    <a:p>
                      <a:pPr algn="l" rtl="0" fontAlgn="t"/>
                      <a:r>
                        <a:rPr lang="en-US" sz="1000" b="0" i="0" u="none" strike="noStrike" dirty="0">
                          <a:solidFill>
                            <a:srgbClr val="00B050"/>
                          </a:solidFill>
                          <a:effectLst/>
                          <a:latin typeface="微软雅黑" panose="020B0503020204020204" pitchFamily="34" charset="-122"/>
                          <a:ea typeface="微软雅黑" panose="020B0503020204020204" pitchFamily="34" charset="-122"/>
                        </a:rPr>
                        <a:t>NR_CADC_R18_3BDL_xBUL</a:t>
                      </a:r>
                    </a:p>
                  </a:txBody>
                  <a:tcPr marL="4666" marR="4666" marT="4666"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181039">
                <a:tc>
                  <a:txBody>
                    <a:bodyPr/>
                    <a:lstStyle/>
                    <a:p>
                      <a:pPr algn="l" rtl="0" fontAlgn="t"/>
                      <a:r>
                        <a:rPr lang="en-US" sz="1000" b="0" i="0" u="none" strike="noStrike" dirty="0">
                          <a:solidFill>
                            <a:srgbClr val="00B050"/>
                          </a:solidFill>
                          <a:effectLst/>
                          <a:latin typeface="微软雅黑" panose="020B0503020204020204" pitchFamily="34" charset="-122"/>
                          <a:ea typeface="微软雅黑" panose="020B0503020204020204" pitchFamily="34" charset="-122"/>
                        </a:rPr>
                        <a:t>NR_CADC_R18_yBDL_xBUL</a:t>
                      </a:r>
                    </a:p>
                  </a:txBody>
                  <a:tcPr marL="4666" marR="4666" marT="4666"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181039">
                <a:tc>
                  <a:txBody>
                    <a:bodyPr/>
                    <a:lstStyle/>
                    <a:p>
                      <a:pPr algn="l" rtl="0" fontAlgn="t"/>
                      <a:r>
                        <a:rPr lang="en-US" sz="1000" b="0" i="0" u="none" strike="noStrike" dirty="0">
                          <a:solidFill>
                            <a:srgbClr val="00B050"/>
                          </a:solidFill>
                          <a:effectLst/>
                          <a:latin typeface="微软雅黑" panose="020B0503020204020204" pitchFamily="34" charset="-122"/>
                          <a:ea typeface="微软雅黑" panose="020B0503020204020204" pitchFamily="34" charset="-122"/>
                        </a:rPr>
                        <a:t>NR_SUL_combos_R18</a:t>
                      </a:r>
                    </a:p>
                  </a:txBody>
                  <a:tcPr marL="4666" marR="4666" marT="4666"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181039">
                <a:tc>
                  <a:txBody>
                    <a:bodyPr/>
                    <a:lstStyle/>
                    <a:p>
                      <a:pPr algn="l" rtl="0" fontAlgn="t"/>
                      <a:r>
                        <a:rPr lang="en-US" sz="1000" b="1" i="0" u="none" strike="noStrike" dirty="0">
                          <a:solidFill>
                            <a:srgbClr val="00B050"/>
                          </a:solidFill>
                          <a:effectLst/>
                          <a:latin typeface="微软雅黑" panose="020B0503020204020204" pitchFamily="34" charset="-122"/>
                          <a:ea typeface="微软雅黑" panose="020B0503020204020204" pitchFamily="34" charset="-122"/>
                        </a:rPr>
                        <a:t>NR_2SUL_cell_combos_R18</a:t>
                      </a:r>
                    </a:p>
                  </a:txBody>
                  <a:tcPr marL="4666" marR="4666" marT="4666"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181039">
                <a:tc>
                  <a:txBody>
                    <a:bodyPr/>
                    <a:lstStyle/>
                    <a:p>
                      <a:pPr algn="l" rtl="0" fontAlgn="t"/>
                      <a:r>
                        <a:rPr lang="en-US" sz="1000" b="0" i="0" u="none" strike="noStrike" dirty="0" smtClean="0">
                          <a:solidFill>
                            <a:srgbClr val="00B050"/>
                          </a:solidFill>
                          <a:effectLst/>
                          <a:latin typeface="微软雅黑" panose="020B0503020204020204" pitchFamily="34" charset="-122"/>
                          <a:ea typeface="微软雅黑" panose="020B0503020204020204" pitchFamily="34" charset="-122"/>
                        </a:rPr>
                        <a:t>NR_LTE_V2X_PC5_combos_R18 (2023/12)</a:t>
                      </a:r>
                      <a:endParaRPr lang="en-US" sz="1000" b="0" i="0" u="none" strike="noStrike" dirty="0">
                        <a:solidFill>
                          <a:srgbClr val="00B050"/>
                        </a:solidFill>
                        <a:effectLst/>
                        <a:latin typeface="微软雅黑" panose="020B0503020204020204" pitchFamily="34" charset="-122"/>
                        <a:ea typeface="微软雅黑" panose="020B0503020204020204" pitchFamily="34" charset="-122"/>
                      </a:endParaRPr>
                    </a:p>
                  </a:txBody>
                  <a:tcPr marL="4666" marR="4666" marT="4666"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181039">
                <a:tc>
                  <a:txBody>
                    <a:bodyPr/>
                    <a:lstStyle/>
                    <a:p>
                      <a:pPr algn="l" rtl="0" fontAlgn="t"/>
                      <a:r>
                        <a:rPr lang="en-US" sz="1000" b="0" i="0" u="none" strike="noStrike" dirty="0">
                          <a:solidFill>
                            <a:srgbClr val="00B050"/>
                          </a:solidFill>
                          <a:effectLst/>
                          <a:latin typeface="微软雅黑" panose="020B0503020204020204" pitchFamily="34" charset="-122"/>
                          <a:ea typeface="微软雅黑" panose="020B0503020204020204" pitchFamily="34" charset="-122"/>
                        </a:rPr>
                        <a:t>LTE_NR_HPUE_FWVM_R18</a:t>
                      </a:r>
                    </a:p>
                  </a:txBody>
                  <a:tcPr marL="4666" marR="4666" marT="4666"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181039">
                <a:tc>
                  <a:txBody>
                    <a:bodyPr/>
                    <a:lstStyle/>
                    <a:p>
                      <a:pPr algn="l" rtl="0" fontAlgn="t"/>
                      <a:r>
                        <a:rPr lang="en-US" sz="1000" b="0" i="0" u="none" strike="noStrike" dirty="0">
                          <a:solidFill>
                            <a:srgbClr val="00B050"/>
                          </a:solidFill>
                          <a:effectLst/>
                          <a:latin typeface="微软雅黑" panose="020B0503020204020204" pitchFamily="34" charset="-122"/>
                          <a:ea typeface="微软雅黑" panose="020B0503020204020204" pitchFamily="34" charset="-122"/>
                        </a:rPr>
                        <a:t>NR_RAIL_HPUE_n100_n101 (stopped)</a:t>
                      </a:r>
                    </a:p>
                  </a:txBody>
                  <a:tcPr marL="4666" marR="4666" marT="4666"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181039">
                <a:tc>
                  <a:txBody>
                    <a:bodyPr/>
                    <a:lstStyle/>
                    <a:p>
                      <a:pPr algn="l" rtl="0" fontAlgn="t"/>
                      <a:r>
                        <a:rPr lang="en-US" sz="1000" b="0" i="0" u="none" strike="noStrike" dirty="0" smtClean="0">
                          <a:solidFill>
                            <a:srgbClr val="00B050"/>
                          </a:solidFill>
                          <a:effectLst/>
                          <a:latin typeface="微软雅黑" panose="020B0503020204020204" pitchFamily="34" charset="-122"/>
                          <a:ea typeface="微软雅黑" panose="020B0503020204020204" pitchFamily="34" charset="-122"/>
                        </a:rPr>
                        <a:t>HPUE_FR1_DC_LTE_NR_R18</a:t>
                      </a:r>
                      <a:endParaRPr lang="en-US" sz="1000" b="0" i="0" u="none" strike="noStrike" dirty="0">
                        <a:solidFill>
                          <a:srgbClr val="00B050"/>
                        </a:solidFill>
                        <a:effectLst/>
                        <a:latin typeface="微软雅黑" panose="020B0503020204020204" pitchFamily="34" charset="-122"/>
                        <a:ea typeface="微软雅黑" panose="020B0503020204020204" pitchFamily="34" charset="-122"/>
                      </a:endParaRPr>
                    </a:p>
                  </a:txBody>
                  <a:tcPr marL="4666" marR="4666" marT="4666"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181039">
                <a:tc>
                  <a:txBody>
                    <a:bodyPr/>
                    <a:lstStyle/>
                    <a:p>
                      <a:pPr marL="0" marR="0" lvl="0" indent="0" algn="l" defTabSz="914354" rtl="0" eaLnBrk="1" fontAlgn="t" latinLnBrk="0" hangingPunct="1">
                        <a:lnSpc>
                          <a:spcPct val="100000"/>
                        </a:lnSpc>
                        <a:spcBef>
                          <a:spcPts val="0"/>
                        </a:spcBef>
                        <a:spcAft>
                          <a:spcPts val="0"/>
                        </a:spcAft>
                        <a:buClrTx/>
                        <a:buSzTx/>
                        <a:buFontTx/>
                        <a:buNone/>
                        <a:tabLst/>
                        <a:defRPr/>
                      </a:pPr>
                      <a:r>
                        <a:rPr lang="en-US" altLang="zh-CN" sz="1000" b="0" i="0" u="none" strike="noStrike" dirty="0" smtClean="0">
                          <a:solidFill>
                            <a:srgbClr val="00B050"/>
                          </a:solidFill>
                          <a:effectLst/>
                          <a:latin typeface="微软雅黑" panose="020B0503020204020204" pitchFamily="34" charset="-122"/>
                          <a:ea typeface="微软雅黑" panose="020B0503020204020204" pitchFamily="34" charset="-122"/>
                        </a:rPr>
                        <a:t>HPUE_NR_FR1_TDD_intra_CA_R18</a:t>
                      </a:r>
                    </a:p>
                  </a:txBody>
                  <a:tcPr marL="4666" marR="4666" marT="4666"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181039">
                <a:tc>
                  <a:txBody>
                    <a:bodyPr/>
                    <a:lstStyle/>
                    <a:p>
                      <a:pPr marL="0" marR="0" lvl="0" indent="0" algn="l" defTabSz="914354" rtl="0" eaLnBrk="1" fontAlgn="t" latinLnBrk="0" hangingPunct="1">
                        <a:lnSpc>
                          <a:spcPct val="100000"/>
                        </a:lnSpc>
                        <a:spcBef>
                          <a:spcPts val="0"/>
                        </a:spcBef>
                        <a:spcAft>
                          <a:spcPts val="0"/>
                        </a:spcAft>
                        <a:buClrTx/>
                        <a:buSzTx/>
                        <a:buFontTx/>
                        <a:buNone/>
                        <a:tabLst/>
                        <a:defRPr/>
                      </a:pPr>
                      <a:r>
                        <a:rPr lang="en-US" altLang="zh-CN" sz="1000" b="0" i="0" u="none" strike="noStrike" dirty="0" smtClean="0">
                          <a:solidFill>
                            <a:srgbClr val="00B050"/>
                          </a:solidFill>
                          <a:effectLst/>
                          <a:latin typeface="微软雅黑" panose="020B0503020204020204" pitchFamily="34" charset="-122"/>
                          <a:ea typeface="微软雅黑" panose="020B0503020204020204" pitchFamily="34" charset="-122"/>
                        </a:rPr>
                        <a:t>HPUE_NR_FR1_TDD_R18 (closed 2023/12)</a:t>
                      </a:r>
                    </a:p>
                  </a:txBody>
                  <a:tcPr marL="4666" marR="4666" marT="4666"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181039">
                <a:tc>
                  <a:txBody>
                    <a:bodyPr/>
                    <a:lstStyle/>
                    <a:p>
                      <a:pPr marL="0" marR="0" lvl="0" indent="0" algn="l" defTabSz="914354" rtl="0" eaLnBrk="1" fontAlgn="t" latinLnBrk="0" hangingPunct="1">
                        <a:lnSpc>
                          <a:spcPct val="100000"/>
                        </a:lnSpc>
                        <a:spcBef>
                          <a:spcPts val="0"/>
                        </a:spcBef>
                        <a:spcAft>
                          <a:spcPts val="0"/>
                        </a:spcAft>
                        <a:buClrTx/>
                        <a:buSzTx/>
                        <a:buFontTx/>
                        <a:buNone/>
                        <a:tabLst/>
                        <a:defRPr/>
                      </a:pPr>
                      <a:r>
                        <a:rPr lang="en-US" altLang="zh-CN" sz="1000" b="0" i="0" u="none" strike="noStrike" dirty="0" smtClean="0">
                          <a:solidFill>
                            <a:srgbClr val="00B050"/>
                          </a:solidFill>
                          <a:effectLst/>
                          <a:latin typeface="微软雅黑" panose="020B0503020204020204" pitchFamily="34" charset="-122"/>
                          <a:ea typeface="微软雅黑" panose="020B0503020204020204" pitchFamily="34" charset="-122"/>
                        </a:rPr>
                        <a:t>HPUE_FR1_TDD_NR_CADC_SUL_R18</a:t>
                      </a:r>
                    </a:p>
                  </a:txBody>
                  <a:tcPr marL="4666" marR="4666" marT="4666"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181039">
                <a:tc>
                  <a:txBody>
                    <a:bodyPr/>
                    <a:lstStyle/>
                    <a:p>
                      <a:pPr marL="0" marR="0" lvl="0" indent="0" algn="l" defTabSz="914354" rtl="0" eaLnBrk="1" fontAlgn="t" latinLnBrk="0" hangingPunct="1">
                        <a:lnSpc>
                          <a:spcPct val="100000"/>
                        </a:lnSpc>
                        <a:spcBef>
                          <a:spcPts val="0"/>
                        </a:spcBef>
                        <a:spcAft>
                          <a:spcPts val="0"/>
                        </a:spcAft>
                        <a:buClrTx/>
                        <a:buSzTx/>
                        <a:buFontTx/>
                        <a:buNone/>
                        <a:tabLst/>
                        <a:defRPr/>
                      </a:pPr>
                      <a:r>
                        <a:rPr lang="en-US" altLang="zh-CN" sz="1000" b="0" i="0" u="none" strike="noStrike" dirty="0" smtClean="0">
                          <a:solidFill>
                            <a:srgbClr val="00B050"/>
                          </a:solidFill>
                          <a:effectLst/>
                          <a:latin typeface="微软雅黑" panose="020B0503020204020204" pitchFamily="34" charset="-122"/>
                          <a:ea typeface="微软雅黑" panose="020B0503020204020204" pitchFamily="34" charset="-122"/>
                        </a:rPr>
                        <a:t>HPUE_FR1_FDD_NR_CADC_R18</a:t>
                      </a:r>
                    </a:p>
                  </a:txBody>
                  <a:tcPr marL="4666" marR="4666" marT="4666"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181039">
                <a:tc>
                  <a:txBody>
                    <a:bodyPr/>
                    <a:lstStyle/>
                    <a:p>
                      <a:pPr algn="l" rtl="0" fontAlgn="t"/>
                      <a:r>
                        <a:rPr lang="en-US" sz="1000" b="0" i="0" u="none" strike="noStrike" dirty="0">
                          <a:solidFill>
                            <a:srgbClr val="00B050"/>
                          </a:solidFill>
                          <a:effectLst/>
                          <a:latin typeface="微软雅黑" panose="020B0503020204020204" pitchFamily="34" charset="-122"/>
                          <a:ea typeface="微软雅黑" panose="020B0503020204020204" pitchFamily="34" charset="-122"/>
                        </a:rPr>
                        <a:t>HPUE_NR_FR1_FDD_R18</a:t>
                      </a:r>
                    </a:p>
                  </a:txBody>
                  <a:tcPr marL="4666" marR="4666" marT="4666"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181039">
                <a:tc>
                  <a:txBody>
                    <a:bodyPr/>
                    <a:lstStyle/>
                    <a:p>
                      <a:pPr marL="0" marR="0" lvl="0" indent="0" algn="l" defTabSz="914354" rtl="0" eaLnBrk="1" fontAlgn="t" latinLnBrk="0" hangingPunct="1">
                        <a:lnSpc>
                          <a:spcPct val="100000"/>
                        </a:lnSpc>
                        <a:spcBef>
                          <a:spcPts val="0"/>
                        </a:spcBef>
                        <a:spcAft>
                          <a:spcPts val="0"/>
                        </a:spcAft>
                        <a:buClrTx/>
                        <a:buSzTx/>
                        <a:buFontTx/>
                        <a:buNone/>
                        <a:tabLst/>
                        <a:defRPr/>
                      </a:pPr>
                      <a:r>
                        <a:rPr lang="en-US" altLang="zh-CN" sz="1000" b="0" i="0" u="none" strike="noStrike" dirty="0" smtClean="0">
                          <a:solidFill>
                            <a:srgbClr val="00B050"/>
                          </a:solidFill>
                          <a:effectLst/>
                          <a:latin typeface="微软雅黑" panose="020B0503020204020204" pitchFamily="34" charset="-122"/>
                          <a:ea typeface="微软雅黑" panose="020B0503020204020204" pitchFamily="34" charset="-122"/>
                        </a:rPr>
                        <a:t>DL_intrpt_combos_TxSW_R18 (2023/12)</a:t>
                      </a:r>
                    </a:p>
                  </a:txBody>
                  <a:tcPr marL="4666" marR="4666" marT="4666"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181039">
                <a:tc>
                  <a:txBody>
                    <a:bodyPr/>
                    <a:lstStyle/>
                    <a:p>
                      <a:pPr marL="0" marR="0" lvl="0" indent="0" algn="l" defTabSz="914354" rtl="0" eaLnBrk="1" fontAlgn="t" latinLnBrk="0" hangingPunct="1">
                        <a:lnSpc>
                          <a:spcPct val="100000"/>
                        </a:lnSpc>
                        <a:spcBef>
                          <a:spcPts val="0"/>
                        </a:spcBef>
                        <a:spcAft>
                          <a:spcPts val="0"/>
                        </a:spcAft>
                        <a:buClrTx/>
                        <a:buSzTx/>
                        <a:buFontTx/>
                        <a:buNone/>
                        <a:tabLst/>
                        <a:defRPr/>
                      </a:pPr>
                      <a:r>
                        <a:rPr lang="en-US" altLang="zh-CN" sz="1000" b="1" i="0" u="none" strike="noStrike" dirty="0" smtClean="0">
                          <a:solidFill>
                            <a:srgbClr val="00B050"/>
                          </a:solidFill>
                          <a:effectLst/>
                          <a:latin typeface="微软雅黑" panose="020B0503020204020204" pitchFamily="34" charset="-122"/>
                          <a:ea typeface="微软雅黑" panose="020B0503020204020204" pitchFamily="34" charset="-122"/>
                        </a:rPr>
                        <a:t>NR_bands_UL_MIMO_R18</a:t>
                      </a:r>
                    </a:p>
                  </a:txBody>
                  <a:tcPr marL="4666" marR="4666" marT="4666"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bl>
          </a:graphicData>
        </a:graphic>
      </p:graphicFrame>
      <p:graphicFrame>
        <p:nvGraphicFramePr>
          <p:cNvPr id="14" name="表格 13"/>
          <p:cNvGraphicFramePr>
            <a:graphicFrameLocks noGrp="1"/>
          </p:cNvGraphicFramePr>
          <p:nvPr>
            <p:extLst>
              <p:ext uri="{D42A27DB-BD31-4B8C-83A1-F6EECF244321}">
                <p14:modId xmlns:p14="http://schemas.microsoft.com/office/powerpoint/2010/main" val="755076926"/>
              </p:ext>
            </p:extLst>
          </p:nvPr>
        </p:nvGraphicFramePr>
        <p:xfrm>
          <a:off x="9109383" y="1606124"/>
          <a:ext cx="2932805" cy="4929188"/>
        </p:xfrm>
        <a:graphic>
          <a:graphicData uri="http://schemas.openxmlformats.org/drawingml/2006/table">
            <a:tbl>
              <a:tblPr/>
              <a:tblGrid>
                <a:gridCol w="2932805"/>
              </a:tblGrid>
              <a:tr h="184785">
                <a:tc>
                  <a:txBody>
                    <a:bodyPr/>
                    <a:lstStyle/>
                    <a:p>
                      <a:pPr algn="l" rtl="0" fontAlgn="t"/>
                      <a:r>
                        <a:rPr lang="en-US" sz="1000" b="0" i="0" u="none" strike="noStrike" dirty="0" smtClean="0">
                          <a:solidFill>
                            <a:srgbClr val="00B050"/>
                          </a:solidFill>
                          <a:effectLst/>
                          <a:latin typeface="微软雅黑" panose="020B0503020204020204" pitchFamily="34" charset="-122"/>
                          <a:ea typeface="微软雅黑" panose="020B0503020204020204" pitchFamily="34" charset="-122"/>
                        </a:rPr>
                        <a:t>NR_FDD_bands_R18_redcap (closed 2023/12)</a:t>
                      </a:r>
                      <a:endParaRPr lang="en-US" sz="1000" b="0" i="0" u="none" strike="noStrike" dirty="0">
                        <a:solidFill>
                          <a:srgbClr val="00B050"/>
                        </a:solidFill>
                        <a:effectLst/>
                        <a:latin typeface="微软雅黑" panose="020B0503020204020204" pitchFamily="34" charset="-122"/>
                        <a:ea typeface="微软雅黑" panose="020B0503020204020204" pitchFamily="34" charset="-122"/>
                      </a:endParaRPr>
                    </a:p>
                  </a:txBody>
                  <a:tcPr marL="4666" marR="4666" marT="4666" marB="0">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184785">
                <a:tc>
                  <a:txBody>
                    <a:bodyPr/>
                    <a:lstStyle/>
                    <a:p>
                      <a:pPr algn="l" rtl="0" fontAlgn="t"/>
                      <a:r>
                        <a:rPr lang="en-US" sz="1000" b="1" i="0" u="none" strike="noStrike" dirty="0" smtClean="0">
                          <a:solidFill>
                            <a:srgbClr val="00B050"/>
                          </a:solidFill>
                          <a:effectLst/>
                          <a:latin typeface="微软雅黑" panose="020B0503020204020204" pitchFamily="34" charset="-122"/>
                          <a:ea typeface="微软雅黑" panose="020B0503020204020204" pitchFamily="34" charset="-122"/>
                        </a:rPr>
                        <a:t>NR_bands_R18_BWs</a:t>
                      </a:r>
                      <a:endParaRPr lang="en-US" sz="1000" b="1" i="0" u="none" strike="noStrike" dirty="0">
                        <a:solidFill>
                          <a:srgbClr val="00B050"/>
                        </a:solidFill>
                        <a:effectLst/>
                        <a:latin typeface="微软雅黑" panose="020B0503020204020204" pitchFamily="34" charset="-122"/>
                        <a:ea typeface="微软雅黑" panose="020B0503020204020204" pitchFamily="34" charset="-122"/>
                      </a:endParaRPr>
                    </a:p>
                  </a:txBody>
                  <a:tcPr marL="4666" marR="4666" marT="4666" marB="0">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184785">
                <a:tc>
                  <a:txBody>
                    <a:bodyPr/>
                    <a:lstStyle/>
                    <a:p>
                      <a:pPr algn="l" rtl="0" fontAlgn="t"/>
                      <a:r>
                        <a:rPr lang="en-US" sz="1000" b="0" i="0" u="none" strike="noStrike" dirty="0">
                          <a:solidFill>
                            <a:srgbClr val="00B050"/>
                          </a:solidFill>
                          <a:effectLst/>
                          <a:latin typeface="微软雅黑" panose="020B0503020204020204" pitchFamily="34" charset="-122"/>
                          <a:ea typeface="微软雅黑" panose="020B0503020204020204" pitchFamily="34" charset="-122"/>
                        </a:rPr>
                        <a:t>LTE_NR_Simult_RxTx_R18</a:t>
                      </a:r>
                    </a:p>
                  </a:txBody>
                  <a:tcPr marL="4666" marR="4666" marT="4666" marB="0">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184785">
                <a:tc>
                  <a:txBody>
                    <a:bodyPr/>
                    <a:lstStyle/>
                    <a:p>
                      <a:pPr algn="l" fontAlgn="b"/>
                      <a:r>
                        <a:rPr lang="zh-CN" sz="1000" b="1" i="0" u="none" strike="noStrike" dirty="0">
                          <a:solidFill>
                            <a:srgbClr val="00B050"/>
                          </a:solidFill>
                          <a:effectLst/>
                          <a:latin typeface="+mj-ea"/>
                          <a:ea typeface="+mj-ea"/>
                        </a:rPr>
                        <a:t>4Rx_NR_bands_R18</a:t>
                      </a:r>
                    </a:p>
                  </a:txBody>
                  <a:tcPr marL="4763" marR="4763" marT="4763" marB="0" anchor="b">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184785">
                <a:tc>
                  <a:txBody>
                    <a:bodyPr/>
                    <a:lstStyle/>
                    <a:p>
                      <a:pPr algn="l" rtl="0" fontAlgn="t"/>
                      <a:r>
                        <a:rPr lang="zh-CN" sz="1000" b="0" i="0" u="none" strike="noStrike" dirty="0">
                          <a:solidFill>
                            <a:srgbClr val="00B050"/>
                          </a:solidFill>
                          <a:effectLst/>
                          <a:latin typeface="+mj-ea"/>
                          <a:ea typeface="+mj-ea"/>
                        </a:rPr>
                        <a:t>4Rx_low_NR_band_handheld_3Tx_NR_CA_</a:t>
                      </a:r>
                      <a:r>
                        <a:rPr lang="zh-CN" sz="1000" b="0" i="0" u="none" strike="noStrike" dirty="0" smtClean="0">
                          <a:solidFill>
                            <a:srgbClr val="00B050"/>
                          </a:solidFill>
                          <a:effectLst/>
                          <a:latin typeface="+mj-ea"/>
                          <a:ea typeface="+mj-ea"/>
                        </a:rPr>
                        <a:t>ENDC</a:t>
                      </a:r>
                      <a:r>
                        <a:rPr lang="en-US" altLang="zh-CN" sz="1000" b="0" i="0" u="none" strike="noStrike" dirty="0" smtClean="0">
                          <a:solidFill>
                            <a:srgbClr val="00B050"/>
                          </a:solidFill>
                          <a:effectLst/>
                          <a:latin typeface="+mj-ea"/>
                          <a:ea typeface="+mj-ea"/>
                        </a:rPr>
                        <a:t> (closed</a:t>
                      </a:r>
                      <a:r>
                        <a:rPr lang="en-US" altLang="zh-CN" sz="1000" b="0" i="0" u="none" strike="noStrike" baseline="0" dirty="0" smtClean="0">
                          <a:solidFill>
                            <a:srgbClr val="00B050"/>
                          </a:solidFill>
                          <a:effectLst/>
                          <a:latin typeface="+mj-ea"/>
                          <a:ea typeface="+mj-ea"/>
                        </a:rPr>
                        <a:t> 2023/12)</a:t>
                      </a:r>
                      <a:endParaRPr lang="zh-CN" sz="1000" b="0" i="0" u="none" strike="noStrike" dirty="0">
                        <a:solidFill>
                          <a:srgbClr val="00B050"/>
                        </a:solidFill>
                        <a:effectLst/>
                        <a:latin typeface="+mj-ea"/>
                        <a:ea typeface="+mj-ea"/>
                      </a:endParaRPr>
                    </a:p>
                  </a:txBody>
                  <a:tcPr marL="4763" marR="4763" marT="4763"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184785">
                <a:tc>
                  <a:txBody>
                    <a:bodyPr/>
                    <a:lstStyle/>
                    <a:p>
                      <a:pPr algn="l" rtl="0" fontAlgn="t"/>
                      <a:r>
                        <a:rPr lang="en-US" altLang="zh-CN" sz="1000" b="0" i="0" u="none" strike="noStrike" dirty="0" smtClean="0">
                          <a:solidFill>
                            <a:srgbClr val="00B050"/>
                          </a:solidFill>
                          <a:effectLst/>
                          <a:latin typeface="+mj-ea"/>
                          <a:ea typeface="+mj-ea"/>
                        </a:rPr>
                        <a:t>NR_700800900_combo_enh (closed 2023/12)</a:t>
                      </a:r>
                      <a:endParaRPr lang="zh-CN" sz="1000" b="0" i="0" u="none" strike="noStrike" dirty="0">
                        <a:solidFill>
                          <a:srgbClr val="00B050"/>
                        </a:solidFill>
                        <a:effectLst/>
                        <a:latin typeface="+mj-ea"/>
                        <a:ea typeface="+mj-ea"/>
                      </a:endParaRPr>
                    </a:p>
                  </a:txBody>
                  <a:tcPr marL="4763" marR="4763" marT="4763"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184785">
                <a:tc>
                  <a:txBody>
                    <a:bodyPr/>
                    <a:lstStyle/>
                    <a:p>
                      <a:pPr algn="l" rtl="0" fontAlgn="t"/>
                      <a:r>
                        <a:rPr lang="zh-CN" sz="1000" b="0" i="0" u="none" strike="noStrike" dirty="0">
                          <a:solidFill>
                            <a:srgbClr val="00B050"/>
                          </a:solidFill>
                          <a:effectLst/>
                          <a:latin typeface="+mj-ea"/>
                          <a:ea typeface="+mj-ea"/>
                        </a:rPr>
                        <a:t>NR_600MHz_</a:t>
                      </a:r>
                      <a:r>
                        <a:rPr lang="zh-CN" sz="1000" b="0" i="0" u="none" strike="noStrike" dirty="0" smtClean="0">
                          <a:solidFill>
                            <a:srgbClr val="00B050"/>
                          </a:solidFill>
                          <a:effectLst/>
                          <a:latin typeface="+mj-ea"/>
                          <a:ea typeface="+mj-ea"/>
                        </a:rPr>
                        <a:t>APT</a:t>
                      </a:r>
                      <a:r>
                        <a:rPr lang="en-US" altLang="zh-CN" sz="1000" b="0" i="0" u="none" strike="noStrike" dirty="0" smtClean="0">
                          <a:solidFill>
                            <a:srgbClr val="00B050"/>
                          </a:solidFill>
                          <a:effectLst/>
                          <a:latin typeface="+mj-ea"/>
                          <a:ea typeface="+mj-ea"/>
                        </a:rPr>
                        <a:t> (closed 2023/03)</a:t>
                      </a:r>
                      <a:endParaRPr lang="zh-CN" sz="1000" b="0" i="0" u="none" strike="noStrike" dirty="0">
                        <a:solidFill>
                          <a:srgbClr val="00B050"/>
                        </a:solidFill>
                        <a:effectLst/>
                        <a:latin typeface="+mj-ea"/>
                        <a:ea typeface="+mj-ea"/>
                      </a:endParaRPr>
                    </a:p>
                  </a:txBody>
                  <a:tcPr marL="4763" marR="4763" marT="4763"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184785">
                <a:tc>
                  <a:txBody>
                    <a:bodyPr/>
                    <a:lstStyle/>
                    <a:p>
                      <a:pPr algn="l" rtl="0" fontAlgn="t"/>
                      <a:r>
                        <a:rPr lang="zh-CN" sz="1000" b="0" i="0" u="none" strike="noStrike" dirty="0">
                          <a:solidFill>
                            <a:srgbClr val="00B050"/>
                          </a:solidFill>
                          <a:effectLst/>
                          <a:latin typeface="+mj-ea"/>
                          <a:ea typeface="+mj-ea"/>
                        </a:rPr>
                        <a:t>NR_unlic_enh </a:t>
                      </a:r>
                      <a:r>
                        <a:rPr lang="zh-CN" sz="1000" b="0" i="0" u="none" strike="noStrike" dirty="0" smtClean="0">
                          <a:solidFill>
                            <a:srgbClr val="00B050"/>
                          </a:solidFill>
                          <a:effectLst/>
                          <a:latin typeface="+mj-ea"/>
                          <a:ea typeface="+mj-ea"/>
                        </a:rPr>
                        <a:t>(</a:t>
                      </a:r>
                      <a:r>
                        <a:rPr lang="en-US" altLang="zh-CN" sz="1000" b="0" i="0" u="none" strike="noStrike" dirty="0" smtClean="0">
                          <a:solidFill>
                            <a:srgbClr val="00B050"/>
                          </a:solidFill>
                          <a:effectLst/>
                          <a:latin typeface="+mj-ea"/>
                          <a:ea typeface="+mj-ea"/>
                        </a:rPr>
                        <a:t>closed 2023/06</a:t>
                      </a:r>
                      <a:r>
                        <a:rPr lang="zh-CN" sz="1000" b="0" i="0" u="none" strike="noStrike" dirty="0" smtClean="0">
                          <a:solidFill>
                            <a:srgbClr val="00B050"/>
                          </a:solidFill>
                          <a:effectLst/>
                          <a:latin typeface="+mj-ea"/>
                          <a:ea typeface="+mj-ea"/>
                        </a:rPr>
                        <a:t>)</a:t>
                      </a:r>
                      <a:endParaRPr lang="zh-CN" sz="1000" b="0" i="0" u="none" strike="noStrike" dirty="0">
                        <a:solidFill>
                          <a:srgbClr val="00B050"/>
                        </a:solidFill>
                        <a:effectLst/>
                        <a:latin typeface="+mj-ea"/>
                        <a:ea typeface="+mj-ea"/>
                      </a:endParaRPr>
                    </a:p>
                  </a:txBody>
                  <a:tcPr marL="4763" marR="4763" marT="4763"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184785">
                <a:tc>
                  <a:txBody>
                    <a:bodyPr/>
                    <a:lstStyle/>
                    <a:p>
                      <a:pPr marL="0" marR="0" lvl="0" indent="0" algn="l" defTabSz="914354" rtl="0" eaLnBrk="1" fontAlgn="t" latinLnBrk="0" hangingPunct="1">
                        <a:lnSpc>
                          <a:spcPct val="100000"/>
                        </a:lnSpc>
                        <a:spcBef>
                          <a:spcPts val="0"/>
                        </a:spcBef>
                        <a:spcAft>
                          <a:spcPts val="0"/>
                        </a:spcAft>
                        <a:buClrTx/>
                        <a:buSzTx/>
                        <a:buFontTx/>
                        <a:buNone/>
                        <a:tabLst/>
                        <a:defRPr/>
                      </a:pPr>
                      <a:r>
                        <a:rPr lang="zh-CN" sz="1000" b="0" i="0" u="none" strike="noStrike" dirty="0">
                          <a:solidFill>
                            <a:srgbClr val="00B050"/>
                          </a:solidFill>
                          <a:effectLst/>
                          <a:latin typeface="+mj-ea"/>
                          <a:ea typeface="+mj-ea"/>
                        </a:rPr>
                        <a:t>NR_900MHz_</a:t>
                      </a:r>
                      <a:r>
                        <a:rPr lang="zh-CN" sz="1000" b="0" i="0" u="none" strike="noStrike" dirty="0" smtClean="0">
                          <a:solidFill>
                            <a:srgbClr val="00B050"/>
                          </a:solidFill>
                          <a:effectLst/>
                          <a:latin typeface="+mj-ea"/>
                          <a:ea typeface="+mj-ea"/>
                        </a:rPr>
                        <a:t>US</a:t>
                      </a:r>
                      <a:r>
                        <a:rPr lang="en-US" altLang="zh-CN" sz="1000" b="0" i="0" u="none" strike="noStrike" dirty="0" smtClean="0">
                          <a:solidFill>
                            <a:srgbClr val="00B050"/>
                          </a:solidFill>
                          <a:effectLst/>
                          <a:latin typeface="+mj-ea"/>
                          <a:ea typeface="+mj-ea"/>
                        </a:rPr>
                        <a:t> </a:t>
                      </a:r>
                      <a:r>
                        <a:rPr lang="en-US" altLang="zh-CN" sz="1000" b="0" i="0" u="none" strike="noStrike" kern="1200" dirty="0" smtClean="0">
                          <a:solidFill>
                            <a:srgbClr val="00B050"/>
                          </a:solidFill>
                          <a:effectLst/>
                          <a:latin typeface="+mj-ea"/>
                          <a:ea typeface="+mn-ea"/>
                          <a:cs typeface="+mn-cs"/>
                        </a:rPr>
                        <a:t>(closed 2023/12)</a:t>
                      </a:r>
                      <a:endParaRPr lang="zh-CN" altLang="zh-CN" sz="1000" b="0" i="0" u="none" strike="noStrike" kern="1200" dirty="0" smtClean="0">
                        <a:solidFill>
                          <a:srgbClr val="00B050"/>
                        </a:solidFill>
                        <a:effectLst/>
                        <a:latin typeface="+mj-ea"/>
                        <a:ea typeface="+mn-ea"/>
                        <a:cs typeface="+mn-cs"/>
                      </a:endParaRPr>
                    </a:p>
                  </a:txBody>
                  <a:tcPr marL="4763" marR="4763" marT="4763"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184785">
                <a:tc>
                  <a:txBody>
                    <a:bodyPr/>
                    <a:lstStyle/>
                    <a:p>
                      <a:pPr algn="l" rtl="0" fontAlgn="t"/>
                      <a:r>
                        <a:rPr lang="zh-CN" sz="1000" b="0" i="0" u="none" strike="noStrike" dirty="0">
                          <a:solidFill>
                            <a:srgbClr val="00B050"/>
                          </a:solidFill>
                          <a:effectLst/>
                          <a:latin typeface="+mj-ea"/>
                          <a:ea typeface="+mj-ea"/>
                        </a:rPr>
                        <a:t>NR_TDD_n</a:t>
                      </a:r>
                      <a:r>
                        <a:rPr lang="zh-CN" sz="1000" b="0" i="0" u="none" strike="noStrike" dirty="0" smtClean="0">
                          <a:solidFill>
                            <a:srgbClr val="00B050"/>
                          </a:solidFill>
                          <a:effectLst/>
                          <a:latin typeface="+mj-ea"/>
                          <a:ea typeface="+mj-ea"/>
                        </a:rPr>
                        <a:t>54</a:t>
                      </a:r>
                      <a:r>
                        <a:rPr lang="en-US" altLang="zh-CN" sz="1000" b="0" i="0" u="none" strike="noStrike" dirty="0" smtClean="0">
                          <a:solidFill>
                            <a:srgbClr val="00B050"/>
                          </a:solidFill>
                          <a:effectLst/>
                          <a:latin typeface="+mj-ea"/>
                          <a:ea typeface="+mj-ea"/>
                        </a:rPr>
                        <a:t> (closed 2023/03)</a:t>
                      </a:r>
                      <a:endParaRPr lang="zh-CN" sz="1000" b="0" i="0" u="none" strike="noStrike" dirty="0">
                        <a:solidFill>
                          <a:srgbClr val="00B050"/>
                        </a:solidFill>
                        <a:effectLst/>
                        <a:latin typeface="+mj-ea"/>
                        <a:ea typeface="+mj-ea"/>
                      </a:endParaRPr>
                    </a:p>
                  </a:txBody>
                  <a:tcPr marL="4763" marR="4763" marT="4763"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184785">
                <a:tc>
                  <a:txBody>
                    <a:bodyPr/>
                    <a:lstStyle/>
                    <a:p>
                      <a:pPr marL="0" marR="0" lvl="0" indent="0" algn="l" defTabSz="914354" rtl="0" eaLnBrk="1" fontAlgn="t" latinLnBrk="0" hangingPunct="1">
                        <a:lnSpc>
                          <a:spcPct val="100000"/>
                        </a:lnSpc>
                        <a:spcBef>
                          <a:spcPts val="0"/>
                        </a:spcBef>
                        <a:spcAft>
                          <a:spcPts val="0"/>
                        </a:spcAft>
                        <a:buClrTx/>
                        <a:buSzTx/>
                        <a:buFontTx/>
                        <a:buNone/>
                        <a:tabLst/>
                        <a:defRPr/>
                      </a:pPr>
                      <a:r>
                        <a:rPr lang="zh-CN" sz="1000" b="0" i="0" u="none" strike="noStrike" dirty="0">
                          <a:solidFill>
                            <a:srgbClr val="00B050"/>
                          </a:solidFill>
                          <a:effectLst/>
                          <a:latin typeface="+mj-ea"/>
                          <a:ea typeface="+mj-ea"/>
                        </a:rPr>
                        <a:t>NR_NTN_</a:t>
                      </a:r>
                      <a:r>
                        <a:rPr lang="zh-CN" sz="1000" b="0" i="0" u="none" strike="noStrike" dirty="0" smtClean="0">
                          <a:solidFill>
                            <a:srgbClr val="00B050"/>
                          </a:solidFill>
                          <a:effectLst/>
                          <a:latin typeface="+mj-ea"/>
                          <a:ea typeface="+mj-ea"/>
                        </a:rPr>
                        <a:t>LSband</a:t>
                      </a:r>
                      <a:r>
                        <a:rPr lang="en-US" altLang="zh-CN" sz="1000" b="0" i="0" u="none" strike="noStrike" dirty="0" smtClean="0">
                          <a:solidFill>
                            <a:srgbClr val="00B050"/>
                          </a:solidFill>
                          <a:effectLst/>
                          <a:latin typeface="+mj-ea"/>
                          <a:ea typeface="+mj-ea"/>
                        </a:rPr>
                        <a:t> </a:t>
                      </a:r>
                      <a:r>
                        <a:rPr lang="en-US" altLang="zh-CN" sz="1000" b="0" i="0" u="none" strike="noStrike" kern="1200" dirty="0" smtClean="0">
                          <a:solidFill>
                            <a:srgbClr val="00B050"/>
                          </a:solidFill>
                          <a:effectLst/>
                          <a:latin typeface="+mj-ea"/>
                          <a:ea typeface="+mn-ea"/>
                          <a:cs typeface="+mn-cs"/>
                        </a:rPr>
                        <a:t>(closed 2023/12)</a:t>
                      </a:r>
                      <a:endParaRPr lang="zh-CN" altLang="zh-CN" sz="1000" b="0" i="0" u="none" strike="noStrike" kern="1200" dirty="0" smtClean="0">
                        <a:solidFill>
                          <a:srgbClr val="00B050"/>
                        </a:solidFill>
                        <a:effectLst/>
                        <a:latin typeface="+mj-ea"/>
                        <a:ea typeface="+mn-ea"/>
                        <a:cs typeface="+mn-cs"/>
                      </a:endParaRPr>
                    </a:p>
                  </a:txBody>
                  <a:tcPr marL="4763" marR="4763" marT="4763"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184785">
                <a:tc>
                  <a:txBody>
                    <a:bodyPr/>
                    <a:lstStyle/>
                    <a:p>
                      <a:pPr marL="0" marR="0" lvl="0" indent="0" algn="l" defTabSz="914354" rtl="0" eaLnBrk="1" fontAlgn="t" latinLnBrk="0" hangingPunct="1">
                        <a:lnSpc>
                          <a:spcPct val="100000"/>
                        </a:lnSpc>
                        <a:spcBef>
                          <a:spcPts val="0"/>
                        </a:spcBef>
                        <a:spcAft>
                          <a:spcPts val="0"/>
                        </a:spcAft>
                        <a:buClrTx/>
                        <a:buSzTx/>
                        <a:buFontTx/>
                        <a:buNone/>
                        <a:tabLst/>
                        <a:defRPr/>
                      </a:pPr>
                      <a:r>
                        <a:rPr lang="en-US" altLang="zh-CN" sz="1000" b="0" i="0" u="none" strike="noStrike" dirty="0" smtClean="0">
                          <a:solidFill>
                            <a:srgbClr val="00B050"/>
                          </a:solidFill>
                          <a:effectLst/>
                          <a:latin typeface="+mj-ea"/>
                          <a:ea typeface="+mj-ea"/>
                        </a:rPr>
                        <a:t>NR_FDD_ULn28_DLn75_n76 </a:t>
                      </a:r>
                      <a:r>
                        <a:rPr lang="en-US" altLang="zh-CN" sz="1000" b="0" i="0" u="none" strike="noStrike" kern="1200" dirty="0" smtClean="0">
                          <a:solidFill>
                            <a:srgbClr val="00B050"/>
                          </a:solidFill>
                          <a:effectLst/>
                          <a:latin typeface="+mj-ea"/>
                          <a:ea typeface="+mn-ea"/>
                          <a:cs typeface="+mn-cs"/>
                        </a:rPr>
                        <a:t>(closed 2023/12)</a:t>
                      </a:r>
                      <a:endParaRPr lang="zh-CN" altLang="zh-CN" sz="1000" b="0" i="0" u="none" strike="noStrike" kern="1200" dirty="0" smtClean="0">
                        <a:solidFill>
                          <a:srgbClr val="00B050"/>
                        </a:solidFill>
                        <a:effectLst/>
                        <a:latin typeface="+mj-ea"/>
                        <a:ea typeface="+mn-ea"/>
                        <a:cs typeface="+mn-cs"/>
                      </a:endParaRPr>
                    </a:p>
                  </a:txBody>
                  <a:tcPr marL="4763" marR="4763" marT="4763"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184785">
                <a:tc>
                  <a:txBody>
                    <a:bodyPr/>
                    <a:lstStyle/>
                    <a:p>
                      <a:pPr algn="l" rtl="0" fontAlgn="t"/>
                      <a:r>
                        <a:rPr lang="zh-CN" sz="1000" b="0" i="0" u="none" strike="noStrike" dirty="0">
                          <a:solidFill>
                            <a:srgbClr val="00B050"/>
                          </a:solidFill>
                          <a:effectLst/>
                          <a:latin typeface="+mj-ea"/>
                          <a:ea typeface="+mj-ea"/>
                        </a:rPr>
                        <a:t>NR_6GHz_add_</a:t>
                      </a:r>
                      <a:r>
                        <a:rPr lang="zh-CN" sz="1000" b="0" i="0" u="none" strike="noStrike" dirty="0" smtClean="0">
                          <a:solidFill>
                            <a:srgbClr val="00B050"/>
                          </a:solidFill>
                          <a:effectLst/>
                          <a:latin typeface="+mj-ea"/>
                          <a:ea typeface="+mj-ea"/>
                        </a:rPr>
                        <a:t>bands</a:t>
                      </a:r>
                      <a:r>
                        <a:rPr lang="en-US" altLang="zh-CN" sz="1000" b="0" i="0" u="none" strike="noStrike" dirty="0" smtClean="0">
                          <a:solidFill>
                            <a:srgbClr val="00B050"/>
                          </a:solidFill>
                          <a:effectLst/>
                          <a:latin typeface="+mj-ea"/>
                          <a:ea typeface="+mj-ea"/>
                        </a:rPr>
                        <a:t> (stopped)</a:t>
                      </a:r>
                      <a:endParaRPr lang="zh-CN" sz="1000" b="0" i="0" u="none" strike="noStrike" dirty="0">
                        <a:solidFill>
                          <a:srgbClr val="00B050"/>
                        </a:solidFill>
                        <a:effectLst/>
                        <a:latin typeface="+mj-ea"/>
                        <a:ea typeface="+mj-ea"/>
                      </a:endParaRPr>
                    </a:p>
                  </a:txBody>
                  <a:tcPr marL="4763" marR="4763" marT="4763"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184785">
                <a:tc>
                  <a:txBody>
                    <a:bodyPr/>
                    <a:lstStyle/>
                    <a:p>
                      <a:pPr algn="l" rtl="0" fontAlgn="t"/>
                      <a:r>
                        <a:rPr lang="zh-CN" sz="1000" b="0" i="0" u="none" strike="noStrike" dirty="0">
                          <a:solidFill>
                            <a:srgbClr val="00B050"/>
                          </a:solidFill>
                          <a:effectLst/>
                          <a:latin typeface="+mj-ea"/>
                          <a:ea typeface="+mj-ea"/>
                        </a:rPr>
                        <a:t>LTE_CA_R18_xBDL_yBUL</a:t>
                      </a:r>
                    </a:p>
                  </a:txBody>
                  <a:tcPr marL="4763" marR="4763" marT="4763"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184785">
                <a:tc>
                  <a:txBody>
                    <a:bodyPr/>
                    <a:lstStyle/>
                    <a:p>
                      <a:pPr marL="0" marR="0" lvl="0" indent="0" algn="l" defTabSz="914354" rtl="0" eaLnBrk="1" fontAlgn="t" latinLnBrk="0" hangingPunct="1">
                        <a:lnSpc>
                          <a:spcPct val="100000"/>
                        </a:lnSpc>
                        <a:spcBef>
                          <a:spcPts val="0"/>
                        </a:spcBef>
                        <a:spcAft>
                          <a:spcPts val="0"/>
                        </a:spcAft>
                        <a:buClrTx/>
                        <a:buSzTx/>
                        <a:buFontTx/>
                        <a:buNone/>
                        <a:tabLst/>
                        <a:defRPr/>
                      </a:pPr>
                      <a:r>
                        <a:rPr lang="zh-CN" sz="1000" b="0" i="0" u="none" strike="noStrike" dirty="0">
                          <a:solidFill>
                            <a:srgbClr val="00B050"/>
                          </a:solidFill>
                          <a:effectLst/>
                          <a:latin typeface="+mj-ea"/>
                          <a:ea typeface="+mj-ea"/>
                        </a:rPr>
                        <a:t>LTE_bands_R18_M1_M2_NB1_NB</a:t>
                      </a:r>
                      <a:r>
                        <a:rPr lang="zh-CN" sz="1000" b="0" i="0" u="none" strike="noStrike" dirty="0" smtClean="0">
                          <a:solidFill>
                            <a:srgbClr val="00B050"/>
                          </a:solidFill>
                          <a:effectLst/>
                          <a:latin typeface="+mj-ea"/>
                          <a:ea typeface="+mj-ea"/>
                        </a:rPr>
                        <a:t>2</a:t>
                      </a:r>
                      <a:r>
                        <a:rPr lang="en-US" altLang="zh-CN" sz="1000" b="0" i="0" u="none" strike="noStrike" dirty="0" smtClean="0">
                          <a:solidFill>
                            <a:srgbClr val="00B050"/>
                          </a:solidFill>
                          <a:effectLst/>
                          <a:latin typeface="+mj-ea"/>
                          <a:ea typeface="+mj-ea"/>
                        </a:rPr>
                        <a:t> </a:t>
                      </a:r>
                      <a:r>
                        <a:rPr lang="en-US" altLang="zh-CN" sz="1000" b="0" i="0" u="none" strike="noStrike" kern="1200" dirty="0" smtClean="0">
                          <a:solidFill>
                            <a:srgbClr val="00B050"/>
                          </a:solidFill>
                          <a:effectLst/>
                          <a:latin typeface="+mj-ea"/>
                          <a:ea typeface="+mn-ea"/>
                          <a:cs typeface="+mn-cs"/>
                        </a:rPr>
                        <a:t>(2023/12)</a:t>
                      </a:r>
                      <a:endParaRPr lang="zh-CN" altLang="zh-CN" sz="1000" b="0" i="0" u="none" strike="noStrike" kern="1200" dirty="0" smtClean="0">
                        <a:solidFill>
                          <a:srgbClr val="00B050"/>
                        </a:solidFill>
                        <a:effectLst/>
                        <a:latin typeface="+mj-ea"/>
                        <a:ea typeface="+mn-ea"/>
                        <a:cs typeface="+mn-cs"/>
                      </a:endParaRPr>
                    </a:p>
                  </a:txBody>
                  <a:tcPr marL="4763" marR="4763" marT="4763"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184785">
                <a:tc>
                  <a:txBody>
                    <a:bodyPr/>
                    <a:lstStyle/>
                    <a:p>
                      <a:pPr algn="l" rtl="0" fontAlgn="t"/>
                      <a:r>
                        <a:rPr lang="zh-CN" sz="1000" b="0" i="0" u="none" strike="noStrike" dirty="0">
                          <a:solidFill>
                            <a:srgbClr val="00B050"/>
                          </a:solidFill>
                          <a:effectLst/>
                          <a:latin typeface="+mj-ea"/>
                          <a:ea typeface="+mj-ea"/>
                        </a:rPr>
                        <a:t>LTE_terr_bcast_bands_part</a:t>
                      </a:r>
                      <a:r>
                        <a:rPr lang="zh-CN" sz="1000" b="0" i="0" u="none" strike="noStrike" dirty="0" smtClean="0">
                          <a:solidFill>
                            <a:srgbClr val="00B050"/>
                          </a:solidFill>
                          <a:effectLst/>
                          <a:latin typeface="+mj-ea"/>
                          <a:ea typeface="+mj-ea"/>
                        </a:rPr>
                        <a:t>2</a:t>
                      </a:r>
                      <a:r>
                        <a:rPr lang="en-US" altLang="zh-CN" sz="1000" b="0" i="0" u="none" strike="noStrike" dirty="0" smtClean="0">
                          <a:solidFill>
                            <a:srgbClr val="00B050"/>
                          </a:solidFill>
                          <a:effectLst/>
                          <a:latin typeface="+mj-ea"/>
                          <a:ea typeface="+mj-ea"/>
                        </a:rPr>
                        <a:t> (closed 2023/06)</a:t>
                      </a:r>
                      <a:endParaRPr lang="zh-CN" sz="1000" b="0" i="0" u="none" strike="noStrike" dirty="0">
                        <a:solidFill>
                          <a:srgbClr val="00B050"/>
                        </a:solidFill>
                        <a:effectLst/>
                        <a:latin typeface="+mj-ea"/>
                        <a:ea typeface="+mj-ea"/>
                      </a:endParaRPr>
                    </a:p>
                  </a:txBody>
                  <a:tcPr marL="4763" marR="4763" marT="4763"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184785">
                <a:tc>
                  <a:txBody>
                    <a:bodyPr/>
                    <a:lstStyle/>
                    <a:p>
                      <a:pPr algn="l" rtl="0" fontAlgn="t"/>
                      <a:r>
                        <a:rPr lang="zh-CN" sz="1000" b="0" i="0" u="none" strike="noStrike" dirty="0">
                          <a:solidFill>
                            <a:srgbClr val="00B050"/>
                          </a:solidFill>
                          <a:effectLst/>
                          <a:latin typeface="+mj-ea"/>
                          <a:ea typeface="+mj-ea"/>
                        </a:rPr>
                        <a:t>LTE_900MHz_</a:t>
                      </a:r>
                      <a:r>
                        <a:rPr lang="zh-CN" sz="1000" b="0" i="0" u="none" strike="noStrike" dirty="0" smtClean="0">
                          <a:solidFill>
                            <a:srgbClr val="00B050"/>
                          </a:solidFill>
                          <a:effectLst/>
                          <a:latin typeface="+mj-ea"/>
                          <a:ea typeface="+mj-ea"/>
                        </a:rPr>
                        <a:t>US</a:t>
                      </a:r>
                      <a:r>
                        <a:rPr lang="en-US" altLang="zh-CN" sz="1000" b="0" i="0" u="none" strike="noStrike" dirty="0" smtClean="0">
                          <a:solidFill>
                            <a:srgbClr val="00B050"/>
                          </a:solidFill>
                          <a:effectLst/>
                          <a:latin typeface="+mj-ea"/>
                          <a:ea typeface="+mj-ea"/>
                        </a:rPr>
                        <a:t> (closed 2023/06)</a:t>
                      </a:r>
                      <a:endParaRPr lang="zh-CN" sz="1000" b="0" i="0" u="none" strike="noStrike" dirty="0">
                        <a:solidFill>
                          <a:srgbClr val="00B050"/>
                        </a:solidFill>
                        <a:effectLst/>
                        <a:latin typeface="+mj-ea"/>
                        <a:ea typeface="+mj-ea"/>
                      </a:endParaRPr>
                    </a:p>
                  </a:txBody>
                  <a:tcPr marL="4763" marR="4763" marT="4763"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184785">
                <a:tc>
                  <a:txBody>
                    <a:bodyPr/>
                    <a:lstStyle/>
                    <a:p>
                      <a:pPr algn="l" rtl="0" fontAlgn="t"/>
                      <a:r>
                        <a:rPr lang="en-US" altLang="zh-CN" sz="1000" b="1" i="0" u="none" strike="noStrike" dirty="0" err="1" smtClean="0">
                          <a:solidFill>
                            <a:srgbClr val="00B050"/>
                          </a:solidFill>
                          <a:effectLst/>
                          <a:latin typeface="+mj-ea"/>
                          <a:ea typeface="+mj-ea"/>
                        </a:rPr>
                        <a:t>IoT_NTN_extLband</a:t>
                      </a:r>
                      <a:endParaRPr lang="zh-CN" sz="1000" b="1" i="0" u="none" strike="noStrike" dirty="0">
                        <a:solidFill>
                          <a:srgbClr val="00B050"/>
                        </a:solidFill>
                        <a:effectLst/>
                        <a:latin typeface="+mj-ea"/>
                        <a:ea typeface="+mj-ea"/>
                      </a:endParaRPr>
                    </a:p>
                  </a:txBody>
                  <a:tcPr marL="4763" marR="4763" marT="4763"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184785">
                <a:tc>
                  <a:txBody>
                    <a:bodyPr/>
                    <a:lstStyle/>
                    <a:p>
                      <a:pPr marL="0" marR="0" lvl="0" indent="0" algn="l" defTabSz="914354" rtl="0" eaLnBrk="1" fontAlgn="t" latinLnBrk="0" hangingPunct="1">
                        <a:lnSpc>
                          <a:spcPct val="100000"/>
                        </a:lnSpc>
                        <a:spcBef>
                          <a:spcPts val="0"/>
                        </a:spcBef>
                        <a:spcAft>
                          <a:spcPts val="0"/>
                        </a:spcAft>
                        <a:buClrTx/>
                        <a:buSzTx/>
                        <a:buFontTx/>
                        <a:buNone/>
                        <a:tabLst/>
                        <a:defRPr/>
                      </a:pPr>
                      <a:r>
                        <a:rPr lang="en-US" altLang="zh-CN" sz="1000" b="0" i="0" u="none" strike="noStrike" dirty="0" err="1" smtClean="0">
                          <a:solidFill>
                            <a:srgbClr val="00B050"/>
                          </a:solidFill>
                          <a:effectLst/>
                          <a:latin typeface="+mj-ea"/>
                          <a:ea typeface="+mj-ea"/>
                        </a:rPr>
                        <a:t>IoT_NTN_FDD_LS_band</a:t>
                      </a:r>
                      <a:r>
                        <a:rPr lang="en-US" altLang="zh-CN" sz="1000" b="0" i="0" u="none" strike="noStrike" dirty="0" smtClean="0">
                          <a:solidFill>
                            <a:srgbClr val="00B050"/>
                          </a:solidFill>
                          <a:effectLst/>
                          <a:latin typeface="+mj-ea"/>
                          <a:ea typeface="+mj-ea"/>
                        </a:rPr>
                        <a:t> </a:t>
                      </a:r>
                      <a:r>
                        <a:rPr lang="en-US" altLang="zh-CN" sz="1000" b="0" i="0" u="none" strike="noStrike" kern="1200" dirty="0" smtClean="0">
                          <a:solidFill>
                            <a:srgbClr val="00B050"/>
                          </a:solidFill>
                          <a:effectLst/>
                          <a:latin typeface="+mj-ea"/>
                          <a:ea typeface="+mn-ea"/>
                          <a:cs typeface="+mn-cs"/>
                        </a:rPr>
                        <a:t>(closed 2023/12)</a:t>
                      </a:r>
                      <a:endParaRPr lang="zh-CN" altLang="zh-CN" sz="1000" b="0" i="0" u="none" strike="noStrike" kern="1200" dirty="0" smtClean="0">
                        <a:solidFill>
                          <a:srgbClr val="00B050"/>
                        </a:solidFill>
                        <a:effectLst/>
                        <a:latin typeface="+mj-ea"/>
                        <a:ea typeface="+mn-ea"/>
                        <a:cs typeface="+mn-cs"/>
                      </a:endParaRPr>
                    </a:p>
                  </a:txBody>
                  <a:tcPr marL="4763" marR="4763" marT="4763"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184785">
                <a:tc>
                  <a:txBody>
                    <a:bodyPr/>
                    <a:lstStyle/>
                    <a:p>
                      <a:pPr algn="l" rtl="0" fontAlgn="t"/>
                      <a:r>
                        <a:rPr lang="zh-CN" sz="1000" b="0" i="0" u="none" strike="noStrike" dirty="0">
                          <a:solidFill>
                            <a:srgbClr val="00B050"/>
                          </a:solidFill>
                          <a:effectLst/>
                          <a:latin typeface="+mj-ea"/>
                          <a:ea typeface="+mj-ea"/>
                        </a:rPr>
                        <a:t>LTE_intra_CA_MPR_35MHz_</a:t>
                      </a:r>
                      <a:r>
                        <a:rPr lang="zh-CN" sz="1000" b="0" i="0" u="none" strike="noStrike" dirty="0" smtClean="0">
                          <a:solidFill>
                            <a:srgbClr val="00B050"/>
                          </a:solidFill>
                          <a:effectLst/>
                          <a:latin typeface="+mj-ea"/>
                          <a:ea typeface="+mj-ea"/>
                        </a:rPr>
                        <a:t>gap</a:t>
                      </a:r>
                      <a:r>
                        <a:rPr lang="en-US" altLang="zh-CN" sz="1000" b="0" i="0" u="none" strike="noStrike" baseline="0" dirty="0" smtClean="0">
                          <a:solidFill>
                            <a:srgbClr val="00B050"/>
                          </a:solidFill>
                          <a:effectLst/>
                          <a:latin typeface="+mj-ea"/>
                          <a:ea typeface="+mj-ea"/>
                        </a:rPr>
                        <a:t> (2023/06)</a:t>
                      </a:r>
                      <a:endParaRPr lang="zh-CN" sz="1000" b="0" i="0" u="none" strike="noStrike" dirty="0">
                        <a:solidFill>
                          <a:srgbClr val="00B050"/>
                        </a:solidFill>
                        <a:effectLst/>
                        <a:latin typeface="+mj-ea"/>
                        <a:ea typeface="+mj-ea"/>
                      </a:endParaRPr>
                    </a:p>
                  </a:txBody>
                  <a:tcPr marL="4763" marR="4763" marT="4763"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184785">
                <a:tc>
                  <a:txBody>
                    <a:bodyPr/>
                    <a:lstStyle/>
                    <a:p>
                      <a:pPr algn="l" rtl="0" fontAlgn="t"/>
                      <a:r>
                        <a:rPr lang="zh-CN" sz="1000" b="0" i="0" u="none" strike="noStrike" dirty="0">
                          <a:solidFill>
                            <a:srgbClr val="00B050"/>
                          </a:solidFill>
                          <a:effectLst/>
                          <a:latin typeface="+mj-ea"/>
                          <a:ea typeface="+mj-ea"/>
                        </a:rPr>
                        <a:t>LTE_TDD_1670_1675MHz (closed </a:t>
                      </a:r>
                      <a:r>
                        <a:rPr lang="zh-CN" sz="1000" b="0" i="0" u="none" strike="noStrike" dirty="0" smtClean="0">
                          <a:solidFill>
                            <a:srgbClr val="00B050"/>
                          </a:solidFill>
                          <a:effectLst/>
                          <a:latin typeface="+mj-ea"/>
                          <a:ea typeface="+mj-ea"/>
                        </a:rPr>
                        <a:t>202</a:t>
                      </a:r>
                      <a:r>
                        <a:rPr lang="en-US" altLang="zh-CN" sz="1000" b="0" i="0" u="none" strike="noStrike" dirty="0" smtClean="0">
                          <a:solidFill>
                            <a:srgbClr val="00B050"/>
                          </a:solidFill>
                          <a:effectLst/>
                          <a:latin typeface="+mj-ea"/>
                          <a:ea typeface="+mj-ea"/>
                        </a:rPr>
                        <a:t>2</a:t>
                      </a:r>
                      <a:r>
                        <a:rPr lang="zh-CN" sz="1000" b="0" i="0" u="none" strike="noStrike" dirty="0" smtClean="0">
                          <a:solidFill>
                            <a:srgbClr val="00B050"/>
                          </a:solidFill>
                          <a:effectLst/>
                          <a:latin typeface="+mj-ea"/>
                          <a:ea typeface="+mj-ea"/>
                        </a:rPr>
                        <a:t>/</a:t>
                      </a:r>
                      <a:r>
                        <a:rPr lang="en-US" altLang="zh-CN" sz="1000" b="0" i="0" u="none" strike="noStrike" dirty="0" smtClean="0">
                          <a:solidFill>
                            <a:srgbClr val="00B050"/>
                          </a:solidFill>
                          <a:effectLst/>
                          <a:latin typeface="+mj-ea"/>
                          <a:ea typeface="+mj-ea"/>
                        </a:rPr>
                        <a:t>12</a:t>
                      </a:r>
                      <a:r>
                        <a:rPr lang="zh-CN" sz="1000" b="0" i="0" u="none" strike="noStrike" dirty="0" smtClean="0">
                          <a:solidFill>
                            <a:srgbClr val="00B050"/>
                          </a:solidFill>
                          <a:effectLst/>
                          <a:latin typeface="+mj-ea"/>
                          <a:ea typeface="+mj-ea"/>
                        </a:rPr>
                        <a:t>)</a:t>
                      </a:r>
                      <a:endParaRPr lang="zh-CN" sz="1000" b="0" i="0" u="none" strike="noStrike" dirty="0">
                        <a:solidFill>
                          <a:srgbClr val="00B050"/>
                        </a:solidFill>
                        <a:effectLst/>
                        <a:latin typeface="+mj-ea"/>
                        <a:ea typeface="+mj-ea"/>
                      </a:endParaRPr>
                    </a:p>
                  </a:txBody>
                  <a:tcPr marL="4763" marR="4763" marT="4763"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184785">
                <a:tc>
                  <a:txBody>
                    <a:bodyPr/>
                    <a:lstStyle/>
                    <a:p>
                      <a:pPr algn="l" rtl="0" fontAlgn="t"/>
                      <a:r>
                        <a:rPr lang="zh-CN" sz="1000" b="0" i="0" u="none" strike="noStrike" dirty="0">
                          <a:solidFill>
                            <a:srgbClr val="00B050"/>
                          </a:solidFill>
                          <a:effectLst/>
                          <a:latin typeface="+mj-ea"/>
                          <a:ea typeface="+mj-ea"/>
                        </a:rPr>
                        <a:t>LTE_CA_intra_B8-Core (closed </a:t>
                      </a:r>
                      <a:r>
                        <a:rPr lang="zh-CN" sz="1000" b="0" i="0" u="none" strike="noStrike" dirty="0" smtClean="0">
                          <a:solidFill>
                            <a:srgbClr val="00B050"/>
                          </a:solidFill>
                          <a:effectLst/>
                          <a:latin typeface="+mj-ea"/>
                          <a:ea typeface="+mj-ea"/>
                        </a:rPr>
                        <a:t>202</a:t>
                      </a:r>
                      <a:r>
                        <a:rPr lang="en-US" altLang="zh-CN" sz="1000" b="0" i="0" u="none" strike="noStrike" dirty="0" smtClean="0">
                          <a:solidFill>
                            <a:srgbClr val="00B050"/>
                          </a:solidFill>
                          <a:effectLst/>
                          <a:latin typeface="+mj-ea"/>
                          <a:ea typeface="+mj-ea"/>
                        </a:rPr>
                        <a:t>2</a:t>
                      </a:r>
                      <a:r>
                        <a:rPr lang="zh-CN" sz="1000" b="0" i="0" u="none" strike="noStrike" dirty="0" smtClean="0">
                          <a:solidFill>
                            <a:srgbClr val="00B050"/>
                          </a:solidFill>
                          <a:effectLst/>
                          <a:latin typeface="+mj-ea"/>
                          <a:ea typeface="+mj-ea"/>
                        </a:rPr>
                        <a:t>/</a:t>
                      </a:r>
                      <a:r>
                        <a:rPr lang="en-US" altLang="zh-CN" sz="1000" b="0" i="0" u="none" strike="noStrike" dirty="0" smtClean="0">
                          <a:solidFill>
                            <a:srgbClr val="00B050"/>
                          </a:solidFill>
                          <a:effectLst/>
                          <a:latin typeface="+mj-ea"/>
                          <a:ea typeface="+mj-ea"/>
                        </a:rPr>
                        <a:t>12</a:t>
                      </a:r>
                      <a:r>
                        <a:rPr lang="zh-CN" sz="1000" b="0" i="0" u="none" strike="noStrike" dirty="0" smtClean="0">
                          <a:solidFill>
                            <a:srgbClr val="00B050"/>
                          </a:solidFill>
                          <a:effectLst/>
                          <a:latin typeface="+mj-ea"/>
                          <a:ea typeface="+mj-ea"/>
                        </a:rPr>
                        <a:t>)</a:t>
                      </a:r>
                      <a:endParaRPr lang="zh-CN" sz="1000" b="0" i="0" u="none" strike="noStrike" dirty="0">
                        <a:solidFill>
                          <a:srgbClr val="00B050"/>
                        </a:solidFill>
                        <a:effectLst/>
                        <a:latin typeface="+mj-ea"/>
                        <a:ea typeface="+mj-ea"/>
                      </a:endParaRPr>
                    </a:p>
                  </a:txBody>
                  <a:tcPr marL="4763" marR="4763" marT="4763"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184785">
                <a:tc>
                  <a:txBody>
                    <a:bodyPr/>
                    <a:lstStyle/>
                    <a:p>
                      <a:pPr algn="l" rtl="0" fontAlgn="t"/>
                      <a:r>
                        <a:rPr lang="en-US" altLang="zh-CN" sz="1000" b="0" i="0" u="none" strike="noStrike" dirty="0" smtClean="0">
                          <a:solidFill>
                            <a:srgbClr val="00B050"/>
                          </a:solidFill>
                          <a:effectLst/>
                          <a:latin typeface="+mj-ea"/>
                          <a:ea typeface="+mj-ea"/>
                        </a:rPr>
                        <a:t>NR_NTN_channel_30MHz (closed 2023/06)</a:t>
                      </a:r>
                      <a:endParaRPr lang="zh-CN" sz="1000" b="0" i="0" u="none" strike="noStrike" dirty="0">
                        <a:solidFill>
                          <a:srgbClr val="00B050"/>
                        </a:solidFill>
                        <a:effectLst/>
                        <a:latin typeface="+mj-ea"/>
                        <a:ea typeface="+mj-ea"/>
                      </a:endParaRPr>
                    </a:p>
                  </a:txBody>
                  <a:tcPr marL="4763" marR="4763" marT="4763"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184785">
                <a:tc>
                  <a:txBody>
                    <a:bodyPr/>
                    <a:lstStyle/>
                    <a:p>
                      <a:pPr algn="l" rtl="0" fontAlgn="t"/>
                      <a:r>
                        <a:rPr lang="en-US" altLang="zh-CN" sz="1000" b="1" i="0" u="none" strike="noStrike" dirty="0" smtClean="0">
                          <a:solidFill>
                            <a:srgbClr val="00B050"/>
                          </a:solidFill>
                          <a:effectLst/>
                          <a:latin typeface="+mj-ea"/>
                          <a:ea typeface="+mj-ea"/>
                        </a:rPr>
                        <a:t>HPUE_LTE_FDD_B14</a:t>
                      </a:r>
                      <a:endParaRPr lang="zh-CN" sz="1000" b="1" i="0" u="none" strike="noStrike" dirty="0">
                        <a:solidFill>
                          <a:srgbClr val="00B050"/>
                        </a:solidFill>
                        <a:effectLst/>
                        <a:latin typeface="+mj-ea"/>
                        <a:ea typeface="+mj-ea"/>
                      </a:endParaRPr>
                    </a:p>
                  </a:txBody>
                  <a:tcPr marL="4763" marR="4763" marT="4763"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184785">
                <a:tc>
                  <a:txBody>
                    <a:bodyPr/>
                    <a:lstStyle/>
                    <a:p>
                      <a:pPr algn="l" rtl="0" fontAlgn="t"/>
                      <a:r>
                        <a:rPr lang="en-US" altLang="zh-CN" sz="1000" b="0" i="0" u="none" strike="noStrike" dirty="0" smtClean="0">
                          <a:solidFill>
                            <a:srgbClr val="00B050"/>
                          </a:solidFill>
                          <a:effectLst/>
                          <a:latin typeface="+mj-ea"/>
                          <a:ea typeface="+mj-ea"/>
                        </a:rPr>
                        <a:t>R18_3Tx_NR_CA_ENDC</a:t>
                      </a:r>
                      <a:endParaRPr lang="zh-CN" sz="1000" b="0" i="0" u="none" strike="noStrike" dirty="0">
                        <a:solidFill>
                          <a:srgbClr val="00B050"/>
                        </a:solidFill>
                        <a:effectLst/>
                        <a:latin typeface="+mj-ea"/>
                        <a:ea typeface="+mj-ea"/>
                      </a:endParaRPr>
                    </a:p>
                  </a:txBody>
                  <a:tcPr marL="4763" marR="4763" marT="4763"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184785">
                <a:tc>
                  <a:txBody>
                    <a:bodyPr/>
                    <a:lstStyle/>
                    <a:p>
                      <a:pPr marL="0" marR="0" lvl="0" indent="0" algn="l" defTabSz="914354" rtl="0" eaLnBrk="1" fontAlgn="t" latinLnBrk="0" hangingPunct="1">
                        <a:lnSpc>
                          <a:spcPct val="100000"/>
                        </a:lnSpc>
                        <a:spcBef>
                          <a:spcPts val="0"/>
                        </a:spcBef>
                        <a:spcAft>
                          <a:spcPts val="0"/>
                        </a:spcAft>
                        <a:buClrTx/>
                        <a:buSzTx/>
                        <a:buFontTx/>
                        <a:buNone/>
                        <a:tabLst/>
                        <a:defRPr/>
                      </a:pPr>
                      <a:r>
                        <a:rPr lang="en-US" altLang="zh-CN" sz="1000" b="0" i="0" u="none" strike="noStrike" dirty="0" smtClean="0">
                          <a:solidFill>
                            <a:srgbClr val="00B050"/>
                          </a:solidFill>
                          <a:effectLst/>
                          <a:latin typeface="+mj-ea"/>
                          <a:ea typeface="+mj-ea"/>
                        </a:rPr>
                        <a:t>NR_bands_n31_n72 </a:t>
                      </a:r>
                      <a:r>
                        <a:rPr lang="en-US" altLang="zh-CN" sz="1000" b="0" i="0" u="none" strike="noStrike" kern="1200" dirty="0" smtClean="0">
                          <a:solidFill>
                            <a:srgbClr val="00B050"/>
                          </a:solidFill>
                          <a:effectLst/>
                          <a:latin typeface="+mj-ea"/>
                          <a:ea typeface="+mn-ea"/>
                          <a:cs typeface="+mn-cs"/>
                        </a:rPr>
                        <a:t>(closed 2023/12)</a:t>
                      </a:r>
                      <a:endParaRPr lang="zh-CN" altLang="zh-CN" sz="1000" b="0" i="0" u="none" strike="noStrike" kern="1200" dirty="0" smtClean="0">
                        <a:solidFill>
                          <a:srgbClr val="00B050"/>
                        </a:solidFill>
                        <a:effectLst/>
                        <a:latin typeface="+mj-ea"/>
                        <a:ea typeface="+mn-ea"/>
                        <a:cs typeface="+mn-cs"/>
                      </a:endParaRPr>
                    </a:p>
                  </a:txBody>
                  <a:tcPr marL="4763" marR="4763" marT="4763"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bl>
          </a:graphicData>
        </a:graphic>
      </p:graphicFrame>
      <p:graphicFrame>
        <p:nvGraphicFramePr>
          <p:cNvPr id="17" name="表格 16"/>
          <p:cNvGraphicFramePr>
            <a:graphicFrameLocks noGrp="1"/>
          </p:cNvGraphicFramePr>
          <p:nvPr>
            <p:extLst>
              <p:ext uri="{D42A27DB-BD31-4B8C-83A1-F6EECF244321}">
                <p14:modId xmlns:p14="http://schemas.microsoft.com/office/powerpoint/2010/main" val="4195570993"/>
              </p:ext>
            </p:extLst>
          </p:nvPr>
        </p:nvGraphicFramePr>
        <p:xfrm>
          <a:off x="3314700" y="2182415"/>
          <a:ext cx="3072798" cy="4065270"/>
        </p:xfrm>
        <a:graphic>
          <a:graphicData uri="http://schemas.openxmlformats.org/drawingml/2006/table">
            <a:tbl>
              <a:tblPr/>
              <a:tblGrid>
                <a:gridCol w="3072798"/>
              </a:tblGrid>
              <a:tr h="184785">
                <a:tc>
                  <a:txBody>
                    <a:bodyPr/>
                    <a:lstStyle/>
                    <a:p>
                      <a:pPr algn="l" rtl="0" fontAlgn="t"/>
                      <a:r>
                        <a:rPr lang="en-US" sz="1000" b="0" i="0" u="none" strike="noStrike" dirty="0" err="1" smtClean="0">
                          <a:solidFill>
                            <a:srgbClr val="00B050"/>
                          </a:solidFill>
                          <a:effectLst/>
                          <a:latin typeface="微软雅黑" panose="020B0503020204020204" pitchFamily="34" charset="-122"/>
                          <a:ea typeface="微软雅黑" panose="020B0503020204020204" pitchFamily="34" charset="-122"/>
                        </a:rPr>
                        <a:t>FS_NR_eff_BW_util</a:t>
                      </a:r>
                      <a:r>
                        <a:rPr lang="en-US" sz="1000" b="0" i="0" u="none" strike="noStrike" dirty="0" smtClean="0">
                          <a:solidFill>
                            <a:srgbClr val="00B050"/>
                          </a:solidFill>
                          <a:effectLst/>
                          <a:latin typeface="微软雅黑" panose="020B0503020204020204" pitchFamily="34" charset="-122"/>
                          <a:ea typeface="微软雅黑" panose="020B0503020204020204" pitchFamily="34" charset="-122"/>
                        </a:rPr>
                        <a:t> (closed</a:t>
                      </a:r>
                      <a:r>
                        <a:rPr lang="en-US" sz="1000" b="0" i="0" u="none" strike="noStrike" baseline="0" dirty="0" smtClean="0">
                          <a:solidFill>
                            <a:srgbClr val="00B050"/>
                          </a:solidFill>
                          <a:effectLst/>
                          <a:latin typeface="微软雅黑" panose="020B0503020204020204" pitchFamily="34" charset="-122"/>
                          <a:ea typeface="微软雅黑" panose="020B0503020204020204" pitchFamily="34" charset="-122"/>
                        </a:rPr>
                        <a:t> 2023/06)</a:t>
                      </a:r>
                      <a:endParaRPr lang="en-US" sz="1000" b="0" i="0" u="none" strike="noStrike" dirty="0">
                        <a:solidFill>
                          <a:srgbClr val="00B050"/>
                        </a:solidFill>
                        <a:effectLst/>
                        <a:latin typeface="微软雅黑" panose="020B0503020204020204" pitchFamily="34" charset="-122"/>
                        <a:ea typeface="微软雅黑" panose="020B0503020204020204" pitchFamily="34" charset="-122"/>
                      </a:endParaRPr>
                    </a:p>
                  </a:txBody>
                  <a:tcPr marL="4763" marR="4763" marT="4763"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184785">
                <a:tc>
                  <a:txBody>
                    <a:bodyPr/>
                    <a:lstStyle/>
                    <a:p>
                      <a:pPr algn="l" rtl="0" fontAlgn="t"/>
                      <a:r>
                        <a:rPr lang="en-US" sz="1000" b="0" i="0" u="none" strike="noStrike" dirty="0" smtClean="0">
                          <a:solidFill>
                            <a:srgbClr val="00B050"/>
                          </a:solidFill>
                          <a:effectLst/>
                          <a:latin typeface="微软雅黑" panose="020B0503020204020204" pitchFamily="34" charset="-122"/>
                          <a:ea typeface="微软雅黑" panose="020B0503020204020204" pitchFamily="34" charset="-122"/>
                        </a:rPr>
                        <a:t>FS_NR_700800900_combo_enh (closed 2023/03)</a:t>
                      </a:r>
                      <a:endParaRPr lang="en-US" sz="1000" b="0" i="0" u="none" strike="noStrike" dirty="0">
                        <a:solidFill>
                          <a:srgbClr val="00B050"/>
                        </a:solidFill>
                        <a:effectLst/>
                        <a:latin typeface="微软雅黑" panose="020B0503020204020204" pitchFamily="34" charset="-122"/>
                        <a:ea typeface="微软雅黑" panose="020B0503020204020204" pitchFamily="34" charset="-122"/>
                      </a:endParaRPr>
                    </a:p>
                  </a:txBody>
                  <a:tcPr marL="4763" marR="4763" marT="4763"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184785">
                <a:tc>
                  <a:txBody>
                    <a:bodyPr/>
                    <a:lstStyle/>
                    <a:p>
                      <a:pPr algn="l" rtl="0" fontAlgn="t"/>
                      <a:r>
                        <a:rPr lang="en-US" sz="1000" b="0" i="0" u="none" strike="noStrike" dirty="0" err="1" smtClean="0">
                          <a:solidFill>
                            <a:srgbClr val="00B050"/>
                          </a:solidFill>
                          <a:effectLst/>
                          <a:latin typeface="微软雅黑" panose="020B0503020204020204" pitchFamily="34" charset="-122"/>
                          <a:ea typeface="微软雅黑" panose="020B0503020204020204" pitchFamily="34" charset="-122"/>
                        </a:rPr>
                        <a:t>FS_SimBC</a:t>
                      </a:r>
                      <a:r>
                        <a:rPr lang="en-US" sz="1000" b="0" i="0" u="none" strike="noStrike" dirty="0" smtClean="0">
                          <a:solidFill>
                            <a:srgbClr val="00B050"/>
                          </a:solidFill>
                          <a:effectLst/>
                          <a:latin typeface="微软雅黑" panose="020B0503020204020204" pitchFamily="34" charset="-122"/>
                          <a:ea typeface="微软雅黑" panose="020B0503020204020204" pitchFamily="34" charset="-122"/>
                        </a:rPr>
                        <a:t> (closed 2023/12)</a:t>
                      </a:r>
                      <a:endParaRPr lang="en-US" sz="1000" b="0" i="0" u="none" strike="noStrike" dirty="0">
                        <a:solidFill>
                          <a:srgbClr val="00B050"/>
                        </a:solidFill>
                        <a:effectLst/>
                        <a:latin typeface="微软雅黑" panose="020B0503020204020204" pitchFamily="34" charset="-122"/>
                        <a:ea typeface="微软雅黑" panose="020B0503020204020204" pitchFamily="34" charset="-122"/>
                      </a:endParaRPr>
                    </a:p>
                  </a:txBody>
                  <a:tcPr marL="4763" marR="4763" marT="4763"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184785">
                <a:tc>
                  <a:txBody>
                    <a:bodyPr/>
                    <a:lstStyle/>
                    <a:p>
                      <a:pPr marL="0" marR="0" lvl="0" indent="0" algn="l" defTabSz="914354" rtl="0" eaLnBrk="1" fontAlgn="t" latinLnBrk="0" hangingPunct="1">
                        <a:lnSpc>
                          <a:spcPct val="100000"/>
                        </a:lnSpc>
                        <a:spcBef>
                          <a:spcPts val="0"/>
                        </a:spcBef>
                        <a:spcAft>
                          <a:spcPts val="0"/>
                        </a:spcAft>
                        <a:buClrTx/>
                        <a:buSzTx/>
                        <a:buFontTx/>
                        <a:buNone/>
                        <a:tabLst/>
                        <a:defRPr/>
                      </a:pPr>
                      <a:r>
                        <a:rPr lang="en-US" sz="1000" b="0" i="0" u="none" strike="noStrike" dirty="0" err="1" smtClean="0">
                          <a:solidFill>
                            <a:srgbClr val="00B050"/>
                          </a:solidFill>
                          <a:effectLst/>
                          <a:latin typeface="微软雅黑" panose="020B0503020204020204" pitchFamily="34" charset="-122"/>
                          <a:ea typeface="微软雅黑" panose="020B0503020204020204" pitchFamily="34" charset="-122"/>
                        </a:rPr>
                        <a:t>FS_NR_BS_RF_evo</a:t>
                      </a:r>
                      <a:r>
                        <a:rPr lang="en-US" sz="1000" b="0" i="0" u="none" strike="noStrike" dirty="0" smtClean="0">
                          <a:solidFill>
                            <a:srgbClr val="00B050"/>
                          </a:solidFill>
                          <a:effectLst/>
                          <a:latin typeface="微软雅黑" panose="020B0503020204020204" pitchFamily="34" charset="-122"/>
                          <a:ea typeface="微软雅黑" panose="020B0503020204020204" pitchFamily="34" charset="-122"/>
                        </a:rPr>
                        <a:t> </a:t>
                      </a:r>
                      <a:r>
                        <a:rPr lang="en-US" altLang="zh-CN" sz="1000" b="0" i="0" u="none" strike="noStrike" dirty="0" smtClean="0">
                          <a:solidFill>
                            <a:srgbClr val="00B050"/>
                          </a:solidFill>
                          <a:effectLst/>
                          <a:latin typeface="微软雅黑" panose="020B0503020204020204" pitchFamily="34" charset="-122"/>
                          <a:ea typeface="微软雅黑" panose="020B0503020204020204" pitchFamily="34" charset="-122"/>
                        </a:rPr>
                        <a:t>(closed</a:t>
                      </a:r>
                      <a:r>
                        <a:rPr lang="en-US" altLang="zh-CN" sz="1000" b="0" i="0" u="none" strike="noStrike" baseline="0" dirty="0" smtClean="0">
                          <a:solidFill>
                            <a:srgbClr val="00B050"/>
                          </a:solidFill>
                          <a:effectLst/>
                          <a:latin typeface="微软雅黑" panose="020B0503020204020204" pitchFamily="34" charset="-122"/>
                          <a:ea typeface="微软雅黑" panose="020B0503020204020204" pitchFamily="34" charset="-122"/>
                        </a:rPr>
                        <a:t> 2023/06)</a:t>
                      </a:r>
                      <a:endParaRPr lang="en-US" altLang="zh-CN" sz="1000" b="0" i="0" u="none" strike="noStrike" dirty="0" smtClean="0">
                        <a:solidFill>
                          <a:srgbClr val="00B050"/>
                        </a:solidFill>
                        <a:effectLst/>
                        <a:latin typeface="微软雅黑" panose="020B0503020204020204" pitchFamily="34" charset="-122"/>
                        <a:ea typeface="微软雅黑" panose="020B0503020204020204" pitchFamily="34" charset="-122"/>
                      </a:endParaRPr>
                    </a:p>
                  </a:txBody>
                  <a:tcPr marL="4763" marR="4763" marT="4763"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184785">
                <a:tc>
                  <a:txBody>
                    <a:bodyPr/>
                    <a:lstStyle/>
                    <a:p>
                      <a:pPr algn="l" rtl="0" fontAlgn="t"/>
                      <a:r>
                        <a:rPr lang="en-US" sz="1000" b="0" i="0" u="none" strike="noStrike" dirty="0" smtClean="0">
                          <a:solidFill>
                            <a:srgbClr val="00B050"/>
                          </a:solidFill>
                          <a:effectLst/>
                          <a:latin typeface="微软雅黑" panose="020B0503020204020204" pitchFamily="34" charset="-122"/>
                          <a:ea typeface="微软雅黑" panose="020B0503020204020204" pitchFamily="34" charset="-122"/>
                        </a:rPr>
                        <a:t>FS_NR_FR2_OTA_enh (closed 2023/12)</a:t>
                      </a:r>
                      <a:endParaRPr lang="en-US" sz="1000" b="0" i="0" u="none" strike="noStrike" dirty="0">
                        <a:solidFill>
                          <a:srgbClr val="00B050"/>
                        </a:solidFill>
                        <a:effectLst/>
                        <a:latin typeface="微软雅黑" panose="020B0503020204020204" pitchFamily="34" charset="-122"/>
                        <a:ea typeface="微软雅黑" panose="020B0503020204020204" pitchFamily="34" charset="-122"/>
                      </a:endParaRPr>
                    </a:p>
                  </a:txBody>
                  <a:tcPr marL="4763" marR="4763" marT="4763"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184785">
                <a:tc>
                  <a:txBody>
                    <a:bodyPr/>
                    <a:lstStyle/>
                    <a:p>
                      <a:pPr algn="l" rtl="0" fontAlgn="t"/>
                      <a:r>
                        <a:rPr lang="en-US" sz="1000" b="0" i="0" u="none" strike="noStrike" dirty="0" smtClean="0">
                          <a:solidFill>
                            <a:srgbClr val="00B050"/>
                          </a:solidFill>
                          <a:effectLst/>
                          <a:latin typeface="微软雅黑" panose="020B0503020204020204" pitchFamily="34" charset="-122"/>
                          <a:ea typeface="微软雅黑" panose="020B0503020204020204" pitchFamily="34" charset="-122"/>
                        </a:rPr>
                        <a:t>FS_NR_sub1GHz_combo_enh (closed</a:t>
                      </a:r>
                      <a:r>
                        <a:rPr lang="en-US" sz="1000" b="0" i="0" u="none" strike="noStrike" baseline="0" dirty="0" smtClean="0">
                          <a:solidFill>
                            <a:srgbClr val="00B050"/>
                          </a:solidFill>
                          <a:effectLst/>
                          <a:latin typeface="微软雅黑" panose="020B0503020204020204" pitchFamily="34" charset="-122"/>
                          <a:ea typeface="微软雅黑" panose="020B0503020204020204" pitchFamily="34" charset="-122"/>
                        </a:rPr>
                        <a:t> 2023/06)</a:t>
                      </a:r>
                      <a:endParaRPr lang="en-US" sz="1000" b="0" i="0" u="none" strike="noStrike" dirty="0">
                        <a:solidFill>
                          <a:srgbClr val="00B050"/>
                        </a:solidFill>
                        <a:effectLst/>
                        <a:latin typeface="微软雅黑" panose="020B0503020204020204" pitchFamily="34" charset="-122"/>
                        <a:ea typeface="微软雅黑" panose="020B0503020204020204" pitchFamily="34" charset="-122"/>
                      </a:endParaRPr>
                    </a:p>
                  </a:txBody>
                  <a:tcPr marL="4763" marR="4763" marT="4763"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184785">
                <a:tc>
                  <a:txBody>
                    <a:bodyPr/>
                    <a:lstStyle/>
                    <a:p>
                      <a:pPr algn="l" rtl="0" fontAlgn="t"/>
                      <a:r>
                        <a:rPr lang="en-US" sz="1000" b="0" i="0" u="none" strike="noStrike" dirty="0" smtClean="0">
                          <a:solidFill>
                            <a:srgbClr val="00B050"/>
                          </a:solidFill>
                          <a:effectLst/>
                          <a:latin typeface="微软雅黑" panose="020B0503020204020204" pitchFamily="34" charset="-122"/>
                          <a:ea typeface="微软雅黑" panose="020B0503020204020204" pitchFamily="34" charset="-122"/>
                        </a:rPr>
                        <a:t>NR_ENDC_RF_FR1_enh2 (closed</a:t>
                      </a:r>
                      <a:r>
                        <a:rPr lang="en-US" sz="1000" b="0" i="0" u="none" strike="noStrike" baseline="0" dirty="0" smtClean="0">
                          <a:solidFill>
                            <a:srgbClr val="00B050"/>
                          </a:solidFill>
                          <a:effectLst/>
                          <a:latin typeface="微软雅黑" panose="020B0503020204020204" pitchFamily="34" charset="-122"/>
                          <a:ea typeface="微软雅黑" panose="020B0503020204020204" pitchFamily="34" charset="-122"/>
                        </a:rPr>
                        <a:t> 2023/12</a:t>
                      </a:r>
                      <a:r>
                        <a:rPr lang="en-US" sz="1000" b="0" i="0" u="none" strike="noStrike" dirty="0" smtClean="0">
                          <a:solidFill>
                            <a:srgbClr val="00B050"/>
                          </a:solidFill>
                          <a:effectLst/>
                          <a:latin typeface="微软雅黑" panose="020B0503020204020204" pitchFamily="34" charset="-122"/>
                          <a:ea typeface="微软雅黑" panose="020B0503020204020204" pitchFamily="34" charset="-122"/>
                        </a:rPr>
                        <a:t>)</a:t>
                      </a:r>
                      <a:endParaRPr lang="en-US" sz="1000" b="0" i="0" u="none" strike="noStrike" dirty="0">
                        <a:solidFill>
                          <a:srgbClr val="00B050"/>
                        </a:solidFill>
                        <a:effectLst/>
                        <a:latin typeface="微软雅黑" panose="020B0503020204020204" pitchFamily="34" charset="-122"/>
                        <a:ea typeface="微软雅黑" panose="020B0503020204020204" pitchFamily="34" charset="-122"/>
                      </a:endParaRPr>
                    </a:p>
                  </a:txBody>
                  <a:tcPr marL="4763" marR="4763" marT="4763"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184785">
                <a:tc>
                  <a:txBody>
                    <a:bodyPr/>
                    <a:lstStyle/>
                    <a:p>
                      <a:pPr marL="0" marR="0" lvl="0" indent="0" algn="l" defTabSz="914354" rtl="0" eaLnBrk="1" fontAlgn="t" latinLnBrk="0" hangingPunct="1">
                        <a:lnSpc>
                          <a:spcPct val="100000"/>
                        </a:lnSpc>
                        <a:spcBef>
                          <a:spcPts val="0"/>
                        </a:spcBef>
                        <a:spcAft>
                          <a:spcPts val="0"/>
                        </a:spcAft>
                        <a:buClrTx/>
                        <a:buSzTx/>
                        <a:buFontTx/>
                        <a:buNone/>
                        <a:tabLst/>
                        <a:defRPr/>
                      </a:pPr>
                      <a:r>
                        <a:rPr lang="en-US" sz="1000" b="0" i="0" u="none" strike="noStrike" dirty="0" smtClean="0">
                          <a:solidFill>
                            <a:srgbClr val="00B050"/>
                          </a:solidFill>
                          <a:effectLst/>
                          <a:latin typeface="微软雅黑" panose="020B0503020204020204" pitchFamily="34" charset="-122"/>
                          <a:ea typeface="微软雅黑" panose="020B0503020204020204" pitchFamily="34" charset="-122"/>
                        </a:rPr>
                        <a:t>NR_channel_raster_enh </a:t>
                      </a:r>
                      <a:r>
                        <a:rPr lang="en-US" altLang="zh-CN" sz="1000" b="0" i="0" u="none" strike="noStrike" dirty="0" smtClean="0">
                          <a:solidFill>
                            <a:srgbClr val="00B050"/>
                          </a:solidFill>
                          <a:effectLst/>
                          <a:latin typeface="微软雅黑" panose="020B0503020204020204" pitchFamily="34" charset="-122"/>
                          <a:ea typeface="微软雅黑" panose="020B0503020204020204" pitchFamily="34" charset="-122"/>
                        </a:rPr>
                        <a:t>(closed</a:t>
                      </a:r>
                      <a:r>
                        <a:rPr lang="en-US" altLang="zh-CN" sz="1000" b="0" i="0" u="none" strike="noStrike" baseline="0" dirty="0" smtClean="0">
                          <a:solidFill>
                            <a:srgbClr val="00B050"/>
                          </a:solidFill>
                          <a:effectLst/>
                          <a:latin typeface="微软雅黑" panose="020B0503020204020204" pitchFamily="34" charset="-122"/>
                          <a:ea typeface="微软雅黑" panose="020B0503020204020204" pitchFamily="34" charset="-122"/>
                        </a:rPr>
                        <a:t> 2023/12</a:t>
                      </a:r>
                      <a:r>
                        <a:rPr lang="en-US" altLang="zh-CN" sz="1000" b="0" i="0" u="none" strike="noStrike" dirty="0" smtClean="0">
                          <a:solidFill>
                            <a:srgbClr val="00B050"/>
                          </a:solidFill>
                          <a:effectLst/>
                          <a:latin typeface="微软雅黑" panose="020B0503020204020204" pitchFamily="34" charset="-122"/>
                          <a:ea typeface="微软雅黑" panose="020B0503020204020204" pitchFamily="34" charset="-122"/>
                        </a:rPr>
                        <a:t>)</a:t>
                      </a:r>
                    </a:p>
                  </a:txBody>
                  <a:tcPr marL="4763" marR="4763" marT="4763"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184785">
                <a:tc>
                  <a:txBody>
                    <a:bodyPr/>
                    <a:lstStyle/>
                    <a:p>
                      <a:pPr marL="0" marR="0" lvl="0" indent="0" algn="l" defTabSz="914354" rtl="0" eaLnBrk="1" fontAlgn="t" latinLnBrk="0" hangingPunct="1">
                        <a:lnSpc>
                          <a:spcPct val="100000"/>
                        </a:lnSpc>
                        <a:spcBef>
                          <a:spcPts val="0"/>
                        </a:spcBef>
                        <a:spcAft>
                          <a:spcPts val="0"/>
                        </a:spcAft>
                        <a:buClrTx/>
                        <a:buSzTx/>
                        <a:buFontTx/>
                        <a:buNone/>
                        <a:tabLst/>
                        <a:defRPr/>
                      </a:pPr>
                      <a:r>
                        <a:rPr lang="en-US" sz="1000" b="0" i="0" u="none" strike="noStrike" dirty="0" smtClean="0">
                          <a:solidFill>
                            <a:srgbClr val="00B050"/>
                          </a:solidFill>
                          <a:effectLst/>
                          <a:latin typeface="微软雅黑" panose="020B0503020204020204" pitchFamily="34" charset="-122"/>
                          <a:ea typeface="微软雅黑" panose="020B0503020204020204" pitchFamily="34" charset="-122"/>
                        </a:rPr>
                        <a:t>NR_RF_FR2_req_Ph3 </a:t>
                      </a:r>
                      <a:r>
                        <a:rPr lang="en-US" altLang="zh-CN" sz="1000" b="0" i="0" u="none" strike="noStrike" dirty="0" smtClean="0">
                          <a:solidFill>
                            <a:srgbClr val="00B050"/>
                          </a:solidFill>
                          <a:effectLst/>
                          <a:latin typeface="微软雅黑" panose="020B0503020204020204" pitchFamily="34" charset="-122"/>
                          <a:ea typeface="微软雅黑" panose="020B0503020204020204" pitchFamily="34" charset="-122"/>
                        </a:rPr>
                        <a:t>(closed</a:t>
                      </a:r>
                      <a:r>
                        <a:rPr lang="en-US" altLang="zh-CN" sz="1000" b="0" i="0" u="none" strike="noStrike" baseline="0" dirty="0" smtClean="0">
                          <a:solidFill>
                            <a:srgbClr val="00B050"/>
                          </a:solidFill>
                          <a:effectLst/>
                          <a:latin typeface="微软雅黑" panose="020B0503020204020204" pitchFamily="34" charset="-122"/>
                          <a:ea typeface="微软雅黑" panose="020B0503020204020204" pitchFamily="34" charset="-122"/>
                        </a:rPr>
                        <a:t> 2023/12</a:t>
                      </a:r>
                      <a:r>
                        <a:rPr lang="en-US" altLang="zh-CN" sz="1000" b="0" i="0" u="none" strike="noStrike" dirty="0" smtClean="0">
                          <a:solidFill>
                            <a:srgbClr val="00B050"/>
                          </a:solidFill>
                          <a:effectLst/>
                          <a:latin typeface="微软雅黑" panose="020B0503020204020204" pitchFamily="34" charset="-122"/>
                          <a:ea typeface="微软雅黑" panose="020B0503020204020204" pitchFamily="34" charset="-122"/>
                        </a:rPr>
                        <a:t>)</a:t>
                      </a:r>
                    </a:p>
                  </a:txBody>
                  <a:tcPr marL="4763" marR="4763" marT="4763"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184785">
                <a:tc>
                  <a:txBody>
                    <a:bodyPr/>
                    <a:lstStyle/>
                    <a:p>
                      <a:pPr marL="0" marR="0" lvl="0" indent="0" algn="l" defTabSz="914354" rtl="0" eaLnBrk="1" fontAlgn="t" latinLnBrk="0" hangingPunct="1">
                        <a:lnSpc>
                          <a:spcPct val="100000"/>
                        </a:lnSpc>
                        <a:spcBef>
                          <a:spcPts val="0"/>
                        </a:spcBef>
                        <a:spcAft>
                          <a:spcPts val="0"/>
                        </a:spcAft>
                        <a:buClrTx/>
                        <a:buSzTx/>
                        <a:buFontTx/>
                        <a:buNone/>
                        <a:tabLst/>
                        <a:defRPr/>
                      </a:pPr>
                      <a:r>
                        <a:rPr lang="en-US" sz="1000" b="0" i="0" u="none" strike="noStrike" dirty="0" smtClean="0">
                          <a:solidFill>
                            <a:srgbClr val="00B050"/>
                          </a:solidFill>
                          <a:effectLst/>
                          <a:latin typeface="微软雅黑" panose="020B0503020204020204" pitchFamily="34" charset="-122"/>
                          <a:ea typeface="微软雅黑" panose="020B0503020204020204" pitchFamily="34" charset="-122"/>
                        </a:rPr>
                        <a:t>NR_FR2_multiRX_DL </a:t>
                      </a:r>
                      <a:r>
                        <a:rPr lang="en-US" altLang="zh-CN" sz="1000" b="0" i="0" u="none" strike="noStrike" dirty="0" smtClean="0">
                          <a:solidFill>
                            <a:srgbClr val="00B050"/>
                          </a:solidFill>
                          <a:effectLst/>
                          <a:latin typeface="微软雅黑" panose="020B0503020204020204" pitchFamily="34" charset="-122"/>
                          <a:ea typeface="微软雅黑" panose="020B0503020204020204" pitchFamily="34" charset="-122"/>
                        </a:rPr>
                        <a:t>(closed</a:t>
                      </a:r>
                      <a:r>
                        <a:rPr lang="en-US" altLang="zh-CN" sz="1000" b="0" i="0" u="none" strike="noStrike" baseline="0" dirty="0" smtClean="0">
                          <a:solidFill>
                            <a:srgbClr val="00B050"/>
                          </a:solidFill>
                          <a:effectLst/>
                          <a:latin typeface="微软雅黑" panose="020B0503020204020204" pitchFamily="34" charset="-122"/>
                          <a:ea typeface="微软雅黑" panose="020B0503020204020204" pitchFamily="34" charset="-122"/>
                        </a:rPr>
                        <a:t> 2023/12</a:t>
                      </a:r>
                      <a:r>
                        <a:rPr lang="en-US" altLang="zh-CN" sz="1000" b="0" i="0" u="none" strike="noStrike" dirty="0" smtClean="0">
                          <a:solidFill>
                            <a:srgbClr val="00B050"/>
                          </a:solidFill>
                          <a:effectLst/>
                          <a:latin typeface="微软雅黑" panose="020B0503020204020204" pitchFamily="34" charset="-122"/>
                          <a:ea typeface="微软雅黑" panose="020B0503020204020204" pitchFamily="34" charset="-122"/>
                        </a:rPr>
                        <a:t>)</a:t>
                      </a:r>
                    </a:p>
                  </a:txBody>
                  <a:tcPr marL="4763" marR="4763" marT="4763"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184785">
                <a:tc>
                  <a:txBody>
                    <a:bodyPr/>
                    <a:lstStyle/>
                    <a:p>
                      <a:pPr marL="0" marR="0" lvl="0" indent="0" algn="l" defTabSz="914354" rtl="0" eaLnBrk="1" fontAlgn="t" latinLnBrk="0" hangingPunct="1">
                        <a:lnSpc>
                          <a:spcPct val="100000"/>
                        </a:lnSpc>
                        <a:spcBef>
                          <a:spcPts val="0"/>
                        </a:spcBef>
                        <a:spcAft>
                          <a:spcPts val="0"/>
                        </a:spcAft>
                        <a:buClrTx/>
                        <a:buSzTx/>
                        <a:buFontTx/>
                        <a:buNone/>
                        <a:tabLst/>
                        <a:defRPr/>
                      </a:pPr>
                      <a:r>
                        <a:rPr lang="en-US" sz="1000" b="0" i="0" u="none" strike="noStrike" dirty="0" smtClean="0">
                          <a:solidFill>
                            <a:srgbClr val="00B050"/>
                          </a:solidFill>
                          <a:effectLst/>
                          <a:latin typeface="微软雅黑" panose="020B0503020204020204" pitchFamily="34" charset="-122"/>
                          <a:ea typeface="微软雅黑" panose="020B0503020204020204" pitchFamily="34" charset="-122"/>
                        </a:rPr>
                        <a:t>NR_RRM_enh3-Core </a:t>
                      </a:r>
                      <a:r>
                        <a:rPr lang="en-US" altLang="zh-CN" sz="1000" b="0" i="0" u="none" strike="noStrike" dirty="0" smtClean="0">
                          <a:solidFill>
                            <a:srgbClr val="00B050"/>
                          </a:solidFill>
                          <a:effectLst/>
                          <a:latin typeface="微软雅黑" panose="020B0503020204020204" pitchFamily="34" charset="-122"/>
                          <a:ea typeface="微软雅黑" panose="020B0503020204020204" pitchFamily="34" charset="-122"/>
                        </a:rPr>
                        <a:t>(closed</a:t>
                      </a:r>
                      <a:r>
                        <a:rPr lang="en-US" altLang="zh-CN" sz="1000" b="0" i="0" u="none" strike="noStrike" baseline="0" dirty="0" smtClean="0">
                          <a:solidFill>
                            <a:srgbClr val="00B050"/>
                          </a:solidFill>
                          <a:effectLst/>
                          <a:latin typeface="微软雅黑" panose="020B0503020204020204" pitchFamily="34" charset="-122"/>
                          <a:ea typeface="微软雅黑" panose="020B0503020204020204" pitchFamily="34" charset="-122"/>
                        </a:rPr>
                        <a:t> 2023/12</a:t>
                      </a:r>
                      <a:r>
                        <a:rPr lang="en-US" altLang="zh-CN" sz="1000" b="0" i="0" u="none" strike="noStrike" dirty="0" smtClean="0">
                          <a:solidFill>
                            <a:srgbClr val="00B050"/>
                          </a:solidFill>
                          <a:effectLst/>
                          <a:latin typeface="微软雅黑" panose="020B0503020204020204" pitchFamily="34" charset="-122"/>
                          <a:ea typeface="微软雅黑" panose="020B0503020204020204" pitchFamily="34" charset="-122"/>
                        </a:rPr>
                        <a:t>)</a:t>
                      </a:r>
                    </a:p>
                  </a:txBody>
                  <a:tcPr marL="4763" marR="4763" marT="4763"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184785">
                <a:tc>
                  <a:txBody>
                    <a:bodyPr/>
                    <a:lstStyle/>
                    <a:p>
                      <a:pPr marL="0" marR="0" lvl="0" indent="0" algn="l" defTabSz="914354" rtl="0" eaLnBrk="1" fontAlgn="t" latinLnBrk="0" hangingPunct="1">
                        <a:lnSpc>
                          <a:spcPct val="100000"/>
                        </a:lnSpc>
                        <a:spcBef>
                          <a:spcPts val="0"/>
                        </a:spcBef>
                        <a:spcAft>
                          <a:spcPts val="0"/>
                        </a:spcAft>
                        <a:buClrTx/>
                        <a:buSzTx/>
                        <a:buFontTx/>
                        <a:buNone/>
                        <a:tabLst/>
                        <a:defRPr/>
                      </a:pPr>
                      <a:r>
                        <a:rPr lang="en-US" sz="1000" b="0" i="0" u="none" strike="noStrike" dirty="0" smtClean="0">
                          <a:solidFill>
                            <a:srgbClr val="00B050"/>
                          </a:solidFill>
                          <a:effectLst/>
                          <a:latin typeface="微软雅黑" panose="020B0503020204020204" pitchFamily="34" charset="-122"/>
                          <a:ea typeface="微软雅黑" panose="020B0503020204020204" pitchFamily="34" charset="-122"/>
                        </a:rPr>
                        <a:t>NR_MG_enh2 </a:t>
                      </a:r>
                      <a:r>
                        <a:rPr lang="en-US" altLang="zh-CN" sz="1000" b="0" i="0" u="none" strike="noStrike" dirty="0" smtClean="0">
                          <a:solidFill>
                            <a:srgbClr val="00B050"/>
                          </a:solidFill>
                          <a:effectLst/>
                          <a:latin typeface="微软雅黑" panose="020B0503020204020204" pitchFamily="34" charset="-122"/>
                          <a:ea typeface="微软雅黑" panose="020B0503020204020204" pitchFamily="34" charset="-122"/>
                        </a:rPr>
                        <a:t>(closed</a:t>
                      </a:r>
                      <a:r>
                        <a:rPr lang="en-US" altLang="zh-CN" sz="1000" b="0" i="0" u="none" strike="noStrike" baseline="0" dirty="0" smtClean="0">
                          <a:solidFill>
                            <a:srgbClr val="00B050"/>
                          </a:solidFill>
                          <a:effectLst/>
                          <a:latin typeface="微软雅黑" panose="020B0503020204020204" pitchFamily="34" charset="-122"/>
                          <a:ea typeface="微软雅黑" panose="020B0503020204020204" pitchFamily="34" charset="-122"/>
                        </a:rPr>
                        <a:t> 2023/12</a:t>
                      </a:r>
                      <a:r>
                        <a:rPr lang="en-US" altLang="zh-CN" sz="1000" b="0" i="0" u="none" strike="noStrike" dirty="0" smtClean="0">
                          <a:solidFill>
                            <a:srgbClr val="00B050"/>
                          </a:solidFill>
                          <a:effectLst/>
                          <a:latin typeface="微软雅黑" panose="020B0503020204020204" pitchFamily="34" charset="-122"/>
                          <a:ea typeface="微软雅黑" panose="020B0503020204020204" pitchFamily="34" charset="-122"/>
                        </a:rPr>
                        <a:t>)</a:t>
                      </a:r>
                    </a:p>
                  </a:txBody>
                  <a:tcPr marL="4763" marR="4763" marT="4763"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184785">
                <a:tc>
                  <a:txBody>
                    <a:bodyPr/>
                    <a:lstStyle/>
                    <a:p>
                      <a:pPr marL="0" marR="0" lvl="0" indent="0" algn="l" defTabSz="914354" rtl="0" eaLnBrk="1" fontAlgn="t" latinLnBrk="0" hangingPunct="1">
                        <a:lnSpc>
                          <a:spcPct val="100000"/>
                        </a:lnSpc>
                        <a:spcBef>
                          <a:spcPts val="0"/>
                        </a:spcBef>
                        <a:spcAft>
                          <a:spcPts val="0"/>
                        </a:spcAft>
                        <a:buClrTx/>
                        <a:buSzTx/>
                        <a:buFontTx/>
                        <a:buNone/>
                        <a:tabLst/>
                        <a:defRPr/>
                      </a:pPr>
                      <a:r>
                        <a:rPr lang="en-US" sz="1000" b="0" i="0" u="none" strike="noStrike" dirty="0" err="1" smtClean="0">
                          <a:solidFill>
                            <a:srgbClr val="00B050"/>
                          </a:solidFill>
                          <a:effectLst/>
                          <a:latin typeface="微软雅黑" panose="020B0503020204020204" pitchFamily="34" charset="-122"/>
                          <a:ea typeface="微软雅黑" panose="020B0503020204020204" pitchFamily="34" charset="-122"/>
                        </a:rPr>
                        <a:t>NR_BWP_wor</a:t>
                      </a:r>
                      <a:r>
                        <a:rPr lang="en-US" sz="1000" b="0" i="0" u="none" strike="noStrike" dirty="0" smtClean="0">
                          <a:solidFill>
                            <a:srgbClr val="00B050"/>
                          </a:solidFill>
                          <a:effectLst/>
                          <a:latin typeface="微软雅黑" panose="020B0503020204020204" pitchFamily="34" charset="-122"/>
                          <a:ea typeface="微软雅黑" panose="020B0503020204020204" pitchFamily="34" charset="-122"/>
                        </a:rPr>
                        <a:t> </a:t>
                      </a:r>
                      <a:r>
                        <a:rPr lang="en-US" altLang="zh-CN" sz="1000" b="0" i="0" u="none" strike="noStrike" dirty="0" smtClean="0">
                          <a:solidFill>
                            <a:srgbClr val="00B050"/>
                          </a:solidFill>
                          <a:effectLst/>
                          <a:latin typeface="微软雅黑" panose="020B0503020204020204" pitchFamily="34" charset="-122"/>
                          <a:ea typeface="微软雅黑" panose="020B0503020204020204" pitchFamily="34" charset="-122"/>
                        </a:rPr>
                        <a:t>(closed</a:t>
                      </a:r>
                      <a:r>
                        <a:rPr lang="en-US" altLang="zh-CN" sz="1000" b="0" i="0" u="none" strike="noStrike" baseline="0" dirty="0" smtClean="0">
                          <a:solidFill>
                            <a:srgbClr val="00B050"/>
                          </a:solidFill>
                          <a:effectLst/>
                          <a:latin typeface="微软雅黑" panose="020B0503020204020204" pitchFamily="34" charset="-122"/>
                          <a:ea typeface="微软雅黑" panose="020B0503020204020204" pitchFamily="34" charset="-122"/>
                        </a:rPr>
                        <a:t> 2023/12</a:t>
                      </a:r>
                      <a:r>
                        <a:rPr lang="en-US" altLang="zh-CN" sz="1000" b="0" i="0" u="none" strike="noStrike" dirty="0" smtClean="0">
                          <a:solidFill>
                            <a:srgbClr val="00B050"/>
                          </a:solidFill>
                          <a:effectLst/>
                          <a:latin typeface="微软雅黑" panose="020B0503020204020204" pitchFamily="34" charset="-122"/>
                          <a:ea typeface="微软雅黑" panose="020B0503020204020204" pitchFamily="34" charset="-122"/>
                        </a:rPr>
                        <a:t>)</a:t>
                      </a:r>
                    </a:p>
                  </a:txBody>
                  <a:tcPr marL="4763" marR="4763" marT="4763"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184785">
                <a:tc>
                  <a:txBody>
                    <a:bodyPr/>
                    <a:lstStyle/>
                    <a:p>
                      <a:pPr marL="0" marR="0" lvl="0" indent="0" algn="l" defTabSz="914354" rtl="0" eaLnBrk="1" fontAlgn="t" latinLnBrk="0" hangingPunct="1">
                        <a:lnSpc>
                          <a:spcPct val="100000"/>
                        </a:lnSpc>
                        <a:spcBef>
                          <a:spcPts val="0"/>
                        </a:spcBef>
                        <a:spcAft>
                          <a:spcPts val="0"/>
                        </a:spcAft>
                        <a:buClrTx/>
                        <a:buSzTx/>
                        <a:buFontTx/>
                        <a:buNone/>
                        <a:tabLst/>
                        <a:defRPr/>
                      </a:pPr>
                      <a:r>
                        <a:rPr lang="en-US" sz="1000" b="0" i="0" u="none" strike="noStrike" dirty="0" smtClean="0">
                          <a:solidFill>
                            <a:srgbClr val="00B050"/>
                          </a:solidFill>
                          <a:effectLst/>
                          <a:latin typeface="微软雅黑" panose="020B0503020204020204" pitchFamily="34" charset="-122"/>
                          <a:ea typeface="微软雅黑" panose="020B0503020204020204" pitchFamily="34" charset="-122"/>
                        </a:rPr>
                        <a:t>NonCol_intraB_ENDC_NR_CA </a:t>
                      </a:r>
                      <a:r>
                        <a:rPr lang="en-US" altLang="zh-CN" sz="1000" b="0" i="0" u="none" strike="noStrike" dirty="0" smtClean="0">
                          <a:solidFill>
                            <a:srgbClr val="00B050"/>
                          </a:solidFill>
                          <a:effectLst/>
                          <a:latin typeface="微软雅黑" panose="020B0503020204020204" pitchFamily="34" charset="-122"/>
                          <a:ea typeface="微软雅黑" panose="020B0503020204020204" pitchFamily="34" charset="-122"/>
                        </a:rPr>
                        <a:t>(closed</a:t>
                      </a:r>
                      <a:r>
                        <a:rPr lang="en-US" altLang="zh-CN" sz="1000" b="0" i="0" u="none" strike="noStrike" baseline="0" dirty="0" smtClean="0">
                          <a:solidFill>
                            <a:srgbClr val="00B050"/>
                          </a:solidFill>
                          <a:effectLst/>
                          <a:latin typeface="微软雅黑" panose="020B0503020204020204" pitchFamily="34" charset="-122"/>
                          <a:ea typeface="微软雅黑" panose="020B0503020204020204" pitchFamily="34" charset="-122"/>
                        </a:rPr>
                        <a:t> 2023/12</a:t>
                      </a:r>
                      <a:r>
                        <a:rPr lang="en-US" altLang="zh-CN" sz="1000" b="0" i="0" u="none" strike="noStrike" dirty="0" smtClean="0">
                          <a:solidFill>
                            <a:srgbClr val="00B050"/>
                          </a:solidFill>
                          <a:effectLst/>
                          <a:latin typeface="微软雅黑" panose="020B0503020204020204" pitchFamily="34" charset="-122"/>
                          <a:ea typeface="微软雅黑" panose="020B0503020204020204" pitchFamily="34" charset="-122"/>
                        </a:rPr>
                        <a:t>)</a:t>
                      </a:r>
                    </a:p>
                  </a:txBody>
                  <a:tcPr marL="4763" marR="4763" marT="4763"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184785">
                <a:tc>
                  <a:txBody>
                    <a:bodyPr/>
                    <a:lstStyle/>
                    <a:p>
                      <a:pPr algn="l" rtl="0" fontAlgn="t"/>
                      <a:r>
                        <a:rPr lang="en-US" sz="1000" b="0" i="0" u="none" strike="noStrike" dirty="0" smtClean="0">
                          <a:solidFill>
                            <a:srgbClr val="00B050"/>
                          </a:solidFill>
                          <a:effectLst/>
                          <a:latin typeface="微软雅黑" panose="020B0503020204020204" pitchFamily="34" charset="-122"/>
                          <a:ea typeface="微软雅黑" panose="020B0503020204020204" pitchFamily="34" charset="-122"/>
                        </a:rPr>
                        <a:t>NR_HST_FR2_enh (core closed 2023/09) </a:t>
                      </a:r>
                      <a:endParaRPr lang="en-US" sz="1000" b="0" i="0" u="none" strike="noStrike" dirty="0">
                        <a:solidFill>
                          <a:srgbClr val="00B050"/>
                        </a:solidFill>
                        <a:effectLst/>
                        <a:latin typeface="微软雅黑" panose="020B0503020204020204" pitchFamily="34" charset="-122"/>
                        <a:ea typeface="微软雅黑" panose="020B0503020204020204" pitchFamily="34" charset="-122"/>
                      </a:endParaRPr>
                    </a:p>
                  </a:txBody>
                  <a:tcPr marL="4763" marR="4763" marT="4763"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184785">
                <a:tc>
                  <a:txBody>
                    <a:bodyPr/>
                    <a:lstStyle/>
                    <a:p>
                      <a:pPr marL="0" marR="0" lvl="0" indent="0" algn="l" defTabSz="914354" rtl="0" eaLnBrk="1" fontAlgn="t" latinLnBrk="0" hangingPunct="1">
                        <a:lnSpc>
                          <a:spcPct val="100000"/>
                        </a:lnSpc>
                        <a:spcBef>
                          <a:spcPts val="0"/>
                        </a:spcBef>
                        <a:spcAft>
                          <a:spcPts val="0"/>
                        </a:spcAft>
                        <a:buClrTx/>
                        <a:buSzTx/>
                        <a:buFontTx/>
                        <a:buNone/>
                        <a:tabLst/>
                        <a:defRPr/>
                      </a:pPr>
                      <a:r>
                        <a:rPr lang="en-US" sz="1000" b="0" i="0" u="none" strike="noStrike" dirty="0" smtClean="0">
                          <a:solidFill>
                            <a:srgbClr val="00B050"/>
                          </a:solidFill>
                          <a:effectLst/>
                          <a:latin typeface="微软雅黑" panose="020B0503020204020204" pitchFamily="34" charset="-122"/>
                          <a:ea typeface="微软雅黑" panose="020B0503020204020204" pitchFamily="34" charset="-122"/>
                        </a:rPr>
                        <a:t>NR_ATG </a:t>
                      </a:r>
                      <a:r>
                        <a:rPr lang="en-US" altLang="zh-CN" sz="1000" b="0" i="0" u="none" strike="noStrike" dirty="0" smtClean="0">
                          <a:solidFill>
                            <a:srgbClr val="00B050"/>
                          </a:solidFill>
                          <a:effectLst/>
                          <a:latin typeface="微软雅黑" panose="020B0503020204020204" pitchFamily="34" charset="-122"/>
                          <a:ea typeface="微软雅黑" panose="020B0503020204020204" pitchFamily="34" charset="-122"/>
                        </a:rPr>
                        <a:t>(closed</a:t>
                      </a:r>
                      <a:r>
                        <a:rPr lang="en-US" altLang="zh-CN" sz="1000" b="0" i="0" u="none" strike="noStrike" baseline="0" dirty="0" smtClean="0">
                          <a:solidFill>
                            <a:srgbClr val="00B050"/>
                          </a:solidFill>
                          <a:effectLst/>
                          <a:latin typeface="微软雅黑" panose="020B0503020204020204" pitchFamily="34" charset="-122"/>
                          <a:ea typeface="微软雅黑" panose="020B0503020204020204" pitchFamily="34" charset="-122"/>
                        </a:rPr>
                        <a:t> 2023/12</a:t>
                      </a:r>
                      <a:r>
                        <a:rPr lang="en-US" altLang="zh-CN" sz="1000" b="0" i="0" u="none" strike="noStrike" dirty="0" smtClean="0">
                          <a:solidFill>
                            <a:srgbClr val="00B050"/>
                          </a:solidFill>
                          <a:effectLst/>
                          <a:latin typeface="微软雅黑" panose="020B0503020204020204" pitchFamily="34" charset="-122"/>
                          <a:ea typeface="微软雅黑" panose="020B0503020204020204" pitchFamily="34" charset="-122"/>
                        </a:rPr>
                        <a:t>)</a:t>
                      </a:r>
                    </a:p>
                  </a:txBody>
                  <a:tcPr marL="4763" marR="4763" marT="4763"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184785">
                <a:tc>
                  <a:txBody>
                    <a:bodyPr/>
                    <a:lstStyle/>
                    <a:p>
                      <a:pPr marL="0" marR="0" lvl="0" indent="0" algn="l" defTabSz="914354" rtl="0" eaLnBrk="1" fontAlgn="t" latinLnBrk="0" hangingPunct="1">
                        <a:lnSpc>
                          <a:spcPct val="100000"/>
                        </a:lnSpc>
                        <a:spcBef>
                          <a:spcPts val="0"/>
                        </a:spcBef>
                        <a:spcAft>
                          <a:spcPts val="0"/>
                        </a:spcAft>
                        <a:buClrTx/>
                        <a:buSzTx/>
                        <a:buFontTx/>
                        <a:buNone/>
                        <a:tabLst/>
                        <a:defRPr/>
                      </a:pPr>
                      <a:r>
                        <a:rPr lang="en-US" sz="1000" b="0" i="0" u="none" strike="noStrike" dirty="0" smtClean="0">
                          <a:solidFill>
                            <a:srgbClr val="00B050"/>
                          </a:solidFill>
                          <a:effectLst/>
                          <a:latin typeface="微软雅黑" panose="020B0503020204020204" pitchFamily="34" charset="-122"/>
                          <a:ea typeface="微软雅黑" panose="020B0503020204020204" pitchFamily="34" charset="-122"/>
                        </a:rPr>
                        <a:t>NR_FR1_lessthan_5MHz_BW </a:t>
                      </a:r>
                      <a:r>
                        <a:rPr lang="en-US" altLang="zh-CN" sz="1000" b="0" i="0" u="none" strike="noStrike" dirty="0" smtClean="0">
                          <a:solidFill>
                            <a:srgbClr val="00B050"/>
                          </a:solidFill>
                          <a:effectLst/>
                          <a:latin typeface="微软雅黑" panose="020B0503020204020204" pitchFamily="34" charset="-122"/>
                          <a:ea typeface="微软雅黑" panose="020B0503020204020204" pitchFamily="34" charset="-122"/>
                        </a:rPr>
                        <a:t>(closed</a:t>
                      </a:r>
                      <a:r>
                        <a:rPr lang="en-US" altLang="zh-CN" sz="1000" b="0" i="0" u="none" strike="noStrike" baseline="0" dirty="0" smtClean="0">
                          <a:solidFill>
                            <a:srgbClr val="00B050"/>
                          </a:solidFill>
                          <a:effectLst/>
                          <a:latin typeface="微软雅黑" panose="020B0503020204020204" pitchFamily="34" charset="-122"/>
                          <a:ea typeface="微软雅黑" panose="020B0503020204020204" pitchFamily="34" charset="-122"/>
                        </a:rPr>
                        <a:t> 2023/12</a:t>
                      </a:r>
                      <a:r>
                        <a:rPr lang="en-US" altLang="zh-CN" sz="1000" b="0" i="0" u="none" strike="noStrike" dirty="0" smtClean="0">
                          <a:solidFill>
                            <a:srgbClr val="00B050"/>
                          </a:solidFill>
                          <a:effectLst/>
                          <a:latin typeface="微软雅黑" panose="020B0503020204020204" pitchFamily="34" charset="-122"/>
                          <a:ea typeface="微软雅黑" panose="020B0503020204020204" pitchFamily="34" charset="-122"/>
                        </a:rPr>
                        <a:t>)</a:t>
                      </a:r>
                    </a:p>
                  </a:txBody>
                  <a:tcPr marL="4763" marR="4763" marT="4763"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184785">
                <a:tc>
                  <a:txBody>
                    <a:bodyPr/>
                    <a:lstStyle/>
                    <a:p>
                      <a:pPr marL="0" marR="0" lvl="0" indent="0" algn="l" defTabSz="914354" rtl="0" eaLnBrk="1" fontAlgn="t" latinLnBrk="0" hangingPunct="1">
                        <a:lnSpc>
                          <a:spcPct val="100000"/>
                        </a:lnSpc>
                        <a:spcBef>
                          <a:spcPts val="0"/>
                        </a:spcBef>
                        <a:spcAft>
                          <a:spcPts val="0"/>
                        </a:spcAft>
                        <a:buClrTx/>
                        <a:buSzTx/>
                        <a:buFontTx/>
                        <a:buNone/>
                        <a:tabLst/>
                        <a:defRPr/>
                      </a:pPr>
                      <a:r>
                        <a:rPr lang="en-US" sz="1000" b="0" i="0" u="none" strike="noStrike" dirty="0" smtClean="0">
                          <a:solidFill>
                            <a:srgbClr val="00B050"/>
                          </a:solidFill>
                          <a:effectLst/>
                          <a:latin typeface="微软雅黑" panose="020B0503020204020204" pitchFamily="34" charset="-122"/>
                          <a:ea typeface="微软雅黑" panose="020B0503020204020204" pitchFamily="34" charset="-122"/>
                        </a:rPr>
                        <a:t>NR_FR1_TRP_TRS_enh </a:t>
                      </a:r>
                      <a:r>
                        <a:rPr lang="en-US" altLang="zh-CN" sz="1000" b="0" i="0" u="none" strike="noStrike" dirty="0" smtClean="0">
                          <a:solidFill>
                            <a:srgbClr val="00B050"/>
                          </a:solidFill>
                          <a:effectLst/>
                          <a:latin typeface="微软雅黑" panose="020B0503020204020204" pitchFamily="34" charset="-122"/>
                          <a:ea typeface="微软雅黑" panose="020B0503020204020204" pitchFamily="34" charset="-122"/>
                        </a:rPr>
                        <a:t>(closed</a:t>
                      </a:r>
                      <a:r>
                        <a:rPr lang="en-US" altLang="zh-CN" sz="1000" b="0" i="0" u="none" strike="noStrike" baseline="0" dirty="0" smtClean="0">
                          <a:solidFill>
                            <a:srgbClr val="00B050"/>
                          </a:solidFill>
                          <a:effectLst/>
                          <a:latin typeface="微软雅黑" panose="020B0503020204020204" pitchFamily="34" charset="-122"/>
                          <a:ea typeface="微软雅黑" panose="020B0503020204020204" pitchFamily="34" charset="-122"/>
                        </a:rPr>
                        <a:t> 2023/12</a:t>
                      </a:r>
                      <a:r>
                        <a:rPr lang="en-US" altLang="zh-CN" sz="1000" b="0" i="0" u="none" strike="noStrike" dirty="0" smtClean="0">
                          <a:solidFill>
                            <a:srgbClr val="00B050"/>
                          </a:solidFill>
                          <a:effectLst/>
                          <a:latin typeface="微软雅黑" panose="020B0503020204020204" pitchFamily="34" charset="-122"/>
                          <a:ea typeface="微软雅黑" panose="020B0503020204020204" pitchFamily="34" charset="-122"/>
                        </a:rPr>
                        <a:t>)</a:t>
                      </a:r>
                    </a:p>
                  </a:txBody>
                  <a:tcPr marL="4763" marR="4763" marT="4763"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184785">
                <a:tc>
                  <a:txBody>
                    <a:bodyPr/>
                    <a:lstStyle/>
                    <a:p>
                      <a:pPr marL="0" marR="0" lvl="0" indent="0" algn="l" defTabSz="914354" rtl="0" eaLnBrk="1" fontAlgn="t" latinLnBrk="0" hangingPunct="1">
                        <a:lnSpc>
                          <a:spcPct val="100000"/>
                        </a:lnSpc>
                        <a:spcBef>
                          <a:spcPts val="0"/>
                        </a:spcBef>
                        <a:spcAft>
                          <a:spcPts val="0"/>
                        </a:spcAft>
                        <a:buClrTx/>
                        <a:buSzTx/>
                        <a:buFontTx/>
                        <a:buNone/>
                        <a:tabLst/>
                        <a:defRPr/>
                      </a:pPr>
                      <a:r>
                        <a:rPr lang="en-US" sz="1000" b="0" i="0" u="none" strike="noStrike" dirty="0" err="1" smtClean="0">
                          <a:solidFill>
                            <a:srgbClr val="00B050"/>
                          </a:solidFill>
                          <a:effectLst/>
                          <a:latin typeface="微软雅黑" panose="020B0503020204020204" pitchFamily="34" charset="-122"/>
                          <a:ea typeface="微软雅黑" panose="020B0503020204020204" pitchFamily="34" charset="-122"/>
                        </a:rPr>
                        <a:t>NR_MIMO_OTA_enh</a:t>
                      </a:r>
                      <a:r>
                        <a:rPr lang="en-US" sz="1000" b="0" i="0" u="none" strike="noStrike" dirty="0" smtClean="0">
                          <a:solidFill>
                            <a:srgbClr val="00B050"/>
                          </a:solidFill>
                          <a:effectLst/>
                          <a:latin typeface="微软雅黑" panose="020B0503020204020204" pitchFamily="34" charset="-122"/>
                          <a:ea typeface="微软雅黑" panose="020B0503020204020204" pitchFamily="34" charset="-122"/>
                        </a:rPr>
                        <a:t> </a:t>
                      </a:r>
                      <a:r>
                        <a:rPr lang="en-US" altLang="zh-CN" sz="1000" b="0" i="0" u="none" strike="noStrike" dirty="0" smtClean="0">
                          <a:solidFill>
                            <a:srgbClr val="00B050"/>
                          </a:solidFill>
                          <a:effectLst/>
                          <a:latin typeface="微软雅黑" panose="020B0503020204020204" pitchFamily="34" charset="-122"/>
                          <a:ea typeface="微软雅黑" panose="020B0503020204020204" pitchFamily="34" charset="-122"/>
                        </a:rPr>
                        <a:t>(closed</a:t>
                      </a:r>
                      <a:r>
                        <a:rPr lang="en-US" altLang="zh-CN" sz="1000" b="0" i="0" u="none" strike="noStrike" baseline="0" dirty="0" smtClean="0">
                          <a:solidFill>
                            <a:srgbClr val="00B050"/>
                          </a:solidFill>
                          <a:effectLst/>
                          <a:latin typeface="微软雅黑" panose="020B0503020204020204" pitchFamily="34" charset="-122"/>
                          <a:ea typeface="微软雅黑" panose="020B0503020204020204" pitchFamily="34" charset="-122"/>
                        </a:rPr>
                        <a:t> 2023/12</a:t>
                      </a:r>
                      <a:r>
                        <a:rPr lang="en-US" altLang="zh-CN" sz="1000" b="0" i="0" u="none" strike="noStrike" dirty="0" smtClean="0">
                          <a:solidFill>
                            <a:srgbClr val="00B050"/>
                          </a:solidFill>
                          <a:effectLst/>
                          <a:latin typeface="微软雅黑" panose="020B0503020204020204" pitchFamily="34" charset="-122"/>
                          <a:ea typeface="微软雅黑" panose="020B0503020204020204" pitchFamily="34" charset="-122"/>
                        </a:rPr>
                        <a:t>)</a:t>
                      </a:r>
                    </a:p>
                  </a:txBody>
                  <a:tcPr marL="4763" marR="4763" marT="4763"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184785">
                <a:tc>
                  <a:txBody>
                    <a:bodyPr/>
                    <a:lstStyle/>
                    <a:p>
                      <a:pPr algn="l" rtl="0" fontAlgn="t"/>
                      <a:r>
                        <a:rPr lang="en-US" sz="1000" b="0" i="0" u="none" strike="noStrike" dirty="0" err="1" smtClean="0">
                          <a:solidFill>
                            <a:srgbClr val="00B050"/>
                          </a:solidFill>
                          <a:effectLst/>
                          <a:latin typeface="微软雅黑" panose="020B0503020204020204" pitchFamily="34" charset="-122"/>
                          <a:ea typeface="微软雅黑" panose="020B0503020204020204" pitchFamily="34" charset="-122"/>
                        </a:rPr>
                        <a:t>NR_LTE_EMC_enh</a:t>
                      </a:r>
                      <a:r>
                        <a:rPr lang="en-US" sz="1000" b="0" i="0" u="none" strike="noStrike" dirty="0" smtClean="0">
                          <a:solidFill>
                            <a:srgbClr val="00B050"/>
                          </a:solidFill>
                          <a:effectLst/>
                          <a:latin typeface="微软雅黑" panose="020B0503020204020204" pitchFamily="34" charset="-122"/>
                          <a:ea typeface="微软雅黑" panose="020B0503020204020204" pitchFamily="34" charset="-122"/>
                        </a:rPr>
                        <a:t> (closed 2023/06)</a:t>
                      </a:r>
                      <a:endParaRPr lang="en-US" sz="1000" b="0" i="0" u="none" strike="noStrike" dirty="0">
                        <a:solidFill>
                          <a:srgbClr val="00B050"/>
                        </a:solidFill>
                        <a:effectLst/>
                        <a:latin typeface="微软雅黑" panose="020B0503020204020204" pitchFamily="34" charset="-122"/>
                        <a:ea typeface="微软雅黑" panose="020B0503020204020204" pitchFamily="34" charset="-122"/>
                      </a:endParaRPr>
                    </a:p>
                  </a:txBody>
                  <a:tcPr marL="4763" marR="4763" marT="4763"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184785">
                <a:tc>
                  <a:txBody>
                    <a:bodyPr/>
                    <a:lstStyle/>
                    <a:p>
                      <a:pPr marL="0" marR="0" lvl="0" indent="0" algn="l" defTabSz="914354" rtl="0" eaLnBrk="1" fontAlgn="t" latinLnBrk="0" hangingPunct="1">
                        <a:lnSpc>
                          <a:spcPct val="100000"/>
                        </a:lnSpc>
                        <a:spcBef>
                          <a:spcPts val="0"/>
                        </a:spcBef>
                        <a:spcAft>
                          <a:spcPts val="0"/>
                        </a:spcAft>
                        <a:buClrTx/>
                        <a:buSzTx/>
                        <a:buFontTx/>
                        <a:buNone/>
                        <a:tabLst/>
                        <a:defRPr/>
                      </a:pPr>
                      <a:r>
                        <a:rPr lang="en-US" sz="1000" b="0" i="0" u="none" strike="noStrike" dirty="0" smtClean="0">
                          <a:solidFill>
                            <a:srgbClr val="00B050"/>
                          </a:solidFill>
                          <a:effectLst/>
                          <a:latin typeface="微软雅黑" panose="020B0503020204020204" pitchFamily="34" charset="-122"/>
                          <a:ea typeface="微软雅黑" panose="020B0503020204020204" pitchFamily="34" charset="-122"/>
                        </a:rPr>
                        <a:t>NR_demod_enh3</a:t>
                      </a:r>
                      <a:r>
                        <a:rPr lang="en-US" sz="1000" b="0" i="0" u="none" strike="noStrike" baseline="0" dirty="0" smtClean="0">
                          <a:solidFill>
                            <a:srgbClr val="00B050"/>
                          </a:solidFill>
                          <a:effectLst/>
                          <a:latin typeface="微软雅黑" panose="020B0503020204020204" pitchFamily="34" charset="-122"/>
                          <a:ea typeface="微软雅黑" panose="020B0503020204020204" pitchFamily="34" charset="-122"/>
                        </a:rPr>
                        <a:t> </a:t>
                      </a:r>
                      <a:r>
                        <a:rPr lang="en-US" altLang="zh-CN" sz="1000" b="0" i="0" u="none" strike="noStrike" dirty="0" smtClean="0">
                          <a:solidFill>
                            <a:srgbClr val="00B050"/>
                          </a:solidFill>
                          <a:effectLst/>
                          <a:latin typeface="微软雅黑" panose="020B0503020204020204" pitchFamily="34" charset="-122"/>
                          <a:ea typeface="微软雅黑" panose="020B0503020204020204" pitchFamily="34" charset="-122"/>
                        </a:rPr>
                        <a:t>(closed</a:t>
                      </a:r>
                      <a:r>
                        <a:rPr lang="en-US" altLang="zh-CN" sz="1000" b="0" i="0" u="none" strike="noStrike" baseline="0" dirty="0" smtClean="0">
                          <a:solidFill>
                            <a:srgbClr val="00B050"/>
                          </a:solidFill>
                          <a:effectLst/>
                          <a:latin typeface="微软雅黑" panose="020B0503020204020204" pitchFamily="34" charset="-122"/>
                          <a:ea typeface="微软雅黑" panose="020B0503020204020204" pitchFamily="34" charset="-122"/>
                        </a:rPr>
                        <a:t> 2023/12</a:t>
                      </a:r>
                      <a:r>
                        <a:rPr lang="en-US" altLang="zh-CN" sz="1000" b="0" i="0" u="none" strike="noStrike" dirty="0" smtClean="0">
                          <a:solidFill>
                            <a:srgbClr val="00B050"/>
                          </a:solidFill>
                          <a:effectLst/>
                          <a:latin typeface="微软雅黑" panose="020B0503020204020204" pitchFamily="34" charset="-122"/>
                          <a:ea typeface="微软雅黑" panose="020B0503020204020204" pitchFamily="34" charset="-122"/>
                        </a:rPr>
                        <a:t>)</a:t>
                      </a:r>
                    </a:p>
                  </a:txBody>
                  <a:tcPr marL="4763" marR="4763" marT="4763"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184785">
                <a:tc>
                  <a:txBody>
                    <a:bodyPr/>
                    <a:lstStyle/>
                    <a:p>
                      <a:pPr algn="l" rtl="0" fontAlgn="t"/>
                      <a:r>
                        <a:rPr lang="en-US" altLang="zh-CN" sz="1000" b="0" i="0" u="none" strike="noStrike" dirty="0" err="1" smtClean="0">
                          <a:solidFill>
                            <a:srgbClr val="00B050"/>
                          </a:solidFill>
                          <a:effectLst/>
                          <a:latin typeface="微软雅黑" panose="020B0503020204020204" pitchFamily="34" charset="-122"/>
                          <a:ea typeface="微软雅黑" panose="020B0503020204020204" pitchFamily="34" charset="-122"/>
                        </a:rPr>
                        <a:t>LTE_NBIOT_eMTC_NTN_req-Perf</a:t>
                      </a:r>
                      <a:r>
                        <a:rPr lang="en-US" altLang="zh-CN" sz="1000" b="0" i="0" u="none" strike="noStrike" dirty="0" smtClean="0">
                          <a:solidFill>
                            <a:srgbClr val="00B050"/>
                          </a:solidFill>
                          <a:effectLst/>
                          <a:latin typeface="微软雅黑" panose="020B0503020204020204" pitchFamily="34" charset="-122"/>
                          <a:ea typeface="微软雅黑" panose="020B0503020204020204" pitchFamily="34" charset="-122"/>
                        </a:rPr>
                        <a:t> (closed 2023/06)</a:t>
                      </a:r>
                      <a:endParaRPr lang="en-US" sz="1000" b="0" i="0" u="none" strike="noStrike" dirty="0">
                        <a:solidFill>
                          <a:srgbClr val="00B050"/>
                        </a:solidFill>
                        <a:effectLst/>
                        <a:latin typeface="微软雅黑" panose="020B0503020204020204" pitchFamily="34" charset="-122"/>
                        <a:ea typeface="微软雅黑" panose="020B0503020204020204" pitchFamily="34" charset="-122"/>
                      </a:endParaRPr>
                    </a:p>
                  </a:txBody>
                  <a:tcPr marL="4763" marR="4763" marT="4763"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bl>
          </a:graphicData>
        </a:graphic>
      </p:graphicFrame>
      <p:graphicFrame>
        <p:nvGraphicFramePr>
          <p:cNvPr id="19" name="表格 18"/>
          <p:cNvGraphicFramePr>
            <a:graphicFrameLocks noGrp="1"/>
          </p:cNvGraphicFramePr>
          <p:nvPr>
            <p:extLst>
              <p:ext uri="{D42A27DB-BD31-4B8C-83A1-F6EECF244321}">
                <p14:modId xmlns:p14="http://schemas.microsoft.com/office/powerpoint/2010/main" val="264171513"/>
              </p:ext>
            </p:extLst>
          </p:nvPr>
        </p:nvGraphicFramePr>
        <p:xfrm>
          <a:off x="293687" y="2182415"/>
          <a:ext cx="2628900" cy="3880485"/>
        </p:xfrm>
        <a:graphic>
          <a:graphicData uri="http://schemas.openxmlformats.org/drawingml/2006/table">
            <a:tbl>
              <a:tblPr/>
              <a:tblGrid>
                <a:gridCol w="2628900"/>
              </a:tblGrid>
              <a:tr h="184785">
                <a:tc>
                  <a:txBody>
                    <a:bodyPr/>
                    <a:lstStyle/>
                    <a:p>
                      <a:pPr algn="l" rtl="0" fontAlgn="t"/>
                      <a:r>
                        <a:rPr lang="en-US" sz="1000" b="0" i="0" u="none" strike="noStrike" dirty="0">
                          <a:solidFill>
                            <a:srgbClr val="00B050"/>
                          </a:solidFill>
                          <a:effectLst/>
                          <a:latin typeface="微软雅黑" panose="020B0503020204020204" pitchFamily="34" charset="-122"/>
                          <a:ea typeface="微软雅黑" panose="020B0503020204020204" pitchFamily="34" charset="-122"/>
                        </a:rPr>
                        <a:t>FS_NR_pos_enh2 (closed </a:t>
                      </a:r>
                      <a:r>
                        <a:rPr lang="en-US" sz="1000" b="0" i="0" u="none" strike="noStrike" dirty="0" smtClean="0">
                          <a:solidFill>
                            <a:srgbClr val="00B050"/>
                          </a:solidFill>
                          <a:effectLst/>
                          <a:latin typeface="微软雅黑" panose="020B0503020204020204" pitchFamily="34" charset="-122"/>
                          <a:ea typeface="微软雅黑" panose="020B0503020204020204" pitchFamily="34" charset="-122"/>
                        </a:rPr>
                        <a:t>2022/11</a:t>
                      </a:r>
                      <a:r>
                        <a:rPr lang="en-US" sz="1000" b="0" i="0" u="none" strike="noStrike" dirty="0">
                          <a:solidFill>
                            <a:srgbClr val="00B050"/>
                          </a:solidFill>
                          <a:effectLst/>
                          <a:latin typeface="微软雅黑" panose="020B0503020204020204" pitchFamily="34" charset="-122"/>
                          <a:ea typeface="微软雅黑" panose="020B0503020204020204" pitchFamily="34" charset="-122"/>
                        </a:rPr>
                        <a:t>)</a:t>
                      </a:r>
                    </a:p>
                  </a:txBody>
                  <a:tcPr marL="4763" marR="4763" marT="4763"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184785">
                <a:tc>
                  <a:txBody>
                    <a:bodyPr/>
                    <a:lstStyle/>
                    <a:p>
                      <a:pPr algn="l" rtl="0" fontAlgn="t"/>
                      <a:r>
                        <a:rPr lang="en-US" sz="1000" b="0" i="0" u="none" strike="noStrike" dirty="0" err="1" smtClean="0">
                          <a:solidFill>
                            <a:srgbClr val="00B050"/>
                          </a:solidFill>
                          <a:effectLst/>
                          <a:latin typeface="微软雅黑" panose="020B0503020204020204" pitchFamily="34" charset="-122"/>
                          <a:ea typeface="微软雅黑" panose="020B0503020204020204" pitchFamily="34" charset="-122"/>
                        </a:rPr>
                        <a:t>FS_NR_duplex_evo</a:t>
                      </a:r>
                      <a:r>
                        <a:rPr lang="en-US" sz="1000" b="0" i="0" u="none" strike="noStrike" dirty="0" smtClean="0">
                          <a:solidFill>
                            <a:srgbClr val="00B050"/>
                          </a:solidFill>
                          <a:effectLst/>
                          <a:latin typeface="微软雅黑" panose="020B0503020204020204" pitchFamily="34" charset="-122"/>
                          <a:ea typeface="微软雅黑" panose="020B0503020204020204" pitchFamily="34" charset="-122"/>
                        </a:rPr>
                        <a:t> (closed</a:t>
                      </a:r>
                      <a:r>
                        <a:rPr lang="en-US" sz="1000" b="0" i="0" u="none" strike="noStrike" baseline="0" dirty="0" smtClean="0">
                          <a:solidFill>
                            <a:srgbClr val="00B050"/>
                          </a:solidFill>
                          <a:effectLst/>
                          <a:latin typeface="微软雅黑" panose="020B0503020204020204" pitchFamily="34" charset="-122"/>
                          <a:ea typeface="微软雅黑" panose="020B0503020204020204" pitchFamily="34" charset="-122"/>
                        </a:rPr>
                        <a:t> 2023/12)</a:t>
                      </a:r>
                      <a:endParaRPr lang="en-US" sz="1000" b="0" i="0" u="none" strike="noStrike" dirty="0">
                        <a:solidFill>
                          <a:srgbClr val="00B050"/>
                        </a:solidFill>
                        <a:effectLst/>
                        <a:latin typeface="微软雅黑" panose="020B0503020204020204" pitchFamily="34" charset="-122"/>
                        <a:ea typeface="微软雅黑" panose="020B0503020204020204" pitchFamily="34" charset="-122"/>
                      </a:endParaRPr>
                    </a:p>
                  </a:txBody>
                  <a:tcPr marL="4763" marR="4763" marT="4763"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184785">
                <a:tc>
                  <a:txBody>
                    <a:bodyPr/>
                    <a:lstStyle/>
                    <a:p>
                      <a:pPr algn="l" rtl="0" fontAlgn="t"/>
                      <a:r>
                        <a:rPr lang="en-US" sz="1000" b="0" i="0" u="none" strike="noStrike" dirty="0" err="1" smtClean="0">
                          <a:solidFill>
                            <a:srgbClr val="00B050"/>
                          </a:solidFill>
                          <a:effectLst/>
                          <a:latin typeface="微软雅黑" panose="020B0503020204020204" pitchFamily="34" charset="-122"/>
                          <a:ea typeface="微软雅黑" panose="020B0503020204020204" pitchFamily="34" charset="-122"/>
                        </a:rPr>
                        <a:t>FS_NR_AIML_Air</a:t>
                      </a:r>
                      <a:r>
                        <a:rPr lang="en-US" sz="1000" b="0" i="0" u="none" strike="noStrike" dirty="0" smtClean="0">
                          <a:solidFill>
                            <a:srgbClr val="00B050"/>
                          </a:solidFill>
                          <a:effectLst/>
                          <a:latin typeface="微软雅黑" panose="020B0503020204020204" pitchFamily="34" charset="-122"/>
                          <a:ea typeface="微软雅黑" panose="020B0503020204020204" pitchFamily="34" charset="-122"/>
                        </a:rPr>
                        <a:t> (closed 2023/12)</a:t>
                      </a:r>
                      <a:endParaRPr lang="en-US" sz="1000" b="0" i="0" u="none" strike="noStrike" dirty="0">
                        <a:solidFill>
                          <a:srgbClr val="00B050"/>
                        </a:solidFill>
                        <a:effectLst/>
                        <a:latin typeface="微软雅黑" panose="020B0503020204020204" pitchFamily="34" charset="-122"/>
                        <a:ea typeface="微软雅黑" panose="020B0503020204020204" pitchFamily="34" charset="-122"/>
                      </a:endParaRPr>
                    </a:p>
                  </a:txBody>
                  <a:tcPr marL="4763" marR="4763" marT="4763"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184785">
                <a:tc>
                  <a:txBody>
                    <a:bodyPr/>
                    <a:lstStyle/>
                    <a:p>
                      <a:pPr algn="l" rtl="0" fontAlgn="t"/>
                      <a:r>
                        <a:rPr lang="en-US" sz="1000" b="0" i="0" u="none" strike="noStrike" dirty="0" smtClean="0">
                          <a:solidFill>
                            <a:srgbClr val="00B050"/>
                          </a:solidFill>
                          <a:effectLst/>
                          <a:latin typeface="微软雅黑" panose="020B0503020204020204" pitchFamily="34" charset="-122"/>
                          <a:ea typeface="微软雅黑" panose="020B0503020204020204" pitchFamily="34" charset="-122"/>
                        </a:rPr>
                        <a:t>FS_NR_LPWUS (closed 2023/12)</a:t>
                      </a:r>
                      <a:endParaRPr lang="en-US" sz="1000" b="0" i="0" u="none" strike="noStrike" dirty="0">
                        <a:solidFill>
                          <a:srgbClr val="00B050"/>
                        </a:solidFill>
                        <a:effectLst/>
                        <a:latin typeface="微软雅黑" panose="020B0503020204020204" pitchFamily="34" charset="-122"/>
                        <a:ea typeface="微软雅黑" panose="020B0503020204020204" pitchFamily="34" charset="-122"/>
                      </a:endParaRPr>
                    </a:p>
                  </a:txBody>
                  <a:tcPr marL="4763" marR="4763" marT="4763"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184785">
                <a:tc>
                  <a:txBody>
                    <a:bodyPr/>
                    <a:lstStyle/>
                    <a:p>
                      <a:pPr algn="l" fontAlgn="b"/>
                      <a:r>
                        <a:rPr lang="en-US" sz="1000" b="0" i="0" u="none" strike="noStrike" dirty="0" smtClean="0">
                          <a:solidFill>
                            <a:srgbClr val="00B050"/>
                          </a:solidFill>
                          <a:effectLst/>
                          <a:latin typeface="微软雅黑" panose="020B0503020204020204" pitchFamily="34" charset="-122"/>
                          <a:ea typeface="微软雅黑" panose="020B0503020204020204" pitchFamily="34" charset="-122"/>
                        </a:rPr>
                        <a:t>NR_pos_enh2 (core) </a:t>
                      </a:r>
                      <a:endParaRPr lang="en-US" sz="1000" b="0" i="0" u="none" strike="noStrike" dirty="0">
                        <a:solidFill>
                          <a:srgbClr val="00B050"/>
                        </a:solidFill>
                        <a:effectLst/>
                        <a:latin typeface="微软雅黑" panose="020B0503020204020204" pitchFamily="34" charset="-122"/>
                        <a:ea typeface="微软雅黑" panose="020B0503020204020204" pitchFamily="34" charset="-122"/>
                      </a:endParaRPr>
                    </a:p>
                  </a:txBody>
                  <a:tcPr marL="4763" marR="4763" marT="4763" marB="0" anchor="b">
                    <a:lnL>
                      <a:noFill/>
                    </a:lnL>
                    <a:lnR>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184785">
                <a:tc>
                  <a:txBody>
                    <a:bodyPr/>
                    <a:lstStyle/>
                    <a:p>
                      <a:pPr algn="l" rtl="0" fontAlgn="t"/>
                      <a:r>
                        <a:rPr lang="en-US" sz="1000" b="0" i="0" u="none" strike="noStrike" dirty="0" err="1">
                          <a:solidFill>
                            <a:srgbClr val="00B050"/>
                          </a:solidFill>
                          <a:effectLst/>
                          <a:latin typeface="微软雅黑" panose="020B0503020204020204" pitchFamily="34" charset="-122"/>
                          <a:ea typeface="微软雅黑" panose="020B0503020204020204" pitchFamily="34" charset="-122"/>
                        </a:rPr>
                        <a:t>NR_MC_enh</a:t>
                      </a:r>
                      <a:r>
                        <a:rPr lang="en-US" sz="1000" b="0" i="0" u="none" strike="noStrike" dirty="0">
                          <a:solidFill>
                            <a:srgbClr val="00B050"/>
                          </a:solidFill>
                          <a:effectLst/>
                          <a:latin typeface="微软雅黑" panose="020B0503020204020204" pitchFamily="34" charset="-122"/>
                          <a:ea typeface="微软雅黑" panose="020B0503020204020204" pitchFamily="34" charset="-122"/>
                        </a:rPr>
                        <a:t> </a:t>
                      </a:r>
                      <a:r>
                        <a:rPr lang="en-US" sz="1000" b="0" i="0" u="none" strike="noStrike" dirty="0" smtClean="0">
                          <a:solidFill>
                            <a:srgbClr val="00B050"/>
                          </a:solidFill>
                          <a:effectLst/>
                          <a:latin typeface="微软雅黑" panose="020B0503020204020204" pitchFamily="34" charset="-122"/>
                          <a:ea typeface="微软雅黑" panose="020B0503020204020204" pitchFamily="34" charset="-122"/>
                        </a:rPr>
                        <a:t>(</a:t>
                      </a:r>
                      <a:r>
                        <a:rPr lang="en-US" altLang="zh-CN" sz="1000" b="0" i="0" u="none" strike="noStrike" dirty="0" smtClean="0">
                          <a:solidFill>
                            <a:srgbClr val="00B050"/>
                          </a:solidFill>
                          <a:effectLst/>
                          <a:latin typeface="微软雅黑" panose="020B0503020204020204" pitchFamily="34" charset="-122"/>
                          <a:ea typeface="微软雅黑" panose="020B0503020204020204" pitchFamily="34" charset="-122"/>
                        </a:rPr>
                        <a:t>closed 2023/06</a:t>
                      </a:r>
                      <a:r>
                        <a:rPr lang="en-US" sz="1000" b="0" i="0" u="none" strike="noStrike" dirty="0" smtClean="0">
                          <a:solidFill>
                            <a:srgbClr val="00B050"/>
                          </a:solidFill>
                          <a:effectLst/>
                          <a:latin typeface="微软雅黑" panose="020B0503020204020204" pitchFamily="34" charset="-122"/>
                          <a:ea typeface="微软雅黑" panose="020B0503020204020204" pitchFamily="34" charset="-122"/>
                        </a:rPr>
                        <a:t>)</a:t>
                      </a:r>
                      <a:endParaRPr lang="en-US" sz="1000" b="0" i="0" u="none" strike="noStrike" dirty="0">
                        <a:solidFill>
                          <a:srgbClr val="00B050"/>
                        </a:solidFill>
                        <a:effectLst/>
                        <a:latin typeface="微软雅黑" panose="020B0503020204020204" pitchFamily="34" charset="-122"/>
                        <a:ea typeface="微软雅黑" panose="020B0503020204020204" pitchFamily="34" charset="-122"/>
                      </a:endParaRPr>
                    </a:p>
                  </a:txBody>
                  <a:tcPr marL="4763" marR="4763" marT="4763"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184785">
                <a:tc>
                  <a:txBody>
                    <a:bodyPr/>
                    <a:lstStyle/>
                    <a:p>
                      <a:pPr algn="l" rtl="0" fontAlgn="t"/>
                      <a:r>
                        <a:rPr lang="en-US" sz="1000" b="0" i="0" u="none" strike="noStrike" dirty="0" smtClean="0">
                          <a:solidFill>
                            <a:srgbClr val="00B050"/>
                          </a:solidFill>
                          <a:effectLst/>
                          <a:latin typeface="微软雅黑" panose="020B0503020204020204" pitchFamily="34" charset="-122"/>
                          <a:ea typeface="微软雅黑" panose="020B0503020204020204" pitchFamily="34" charset="-122"/>
                        </a:rPr>
                        <a:t>NR_Mob_enh2 (core)</a:t>
                      </a:r>
                      <a:endParaRPr lang="en-US" sz="1000" b="0" i="0" u="none" strike="noStrike" dirty="0">
                        <a:solidFill>
                          <a:srgbClr val="00B050"/>
                        </a:solidFill>
                        <a:effectLst/>
                        <a:latin typeface="微软雅黑" panose="020B0503020204020204" pitchFamily="34" charset="-122"/>
                        <a:ea typeface="微软雅黑" panose="020B0503020204020204" pitchFamily="34" charset="-122"/>
                      </a:endParaRPr>
                    </a:p>
                  </a:txBody>
                  <a:tcPr marL="4763" marR="4763" marT="4763"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184785">
                <a:tc>
                  <a:txBody>
                    <a:bodyPr/>
                    <a:lstStyle/>
                    <a:p>
                      <a:pPr algn="l" rtl="0" fontAlgn="t"/>
                      <a:r>
                        <a:rPr lang="en-US" sz="1000" b="0" i="0" u="none" strike="noStrike" dirty="0" err="1" smtClean="0">
                          <a:solidFill>
                            <a:srgbClr val="00B050"/>
                          </a:solidFill>
                          <a:effectLst/>
                          <a:latin typeface="微软雅黑" panose="020B0503020204020204" pitchFamily="34" charset="-122"/>
                          <a:ea typeface="微软雅黑" panose="020B0503020204020204" pitchFamily="34" charset="-122"/>
                        </a:rPr>
                        <a:t>NR_DualTxRx_MUSIM</a:t>
                      </a:r>
                      <a:r>
                        <a:rPr lang="en-US" sz="1000" b="0" i="0" u="none" strike="noStrike" dirty="0" smtClean="0">
                          <a:solidFill>
                            <a:srgbClr val="00B050"/>
                          </a:solidFill>
                          <a:effectLst/>
                          <a:latin typeface="微软雅黑" panose="020B0503020204020204" pitchFamily="34" charset="-122"/>
                          <a:ea typeface="微软雅黑" panose="020B0503020204020204" pitchFamily="34" charset="-122"/>
                        </a:rPr>
                        <a:t> (closed</a:t>
                      </a:r>
                      <a:r>
                        <a:rPr lang="en-US" sz="1000" b="0" i="0" u="none" strike="noStrike" baseline="0" dirty="0" smtClean="0">
                          <a:solidFill>
                            <a:srgbClr val="00B050"/>
                          </a:solidFill>
                          <a:effectLst/>
                          <a:latin typeface="微软雅黑" panose="020B0503020204020204" pitchFamily="34" charset="-122"/>
                          <a:ea typeface="微软雅黑" panose="020B0503020204020204" pitchFamily="34" charset="-122"/>
                        </a:rPr>
                        <a:t> 2023/12</a:t>
                      </a:r>
                      <a:r>
                        <a:rPr lang="en-US" sz="1000" b="0" i="0" u="none" strike="noStrike" dirty="0" smtClean="0">
                          <a:solidFill>
                            <a:srgbClr val="00B050"/>
                          </a:solidFill>
                          <a:effectLst/>
                          <a:latin typeface="微软雅黑" panose="020B0503020204020204" pitchFamily="34" charset="-122"/>
                          <a:ea typeface="微软雅黑" panose="020B0503020204020204" pitchFamily="34" charset="-122"/>
                        </a:rPr>
                        <a:t>)</a:t>
                      </a:r>
                      <a:endParaRPr lang="en-US" sz="1000" b="0" i="0" u="none" strike="noStrike" dirty="0">
                        <a:solidFill>
                          <a:srgbClr val="00B050"/>
                        </a:solidFill>
                        <a:effectLst/>
                        <a:latin typeface="微软雅黑" panose="020B0503020204020204" pitchFamily="34" charset="-122"/>
                        <a:ea typeface="微软雅黑" panose="020B0503020204020204" pitchFamily="34" charset="-122"/>
                      </a:endParaRPr>
                    </a:p>
                  </a:txBody>
                  <a:tcPr marL="4763" marR="4763" marT="4763"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184785">
                <a:tc>
                  <a:txBody>
                    <a:bodyPr/>
                    <a:lstStyle/>
                    <a:p>
                      <a:pPr algn="l" rtl="0" fontAlgn="t"/>
                      <a:r>
                        <a:rPr lang="en-US" sz="1000" b="0" i="0" u="none" strike="noStrike" dirty="0" err="1" smtClean="0">
                          <a:solidFill>
                            <a:srgbClr val="339966"/>
                          </a:solidFill>
                          <a:effectLst/>
                          <a:latin typeface="微软雅黑" panose="020B0503020204020204" pitchFamily="34" charset="-122"/>
                          <a:ea typeface="微软雅黑" panose="020B0503020204020204" pitchFamily="34" charset="-122"/>
                        </a:rPr>
                        <a:t>NR_NTN_enh</a:t>
                      </a:r>
                      <a:r>
                        <a:rPr lang="en-US" sz="1000" b="0" i="0" u="none" strike="noStrike" dirty="0" smtClean="0">
                          <a:solidFill>
                            <a:srgbClr val="339966"/>
                          </a:solidFill>
                          <a:effectLst/>
                          <a:latin typeface="微软雅黑" panose="020B0503020204020204" pitchFamily="34" charset="-122"/>
                          <a:ea typeface="微软雅黑" panose="020B0503020204020204" pitchFamily="34" charset="-122"/>
                        </a:rPr>
                        <a:t> (core)</a:t>
                      </a:r>
                      <a:endParaRPr lang="en-US" sz="1000" b="0" i="0" u="none" strike="noStrike" dirty="0">
                        <a:solidFill>
                          <a:srgbClr val="339966"/>
                        </a:solidFill>
                        <a:effectLst/>
                        <a:latin typeface="微软雅黑" panose="020B0503020204020204" pitchFamily="34" charset="-122"/>
                        <a:ea typeface="微软雅黑" panose="020B0503020204020204" pitchFamily="34" charset="-122"/>
                      </a:endParaRPr>
                    </a:p>
                  </a:txBody>
                  <a:tcPr marL="4763" marR="4763" marT="4763"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184785">
                <a:tc>
                  <a:txBody>
                    <a:bodyPr/>
                    <a:lstStyle/>
                    <a:p>
                      <a:pPr algn="l" rtl="0" fontAlgn="t"/>
                      <a:r>
                        <a:rPr lang="en-US" sz="1000" b="0" i="0" u="none" strike="noStrike" dirty="0" smtClean="0">
                          <a:solidFill>
                            <a:srgbClr val="00B050"/>
                          </a:solidFill>
                          <a:effectLst/>
                          <a:latin typeface="微软雅黑" panose="020B0503020204020204" pitchFamily="34" charset="-122"/>
                          <a:ea typeface="微软雅黑" panose="020B0503020204020204" pitchFamily="34" charset="-122"/>
                        </a:rPr>
                        <a:t>NR_cov_enh2 </a:t>
                      </a:r>
                      <a:r>
                        <a:rPr lang="en-US" altLang="zh-CN" sz="1000" b="0" i="0" u="none" strike="noStrike" dirty="0" smtClean="0">
                          <a:solidFill>
                            <a:srgbClr val="00B050"/>
                          </a:solidFill>
                          <a:effectLst/>
                          <a:latin typeface="微软雅黑" panose="020B0503020204020204" pitchFamily="34" charset="-122"/>
                          <a:ea typeface="微软雅黑" panose="020B0503020204020204" pitchFamily="34" charset="-122"/>
                        </a:rPr>
                        <a:t>(closed</a:t>
                      </a:r>
                      <a:r>
                        <a:rPr lang="en-US" altLang="zh-CN" sz="1000" b="0" i="0" u="none" strike="noStrike" baseline="0" dirty="0" smtClean="0">
                          <a:solidFill>
                            <a:srgbClr val="00B050"/>
                          </a:solidFill>
                          <a:effectLst/>
                          <a:latin typeface="微软雅黑" panose="020B0503020204020204" pitchFamily="34" charset="-122"/>
                          <a:ea typeface="微软雅黑" panose="020B0503020204020204" pitchFamily="34" charset="-122"/>
                        </a:rPr>
                        <a:t> 2023/12</a:t>
                      </a:r>
                      <a:r>
                        <a:rPr lang="en-US" altLang="zh-CN" sz="1000" b="0" i="0" u="none" strike="noStrike" dirty="0" smtClean="0">
                          <a:solidFill>
                            <a:srgbClr val="00B050"/>
                          </a:solidFill>
                          <a:effectLst/>
                          <a:latin typeface="微软雅黑" panose="020B0503020204020204" pitchFamily="34" charset="-122"/>
                          <a:ea typeface="微软雅黑" panose="020B0503020204020204" pitchFamily="34" charset="-122"/>
                        </a:rPr>
                        <a:t>)</a:t>
                      </a:r>
                      <a:endParaRPr lang="en-US" sz="1000" b="0" i="0" u="none" strike="noStrike" dirty="0">
                        <a:solidFill>
                          <a:srgbClr val="00B050"/>
                        </a:solidFill>
                        <a:effectLst/>
                        <a:latin typeface="微软雅黑" panose="020B0503020204020204" pitchFamily="34" charset="-122"/>
                        <a:ea typeface="微软雅黑" panose="020B0503020204020204" pitchFamily="34" charset="-122"/>
                      </a:endParaRPr>
                    </a:p>
                  </a:txBody>
                  <a:tcPr marL="4763" marR="4763" marT="4763"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184785">
                <a:tc>
                  <a:txBody>
                    <a:bodyPr/>
                    <a:lstStyle/>
                    <a:p>
                      <a:pPr algn="l" rtl="0" fontAlgn="t"/>
                      <a:r>
                        <a:rPr lang="en-US" sz="1000" b="0" i="0" u="none" strike="noStrike" dirty="0" err="1" smtClean="0">
                          <a:solidFill>
                            <a:srgbClr val="00B050"/>
                          </a:solidFill>
                          <a:effectLst/>
                          <a:latin typeface="微软雅黑" panose="020B0503020204020204" pitchFamily="34" charset="-122"/>
                          <a:ea typeface="微软雅黑" panose="020B0503020204020204" pitchFamily="34" charset="-122"/>
                        </a:rPr>
                        <a:t>NR_netcon_repeater</a:t>
                      </a:r>
                      <a:r>
                        <a:rPr lang="en-US" sz="1000" b="0" i="0" u="none" strike="noStrike" dirty="0" smtClean="0">
                          <a:solidFill>
                            <a:srgbClr val="00B050"/>
                          </a:solidFill>
                          <a:effectLst/>
                          <a:latin typeface="微软雅黑" panose="020B0503020204020204" pitchFamily="34" charset="-122"/>
                          <a:ea typeface="微软雅黑" panose="020B0503020204020204" pitchFamily="34" charset="-122"/>
                        </a:rPr>
                        <a:t> </a:t>
                      </a:r>
                      <a:r>
                        <a:rPr lang="en-US" altLang="zh-CN" sz="1000" b="0" i="0" u="none" strike="noStrike" dirty="0" smtClean="0">
                          <a:solidFill>
                            <a:srgbClr val="00B050"/>
                          </a:solidFill>
                          <a:effectLst/>
                          <a:latin typeface="微软雅黑" panose="020B0503020204020204" pitchFamily="34" charset="-122"/>
                          <a:ea typeface="微软雅黑" panose="020B0503020204020204" pitchFamily="34" charset="-122"/>
                        </a:rPr>
                        <a:t>(closed</a:t>
                      </a:r>
                      <a:r>
                        <a:rPr lang="en-US" altLang="zh-CN" sz="1000" b="0" i="0" u="none" strike="noStrike" baseline="0" dirty="0" smtClean="0">
                          <a:solidFill>
                            <a:srgbClr val="00B050"/>
                          </a:solidFill>
                          <a:effectLst/>
                          <a:latin typeface="微软雅黑" panose="020B0503020204020204" pitchFamily="34" charset="-122"/>
                          <a:ea typeface="微软雅黑" panose="020B0503020204020204" pitchFamily="34" charset="-122"/>
                        </a:rPr>
                        <a:t> 2023/12</a:t>
                      </a:r>
                      <a:r>
                        <a:rPr lang="en-US" altLang="zh-CN" sz="1000" b="0" i="0" u="none" strike="noStrike" dirty="0" smtClean="0">
                          <a:solidFill>
                            <a:srgbClr val="00B050"/>
                          </a:solidFill>
                          <a:effectLst/>
                          <a:latin typeface="微软雅黑" panose="020B0503020204020204" pitchFamily="34" charset="-122"/>
                          <a:ea typeface="微软雅黑" panose="020B0503020204020204" pitchFamily="34" charset="-122"/>
                        </a:rPr>
                        <a:t>)</a:t>
                      </a:r>
                      <a:endParaRPr lang="en-US" sz="1000" b="0" i="0" u="none" strike="noStrike" dirty="0">
                        <a:solidFill>
                          <a:srgbClr val="00B050"/>
                        </a:solidFill>
                        <a:effectLst/>
                        <a:latin typeface="微软雅黑" panose="020B0503020204020204" pitchFamily="34" charset="-122"/>
                        <a:ea typeface="微软雅黑" panose="020B0503020204020204" pitchFamily="34" charset="-122"/>
                      </a:endParaRPr>
                    </a:p>
                  </a:txBody>
                  <a:tcPr marL="4763" marR="4763" marT="4763"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184785">
                <a:tc>
                  <a:txBody>
                    <a:bodyPr/>
                    <a:lstStyle/>
                    <a:p>
                      <a:pPr algn="l" rtl="0" fontAlgn="t"/>
                      <a:r>
                        <a:rPr lang="en-US" sz="1000" b="0" i="0" u="none" strike="noStrike" dirty="0" err="1" smtClean="0">
                          <a:solidFill>
                            <a:srgbClr val="00B050"/>
                          </a:solidFill>
                          <a:effectLst/>
                          <a:latin typeface="微软雅黑" panose="020B0503020204020204" pitchFamily="34" charset="-122"/>
                          <a:ea typeface="微软雅黑" panose="020B0503020204020204" pitchFamily="34" charset="-122"/>
                        </a:rPr>
                        <a:t>NR_MIMO_evo_DL_UL</a:t>
                      </a:r>
                      <a:r>
                        <a:rPr lang="en-US" sz="1000" b="0" i="0" u="none" strike="noStrike" dirty="0" smtClean="0">
                          <a:solidFill>
                            <a:srgbClr val="00B050"/>
                          </a:solidFill>
                          <a:effectLst/>
                          <a:latin typeface="微软雅黑" panose="020B0503020204020204" pitchFamily="34" charset="-122"/>
                          <a:ea typeface="微软雅黑" panose="020B0503020204020204" pitchFamily="34" charset="-122"/>
                        </a:rPr>
                        <a:t> </a:t>
                      </a:r>
                      <a:r>
                        <a:rPr lang="en-US" altLang="zh-CN" sz="1000" b="0" i="0" u="none" strike="noStrike" dirty="0" smtClean="0">
                          <a:solidFill>
                            <a:srgbClr val="00B050"/>
                          </a:solidFill>
                          <a:effectLst/>
                          <a:latin typeface="微软雅黑" panose="020B0503020204020204" pitchFamily="34" charset="-122"/>
                          <a:ea typeface="微软雅黑" panose="020B0503020204020204" pitchFamily="34" charset="-122"/>
                        </a:rPr>
                        <a:t>(closed</a:t>
                      </a:r>
                      <a:r>
                        <a:rPr lang="en-US" altLang="zh-CN" sz="1000" b="0" i="0" u="none" strike="noStrike" baseline="0" dirty="0" smtClean="0">
                          <a:solidFill>
                            <a:srgbClr val="00B050"/>
                          </a:solidFill>
                          <a:effectLst/>
                          <a:latin typeface="微软雅黑" panose="020B0503020204020204" pitchFamily="34" charset="-122"/>
                          <a:ea typeface="微软雅黑" panose="020B0503020204020204" pitchFamily="34" charset="-122"/>
                        </a:rPr>
                        <a:t> 2023/12</a:t>
                      </a:r>
                      <a:r>
                        <a:rPr lang="en-US" altLang="zh-CN" sz="1000" b="0" i="0" u="none" strike="noStrike" dirty="0" smtClean="0">
                          <a:solidFill>
                            <a:srgbClr val="00B050"/>
                          </a:solidFill>
                          <a:effectLst/>
                          <a:latin typeface="微软雅黑" panose="020B0503020204020204" pitchFamily="34" charset="-122"/>
                          <a:ea typeface="微软雅黑" panose="020B0503020204020204" pitchFamily="34" charset="-122"/>
                        </a:rPr>
                        <a:t>)</a:t>
                      </a:r>
                      <a:endParaRPr lang="en-US" sz="1000" b="0" i="0" u="none" strike="noStrike" dirty="0">
                        <a:solidFill>
                          <a:srgbClr val="00B050"/>
                        </a:solidFill>
                        <a:effectLst/>
                        <a:latin typeface="微软雅黑" panose="020B0503020204020204" pitchFamily="34" charset="-122"/>
                        <a:ea typeface="微软雅黑" panose="020B0503020204020204" pitchFamily="34" charset="-122"/>
                      </a:endParaRPr>
                    </a:p>
                  </a:txBody>
                  <a:tcPr marL="4763" marR="4763" marT="4763"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184785">
                <a:tc>
                  <a:txBody>
                    <a:bodyPr/>
                    <a:lstStyle/>
                    <a:p>
                      <a:pPr algn="l" rtl="0" fontAlgn="t"/>
                      <a:r>
                        <a:rPr lang="en-US" sz="1000" b="0" i="0" u="none" strike="noStrike" dirty="0" smtClean="0">
                          <a:solidFill>
                            <a:srgbClr val="00B050"/>
                          </a:solidFill>
                          <a:effectLst/>
                          <a:latin typeface="微软雅黑" panose="020B0503020204020204" pitchFamily="34" charset="-122"/>
                          <a:ea typeface="微软雅黑" panose="020B0503020204020204" pitchFamily="34" charset="-122"/>
                        </a:rPr>
                        <a:t>NR_SL_enh2 </a:t>
                      </a:r>
                      <a:r>
                        <a:rPr lang="en-US" altLang="zh-CN" sz="1000" b="0" i="0" u="none" strike="noStrike" dirty="0" smtClean="0">
                          <a:solidFill>
                            <a:srgbClr val="00B050"/>
                          </a:solidFill>
                          <a:effectLst/>
                          <a:latin typeface="微软雅黑" panose="020B0503020204020204" pitchFamily="34" charset="-122"/>
                          <a:ea typeface="微软雅黑" panose="020B0503020204020204" pitchFamily="34" charset="-122"/>
                        </a:rPr>
                        <a:t>(closed</a:t>
                      </a:r>
                      <a:r>
                        <a:rPr lang="en-US" altLang="zh-CN" sz="1000" b="0" i="0" u="none" strike="noStrike" baseline="0" dirty="0" smtClean="0">
                          <a:solidFill>
                            <a:srgbClr val="00B050"/>
                          </a:solidFill>
                          <a:effectLst/>
                          <a:latin typeface="微软雅黑" panose="020B0503020204020204" pitchFamily="34" charset="-122"/>
                          <a:ea typeface="微软雅黑" panose="020B0503020204020204" pitchFamily="34" charset="-122"/>
                        </a:rPr>
                        <a:t> 2023/12</a:t>
                      </a:r>
                      <a:r>
                        <a:rPr lang="en-US" altLang="zh-CN" sz="1000" b="0" i="0" u="none" strike="noStrike" dirty="0" smtClean="0">
                          <a:solidFill>
                            <a:srgbClr val="00B050"/>
                          </a:solidFill>
                          <a:effectLst/>
                          <a:latin typeface="微软雅黑" panose="020B0503020204020204" pitchFamily="34" charset="-122"/>
                          <a:ea typeface="微软雅黑" panose="020B0503020204020204" pitchFamily="34" charset="-122"/>
                        </a:rPr>
                        <a:t>)</a:t>
                      </a:r>
                      <a:endParaRPr lang="en-US" sz="1000" b="0" i="0" u="none" strike="noStrike" dirty="0">
                        <a:solidFill>
                          <a:srgbClr val="00B050"/>
                        </a:solidFill>
                        <a:effectLst/>
                        <a:latin typeface="微软雅黑" panose="020B0503020204020204" pitchFamily="34" charset="-122"/>
                        <a:ea typeface="微软雅黑" panose="020B0503020204020204" pitchFamily="34" charset="-122"/>
                      </a:endParaRPr>
                    </a:p>
                  </a:txBody>
                  <a:tcPr marL="4763" marR="4763" marT="4763"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184785">
                <a:tc>
                  <a:txBody>
                    <a:bodyPr/>
                    <a:lstStyle/>
                    <a:p>
                      <a:pPr algn="l" rtl="0" fontAlgn="t"/>
                      <a:r>
                        <a:rPr lang="en-US" sz="1000" b="0" i="0" u="none" strike="noStrike" dirty="0" err="1" smtClean="0">
                          <a:solidFill>
                            <a:srgbClr val="00B050"/>
                          </a:solidFill>
                          <a:effectLst/>
                          <a:latin typeface="微软雅黑" panose="020B0503020204020204" pitchFamily="34" charset="-122"/>
                          <a:ea typeface="微软雅黑" panose="020B0503020204020204" pitchFamily="34" charset="-122"/>
                        </a:rPr>
                        <a:t>NR_redcap_enh</a:t>
                      </a:r>
                      <a:r>
                        <a:rPr lang="en-US" sz="1000" b="0" i="0" u="none" strike="noStrike" dirty="0" smtClean="0">
                          <a:solidFill>
                            <a:srgbClr val="00B050"/>
                          </a:solidFill>
                          <a:effectLst/>
                          <a:latin typeface="微软雅黑" panose="020B0503020204020204" pitchFamily="34" charset="-122"/>
                          <a:ea typeface="微软雅黑" panose="020B0503020204020204" pitchFamily="34" charset="-122"/>
                        </a:rPr>
                        <a:t> </a:t>
                      </a:r>
                      <a:r>
                        <a:rPr lang="en-US" altLang="zh-CN" sz="1000" b="0" i="0" u="none" strike="noStrike" dirty="0" smtClean="0">
                          <a:solidFill>
                            <a:srgbClr val="00B050"/>
                          </a:solidFill>
                          <a:effectLst/>
                          <a:latin typeface="微软雅黑" panose="020B0503020204020204" pitchFamily="34" charset="-122"/>
                          <a:ea typeface="微软雅黑" panose="020B0503020204020204" pitchFamily="34" charset="-122"/>
                        </a:rPr>
                        <a:t>(closed</a:t>
                      </a:r>
                      <a:r>
                        <a:rPr lang="en-US" altLang="zh-CN" sz="1000" b="0" i="0" u="none" strike="noStrike" baseline="0" dirty="0" smtClean="0">
                          <a:solidFill>
                            <a:srgbClr val="00B050"/>
                          </a:solidFill>
                          <a:effectLst/>
                          <a:latin typeface="微软雅黑" panose="020B0503020204020204" pitchFamily="34" charset="-122"/>
                          <a:ea typeface="微软雅黑" panose="020B0503020204020204" pitchFamily="34" charset="-122"/>
                        </a:rPr>
                        <a:t> 2023/12</a:t>
                      </a:r>
                      <a:r>
                        <a:rPr lang="en-US" altLang="zh-CN" sz="1000" b="0" i="0" u="none" strike="noStrike" dirty="0" smtClean="0">
                          <a:solidFill>
                            <a:srgbClr val="00B050"/>
                          </a:solidFill>
                          <a:effectLst/>
                          <a:latin typeface="微软雅黑" panose="020B0503020204020204" pitchFamily="34" charset="-122"/>
                          <a:ea typeface="微软雅黑" panose="020B0503020204020204" pitchFamily="34" charset="-122"/>
                        </a:rPr>
                        <a:t>)</a:t>
                      </a:r>
                      <a:endParaRPr lang="en-US" sz="1000" b="0" i="0" u="none" strike="noStrike" dirty="0">
                        <a:solidFill>
                          <a:srgbClr val="00B050"/>
                        </a:solidFill>
                        <a:effectLst/>
                        <a:latin typeface="微软雅黑" panose="020B0503020204020204" pitchFamily="34" charset="-122"/>
                        <a:ea typeface="微软雅黑" panose="020B0503020204020204" pitchFamily="34" charset="-122"/>
                      </a:endParaRPr>
                    </a:p>
                  </a:txBody>
                  <a:tcPr marL="4763" marR="4763" marT="4763"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184785">
                <a:tc>
                  <a:txBody>
                    <a:bodyPr/>
                    <a:lstStyle/>
                    <a:p>
                      <a:pPr algn="l" rtl="0" fontAlgn="t"/>
                      <a:r>
                        <a:rPr lang="en-US" sz="1000" b="0" i="0" u="none" strike="noStrike" dirty="0" err="1" smtClean="0">
                          <a:solidFill>
                            <a:srgbClr val="00B050"/>
                          </a:solidFill>
                          <a:effectLst/>
                          <a:latin typeface="微软雅黑" panose="020B0503020204020204" pitchFamily="34" charset="-122"/>
                          <a:ea typeface="微软雅黑" panose="020B0503020204020204" pitchFamily="34" charset="-122"/>
                        </a:rPr>
                        <a:t>NR_SL_relay_enh</a:t>
                      </a:r>
                      <a:r>
                        <a:rPr lang="en-US" sz="1000" b="0" i="0" u="none" strike="noStrike" dirty="0" smtClean="0">
                          <a:solidFill>
                            <a:srgbClr val="00B050"/>
                          </a:solidFill>
                          <a:effectLst/>
                          <a:latin typeface="微软雅黑" panose="020B0503020204020204" pitchFamily="34" charset="-122"/>
                          <a:ea typeface="微软雅黑" panose="020B0503020204020204" pitchFamily="34" charset="-122"/>
                        </a:rPr>
                        <a:t> </a:t>
                      </a:r>
                      <a:r>
                        <a:rPr lang="en-US" altLang="zh-CN" sz="1000" b="0" i="0" u="none" strike="noStrike" dirty="0" smtClean="0">
                          <a:solidFill>
                            <a:srgbClr val="00B050"/>
                          </a:solidFill>
                          <a:effectLst/>
                          <a:latin typeface="微软雅黑" panose="020B0503020204020204" pitchFamily="34" charset="-122"/>
                          <a:ea typeface="微软雅黑" panose="020B0503020204020204" pitchFamily="34" charset="-122"/>
                        </a:rPr>
                        <a:t>(closed</a:t>
                      </a:r>
                      <a:r>
                        <a:rPr lang="en-US" altLang="zh-CN" sz="1000" b="0" i="0" u="none" strike="noStrike" baseline="0" dirty="0" smtClean="0">
                          <a:solidFill>
                            <a:srgbClr val="00B050"/>
                          </a:solidFill>
                          <a:effectLst/>
                          <a:latin typeface="微软雅黑" panose="020B0503020204020204" pitchFamily="34" charset="-122"/>
                          <a:ea typeface="微软雅黑" panose="020B0503020204020204" pitchFamily="34" charset="-122"/>
                        </a:rPr>
                        <a:t> 2023/12</a:t>
                      </a:r>
                      <a:r>
                        <a:rPr lang="en-US" altLang="zh-CN" sz="1000" b="0" i="0" u="none" strike="noStrike" dirty="0" smtClean="0">
                          <a:solidFill>
                            <a:srgbClr val="00B050"/>
                          </a:solidFill>
                          <a:effectLst/>
                          <a:latin typeface="微软雅黑" panose="020B0503020204020204" pitchFamily="34" charset="-122"/>
                          <a:ea typeface="微软雅黑" panose="020B0503020204020204" pitchFamily="34" charset="-122"/>
                        </a:rPr>
                        <a:t>)</a:t>
                      </a:r>
                      <a:endParaRPr lang="en-US" sz="1000" b="0" i="0" u="none" strike="noStrike" dirty="0">
                        <a:solidFill>
                          <a:srgbClr val="00B050"/>
                        </a:solidFill>
                        <a:effectLst/>
                        <a:latin typeface="微软雅黑" panose="020B0503020204020204" pitchFamily="34" charset="-122"/>
                        <a:ea typeface="微软雅黑" panose="020B0503020204020204" pitchFamily="34" charset="-122"/>
                      </a:endParaRPr>
                    </a:p>
                  </a:txBody>
                  <a:tcPr marL="4763" marR="4763" marT="4763"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184785">
                <a:tc>
                  <a:txBody>
                    <a:bodyPr/>
                    <a:lstStyle/>
                    <a:p>
                      <a:pPr algn="l" rtl="0" fontAlgn="t"/>
                      <a:r>
                        <a:rPr lang="en-US" sz="1000" b="0" i="0" u="none" strike="noStrike" dirty="0" err="1" smtClean="0">
                          <a:solidFill>
                            <a:srgbClr val="00B050"/>
                          </a:solidFill>
                          <a:effectLst/>
                          <a:latin typeface="微软雅黑" panose="020B0503020204020204" pitchFamily="34" charset="-122"/>
                          <a:ea typeface="微软雅黑" panose="020B0503020204020204" pitchFamily="34" charset="-122"/>
                        </a:rPr>
                        <a:t>NR_mobile_IAB</a:t>
                      </a:r>
                      <a:r>
                        <a:rPr lang="en-US" sz="1000" b="0" i="0" u="none" strike="noStrike" dirty="0" smtClean="0">
                          <a:solidFill>
                            <a:srgbClr val="00B050"/>
                          </a:solidFill>
                          <a:effectLst/>
                          <a:latin typeface="微软雅黑" panose="020B0503020204020204" pitchFamily="34" charset="-122"/>
                          <a:ea typeface="微软雅黑" panose="020B0503020204020204" pitchFamily="34" charset="-122"/>
                        </a:rPr>
                        <a:t> </a:t>
                      </a:r>
                      <a:r>
                        <a:rPr lang="en-US" altLang="zh-CN" sz="1000" b="0" i="0" u="none" strike="noStrike" dirty="0" smtClean="0">
                          <a:solidFill>
                            <a:srgbClr val="00B050"/>
                          </a:solidFill>
                          <a:effectLst/>
                          <a:latin typeface="微软雅黑" panose="020B0503020204020204" pitchFamily="34" charset="-122"/>
                          <a:ea typeface="微软雅黑" panose="020B0503020204020204" pitchFamily="34" charset="-122"/>
                        </a:rPr>
                        <a:t>(closed</a:t>
                      </a:r>
                      <a:r>
                        <a:rPr lang="en-US" altLang="zh-CN" sz="1000" b="0" i="0" u="none" strike="noStrike" baseline="0" dirty="0" smtClean="0">
                          <a:solidFill>
                            <a:srgbClr val="00B050"/>
                          </a:solidFill>
                          <a:effectLst/>
                          <a:latin typeface="微软雅黑" panose="020B0503020204020204" pitchFamily="34" charset="-122"/>
                          <a:ea typeface="微软雅黑" panose="020B0503020204020204" pitchFamily="34" charset="-122"/>
                        </a:rPr>
                        <a:t> 2023/12</a:t>
                      </a:r>
                      <a:r>
                        <a:rPr lang="en-US" altLang="zh-CN" sz="1000" b="0" i="0" u="none" strike="noStrike" dirty="0" smtClean="0">
                          <a:solidFill>
                            <a:srgbClr val="00B050"/>
                          </a:solidFill>
                          <a:effectLst/>
                          <a:latin typeface="微软雅黑" panose="020B0503020204020204" pitchFamily="34" charset="-122"/>
                          <a:ea typeface="微软雅黑" panose="020B0503020204020204" pitchFamily="34" charset="-122"/>
                        </a:rPr>
                        <a:t>)</a:t>
                      </a:r>
                      <a:endParaRPr lang="en-US" sz="1000" b="0" i="0" u="none" strike="noStrike" dirty="0">
                        <a:solidFill>
                          <a:srgbClr val="00B050"/>
                        </a:solidFill>
                        <a:effectLst/>
                        <a:latin typeface="微软雅黑" panose="020B0503020204020204" pitchFamily="34" charset="-122"/>
                        <a:ea typeface="微软雅黑" panose="020B0503020204020204" pitchFamily="34" charset="-122"/>
                      </a:endParaRPr>
                    </a:p>
                  </a:txBody>
                  <a:tcPr marL="4763" marR="4763" marT="4763"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184785">
                <a:tc>
                  <a:txBody>
                    <a:bodyPr/>
                    <a:lstStyle/>
                    <a:p>
                      <a:pPr algn="l" rtl="0" fontAlgn="t"/>
                      <a:r>
                        <a:rPr lang="en-US" sz="1000" b="0" i="0" u="none" strike="noStrike" dirty="0" err="1" smtClean="0">
                          <a:solidFill>
                            <a:srgbClr val="00B050"/>
                          </a:solidFill>
                          <a:effectLst/>
                          <a:latin typeface="微软雅黑" panose="020B0503020204020204" pitchFamily="34" charset="-122"/>
                          <a:ea typeface="微软雅黑" panose="020B0503020204020204" pitchFamily="34" charset="-122"/>
                        </a:rPr>
                        <a:t>Netw_Energy_NR</a:t>
                      </a:r>
                      <a:r>
                        <a:rPr lang="en-US" sz="1000" b="0" i="0" u="none" strike="noStrike" dirty="0" smtClean="0">
                          <a:solidFill>
                            <a:srgbClr val="00B050"/>
                          </a:solidFill>
                          <a:effectLst/>
                          <a:latin typeface="微软雅黑" panose="020B0503020204020204" pitchFamily="34" charset="-122"/>
                          <a:ea typeface="微软雅黑" panose="020B0503020204020204" pitchFamily="34" charset="-122"/>
                        </a:rPr>
                        <a:t> </a:t>
                      </a:r>
                      <a:r>
                        <a:rPr lang="en-US" altLang="zh-CN" sz="1000" b="0" i="0" u="none" strike="noStrike" dirty="0" smtClean="0">
                          <a:solidFill>
                            <a:srgbClr val="00B050"/>
                          </a:solidFill>
                          <a:effectLst/>
                          <a:latin typeface="微软雅黑" panose="020B0503020204020204" pitchFamily="34" charset="-122"/>
                          <a:ea typeface="微软雅黑" panose="020B0503020204020204" pitchFamily="34" charset="-122"/>
                        </a:rPr>
                        <a:t>(closed</a:t>
                      </a:r>
                      <a:r>
                        <a:rPr lang="en-US" altLang="zh-CN" sz="1000" b="0" i="0" u="none" strike="noStrike" baseline="0" dirty="0" smtClean="0">
                          <a:solidFill>
                            <a:srgbClr val="00B050"/>
                          </a:solidFill>
                          <a:effectLst/>
                          <a:latin typeface="微软雅黑" panose="020B0503020204020204" pitchFamily="34" charset="-122"/>
                          <a:ea typeface="微软雅黑" panose="020B0503020204020204" pitchFamily="34" charset="-122"/>
                        </a:rPr>
                        <a:t> 2023/12</a:t>
                      </a:r>
                      <a:r>
                        <a:rPr lang="en-US" altLang="zh-CN" sz="1000" b="0" i="0" u="none" strike="noStrike" dirty="0" smtClean="0">
                          <a:solidFill>
                            <a:srgbClr val="00B050"/>
                          </a:solidFill>
                          <a:effectLst/>
                          <a:latin typeface="微软雅黑" panose="020B0503020204020204" pitchFamily="34" charset="-122"/>
                          <a:ea typeface="微软雅黑" panose="020B0503020204020204" pitchFamily="34" charset="-122"/>
                        </a:rPr>
                        <a:t>)</a:t>
                      </a:r>
                      <a:endParaRPr lang="en-US" sz="1000" b="0" i="0" u="none" strike="noStrike" dirty="0">
                        <a:solidFill>
                          <a:srgbClr val="00B050"/>
                        </a:solidFill>
                        <a:effectLst/>
                        <a:latin typeface="微软雅黑" panose="020B0503020204020204" pitchFamily="34" charset="-122"/>
                        <a:ea typeface="微软雅黑" panose="020B0503020204020204" pitchFamily="34" charset="-122"/>
                      </a:endParaRPr>
                    </a:p>
                  </a:txBody>
                  <a:tcPr marL="4763" marR="4763" marT="4763"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184785">
                <a:tc>
                  <a:txBody>
                    <a:bodyPr/>
                    <a:lstStyle/>
                    <a:p>
                      <a:pPr algn="l" rtl="0" fontAlgn="t"/>
                      <a:r>
                        <a:rPr lang="en-US" sz="1000" b="0" i="0" u="none" strike="noStrike" dirty="0" smtClean="0">
                          <a:solidFill>
                            <a:srgbClr val="00B050"/>
                          </a:solidFill>
                          <a:effectLst/>
                          <a:latin typeface="微软雅黑" panose="020B0503020204020204" pitchFamily="34" charset="-122"/>
                          <a:ea typeface="微软雅黑" panose="020B0503020204020204" pitchFamily="34" charset="-122"/>
                        </a:rPr>
                        <a:t>NR_UAV </a:t>
                      </a:r>
                      <a:r>
                        <a:rPr lang="en-US" altLang="zh-CN" sz="1000" b="0" i="0" u="none" strike="noStrike" dirty="0" smtClean="0">
                          <a:solidFill>
                            <a:srgbClr val="00B050"/>
                          </a:solidFill>
                          <a:effectLst/>
                          <a:latin typeface="微软雅黑" panose="020B0503020204020204" pitchFamily="34" charset="-122"/>
                          <a:ea typeface="微软雅黑" panose="020B0503020204020204" pitchFamily="34" charset="-122"/>
                        </a:rPr>
                        <a:t>(closed</a:t>
                      </a:r>
                      <a:r>
                        <a:rPr lang="en-US" altLang="zh-CN" sz="1000" b="0" i="0" u="none" strike="noStrike" baseline="0" dirty="0" smtClean="0">
                          <a:solidFill>
                            <a:srgbClr val="00B050"/>
                          </a:solidFill>
                          <a:effectLst/>
                          <a:latin typeface="微软雅黑" panose="020B0503020204020204" pitchFamily="34" charset="-122"/>
                          <a:ea typeface="微软雅黑" panose="020B0503020204020204" pitchFamily="34" charset="-122"/>
                        </a:rPr>
                        <a:t> 2023/12</a:t>
                      </a:r>
                      <a:r>
                        <a:rPr lang="en-US" altLang="zh-CN" sz="1000" b="0" i="0" u="none" strike="noStrike" dirty="0" smtClean="0">
                          <a:solidFill>
                            <a:srgbClr val="00B050"/>
                          </a:solidFill>
                          <a:effectLst/>
                          <a:latin typeface="微软雅黑" panose="020B0503020204020204" pitchFamily="34" charset="-122"/>
                          <a:ea typeface="微软雅黑" panose="020B0503020204020204" pitchFamily="34" charset="-122"/>
                        </a:rPr>
                        <a:t>)</a:t>
                      </a:r>
                      <a:endParaRPr lang="en-US" sz="1000" b="0" i="0" u="none" strike="noStrike" dirty="0">
                        <a:solidFill>
                          <a:srgbClr val="00B050"/>
                        </a:solidFill>
                        <a:effectLst/>
                        <a:latin typeface="微软雅黑" panose="020B0503020204020204" pitchFamily="34" charset="-122"/>
                        <a:ea typeface="微软雅黑" panose="020B0503020204020204" pitchFamily="34" charset="-122"/>
                      </a:endParaRPr>
                    </a:p>
                  </a:txBody>
                  <a:tcPr marL="4763" marR="4763" marT="4763"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184785">
                <a:tc>
                  <a:txBody>
                    <a:bodyPr/>
                    <a:lstStyle/>
                    <a:p>
                      <a:pPr marL="0" marR="0" lvl="0" indent="0" algn="l" defTabSz="914354" rtl="0" eaLnBrk="1" fontAlgn="t" latinLnBrk="0" hangingPunct="1">
                        <a:lnSpc>
                          <a:spcPct val="100000"/>
                        </a:lnSpc>
                        <a:spcBef>
                          <a:spcPts val="0"/>
                        </a:spcBef>
                        <a:spcAft>
                          <a:spcPts val="0"/>
                        </a:spcAft>
                        <a:buClrTx/>
                        <a:buSzTx/>
                        <a:buFontTx/>
                        <a:buNone/>
                        <a:tabLst/>
                        <a:defRPr/>
                      </a:pPr>
                      <a:r>
                        <a:rPr lang="en-US" altLang="zh-CN" sz="1000" b="0" i="0" u="none" strike="noStrike" dirty="0" err="1" smtClean="0">
                          <a:solidFill>
                            <a:srgbClr val="00B050"/>
                          </a:solidFill>
                          <a:effectLst/>
                          <a:latin typeface="微软雅黑" panose="020B0503020204020204" pitchFamily="34" charset="-122"/>
                          <a:ea typeface="微软雅黑" panose="020B0503020204020204" pitchFamily="34" charset="-122"/>
                        </a:rPr>
                        <a:t>NR_IDC_Enh</a:t>
                      </a:r>
                      <a:r>
                        <a:rPr lang="en-US" altLang="zh-CN" sz="1000" b="0" i="0" u="none" strike="noStrike" dirty="0" smtClean="0">
                          <a:solidFill>
                            <a:srgbClr val="00B050"/>
                          </a:solidFill>
                          <a:effectLst/>
                          <a:latin typeface="微软雅黑" panose="020B0503020204020204" pitchFamily="34" charset="-122"/>
                          <a:ea typeface="微软雅黑" panose="020B0503020204020204" pitchFamily="34" charset="-122"/>
                        </a:rPr>
                        <a:t>-Core (closed 2023/12)</a:t>
                      </a:r>
                    </a:p>
                  </a:txBody>
                  <a:tcPr marL="4763" marR="4763" marT="4763"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184785">
                <a:tc>
                  <a:txBody>
                    <a:bodyPr/>
                    <a:lstStyle/>
                    <a:p>
                      <a:pPr marL="0" marR="0" lvl="0" indent="0" algn="l" defTabSz="914354" rtl="0" eaLnBrk="1" fontAlgn="t" latinLnBrk="0" hangingPunct="1">
                        <a:lnSpc>
                          <a:spcPct val="100000"/>
                        </a:lnSpc>
                        <a:spcBef>
                          <a:spcPts val="0"/>
                        </a:spcBef>
                        <a:spcAft>
                          <a:spcPts val="0"/>
                        </a:spcAft>
                        <a:buClrTx/>
                        <a:buSzTx/>
                        <a:buFontTx/>
                        <a:buNone/>
                        <a:tabLst/>
                        <a:defRPr/>
                      </a:pPr>
                      <a:r>
                        <a:rPr lang="en-US" altLang="zh-CN" sz="1000" b="0" i="0" u="none" strike="noStrike" dirty="0" err="1" smtClean="0">
                          <a:solidFill>
                            <a:srgbClr val="00B050"/>
                          </a:solidFill>
                          <a:effectLst/>
                          <a:latin typeface="微软雅黑" panose="020B0503020204020204" pitchFamily="34" charset="-122"/>
                          <a:ea typeface="微软雅黑" panose="020B0503020204020204" pitchFamily="34" charset="-122"/>
                        </a:rPr>
                        <a:t>IoT_NTN_enh</a:t>
                      </a:r>
                      <a:r>
                        <a:rPr lang="en-US" altLang="zh-CN" sz="1000" b="0" i="0" u="none" strike="noStrike" dirty="0" smtClean="0">
                          <a:solidFill>
                            <a:srgbClr val="00B050"/>
                          </a:solidFill>
                          <a:effectLst/>
                          <a:latin typeface="微软雅黑" panose="020B0503020204020204" pitchFamily="34" charset="-122"/>
                          <a:ea typeface="微软雅黑" panose="020B0503020204020204" pitchFamily="34" charset="-122"/>
                        </a:rPr>
                        <a:t> (closed</a:t>
                      </a:r>
                      <a:r>
                        <a:rPr lang="en-US" altLang="zh-CN" sz="1000" b="0" i="0" u="none" strike="noStrike" baseline="0" dirty="0" smtClean="0">
                          <a:solidFill>
                            <a:srgbClr val="00B050"/>
                          </a:solidFill>
                          <a:effectLst/>
                          <a:latin typeface="微软雅黑" panose="020B0503020204020204" pitchFamily="34" charset="-122"/>
                          <a:ea typeface="微软雅黑" panose="020B0503020204020204" pitchFamily="34" charset="-122"/>
                        </a:rPr>
                        <a:t> 2023/12</a:t>
                      </a:r>
                      <a:r>
                        <a:rPr lang="en-US" altLang="zh-CN" sz="1000" b="0" i="0" u="none" strike="noStrike" dirty="0" smtClean="0">
                          <a:solidFill>
                            <a:srgbClr val="00B050"/>
                          </a:solidFill>
                          <a:effectLst/>
                          <a:latin typeface="微软雅黑" panose="020B0503020204020204" pitchFamily="34" charset="-122"/>
                          <a:ea typeface="微软雅黑" panose="020B0503020204020204" pitchFamily="34" charset="-122"/>
                        </a:rPr>
                        <a:t>)</a:t>
                      </a:r>
                    </a:p>
                  </a:txBody>
                  <a:tcPr marL="4763" marR="4763" marT="4763"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184785">
                <a:tc>
                  <a:txBody>
                    <a:bodyPr/>
                    <a:lstStyle/>
                    <a:p>
                      <a:pPr marL="0" marR="0" lvl="0" indent="0" algn="l" defTabSz="914354" rtl="0" eaLnBrk="1" fontAlgn="t" latinLnBrk="0" hangingPunct="1">
                        <a:lnSpc>
                          <a:spcPct val="100000"/>
                        </a:lnSpc>
                        <a:spcBef>
                          <a:spcPts val="0"/>
                        </a:spcBef>
                        <a:spcAft>
                          <a:spcPts val="0"/>
                        </a:spcAft>
                        <a:buClrTx/>
                        <a:buSzTx/>
                        <a:buFontTx/>
                        <a:buNone/>
                        <a:tabLst/>
                        <a:defRPr/>
                      </a:pPr>
                      <a:r>
                        <a:rPr lang="en-US" altLang="zh-CN" sz="1000" b="0" i="0" u="none" strike="noStrike" dirty="0" err="1" smtClean="0">
                          <a:solidFill>
                            <a:srgbClr val="00B050"/>
                          </a:solidFill>
                          <a:effectLst/>
                          <a:latin typeface="微软雅黑" panose="020B0503020204020204" pitchFamily="34" charset="-122"/>
                          <a:ea typeface="微软雅黑" panose="020B0503020204020204" pitchFamily="34" charset="-122"/>
                        </a:rPr>
                        <a:t>LTE_UAV_enh</a:t>
                      </a:r>
                      <a:r>
                        <a:rPr lang="en-US" altLang="zh-CN" sz="1000" b="0" i="0" u="none" strike="noStrike" dirty="0" smtClean="0">
                          <a:solidFill>
                            <a:srgbClr val="00B050"/>
                          </a:solidFill>
                          <a:effectLst/>
                          <a:latin typeface="微软雅黑" panose="020B0503020204020204" pitchFamily="34" charset="-122"/>
                          <a:ea typeface="微软雅黑" panose="020B0503020204020204" pitchFamily="34" charset="-122"/>
                        </a:rPr>
                        <a:t>(closed</a:t>
                      </a:r>
                      <a:r>
                        <a:rPr lang="en-US" altLang="zh-CN" sz="1000" b="0" i="0" u="none" strike="noStrike" baseline="0" dirty="0" smtClean="0">
                          <a:solidFill>
                            <a:srgbClr val="00B050"/>
                          </a:solidFill>
                          <a:effectLst/>
                          <a:latin typeface="微软雅黑" panose="020B0503020204020204" pitchFamily="34" charset="-122"/>
                          <a:ea typeface="微软雅黑" panose="020B0503020204020204" pitchFamily="34" charset="-122"/>
                        </a:rPr>
                        <a:t> 2023/12</a:t>
                      </a:r>
                      <a:r>
                        <a:rPr lang="en-US" altLang="zh-CN" sz="1000" b="0" i="0" u="none" strike="noStrike" dirty="0" smtClean="0">
                          <a:solidFill>
                            <a:srgbClr val="00B050"/>
                          </a:solidFill>
                          <a:effectLst/>
                          <a:latin typeface="微软雅黑" panose="020B0503020204020204" pitchFamily="34" charset="-122"/>
                          <a:ea typeface="微软雅黑" panose="020B0503020204020204" pitchFamily="34" charset="-122"/>
                        </a:rPr>
                        <a:t>)</a:t>
                      </a:r>
                    </a:p>
                  </a:txBody>
                  <a:tcPr marL="4763" marR="4763" marT="4763"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151320833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b="1" dirty="0" smtClean="0"/>
              <a:t>Summary: Rel-18 </a:t>
            </a:r>
            <a:r>
              <a:rPr lang="en-US" b="1" dirty="0" err="1" smtClean="0"/>
              <a:t>Perf</a:t>
            </a:r>
            <a:r>
              <a:rPr lang="en-US" b="1" dirty="0" smtClean="0"/>
              <a:t>. part (3/4)</a:t>
            </a:r>
            <a:endParaRPr lang="ru-RU" dirty="0"/>
          </a:p>
        </p:txBody>
      </p:sp>
      <p:sp>
        <p:nvSpPr>
          <p:cNvPr id="3" name="Content Placeholder 2">
            <a:extLst>
              <a:ext uri="{FF2B5EF4-FFF2-40B4-BE49-F238E27FC236}">
                <a16:creationId xmlns="" xmlns:a16="http://schemas.microsoft.com/office/drawing/2014/main" id="{B1BE6906-4FA3-42DA-8E86-BA4DD12F41A6}"/>
              </a:ext>
            </a:extLst>
          </p:cNvPr>
          <p:cNvSpPr>
            <a:spLocks noGrp="1"/>
          </p:cNvSpPr>
          <p:nvPr>
            <p:ph idx="1"/>
          </p:nvPr>
        </p:nvSpPr>
        <p:spPr>
          <a:xfrm>
            <a:off x="401652" y="1273321"/>
            <a:ext cx="11417182" cy="5095171"/>
          </a:xfrm>
        </p:spPr>
        <p:txBody>
          <a:bodyPr/>
          <a:lstStyle/>
          <a:p>
            <a:pPr>
              <a:lnSpc>
                <a:spcPct val="150000"/>
              </a:lnSpc>
              <a:spcBef>
                <a:spcPts val="0"/>
              </a:spcBef>
              <a:spcAft>
                <a:spcPts val="0"/>
              </a:spcAft>
            </a:pPr>
            <a:r>
              <a:rPr lang="en-US" altLang="zh-CN" sz="1400" dirty="0" smtClean="0"/>
              <a:t>Rel-18 WI </a:t>
            </a:r>
            <a:r>
              <a:rPr lang="en-US" altLang="zh-CN" sz="1400" dirty="0" err="1" smtClean="0"/>
              <a:t>Perf</a:t>
            </a:r>
            <a:r>
              <a:rPr lang="en-US" altLang="zh-CN" sz="1400" dirty="0" smtClean="0"/>
              <a:t>. part (total 52 items: 50 closed, </a:t>
            </a:r>
            <a:r>
              <a:rPr lang="en-US" altLang="zh-CN" sz="1400" dirty="0"/>
              <a:t>2</a:t>
            </a:r>
            <a:r>
              <a:rPr lang="en-US" altLang="zh-CN" sz="1400" dirty="0" smtClean="0"/>
              <a:t> extended)</a:t>
            </a:r>
            <a:endParaRPr lang="en-US" altLang="zh-CN" sz="1400" dirty="0"/>
          </a:p>
          <a:p>
            <a:pPr lvl="1">
              <a:lnSpc>
                <a:spcPct val="150000"/>
              </a:lnSpc>
              <a:spcBef>
                <a:spcPts val="0"/>
              </a:spcBef>
              <a:spcAft>
                <a:spcPts val="0"/>
              </a:spcAft>
            </a:pPr>
            <a:r>
              <a:rPr lang="en-US" altLang="zh-CN" sz="1200" dirty="0" smtClean="0"/>
              <a:t>Red color: </a:t>
            </a:r>
            <a:r>
              <a:rPr lang="en-US" altLang="zh-CN" sz="1200" dirty="0" smtClean="0">
                <a:solidFill>
                  <a:srgbClr val="C00000"/>
                </a:solidFill>
              </a:rPr>
              <a:t>to be extended</a:t>
            </a:r>
            <a:r>
              <a:rPr lang="en-US" altLang="zh-CN" sz="1200" dirty="0" smtClean="0"/>
              <a:t>. Green </a:t>
            </a:r>
            <a:r>
              <a:rPr lang="en-US" altLang="zh-CN" sz="1200" dirty="0"/>
              <a:t>color: </a:t>
            </a:r>
            <a:r>
              <a:rPr lang="en-US" altLang="zh-CN" sz="1200" dirty="0" smtClean="0">
                <a:solidFill>
                  <a:srgbClr val="00B050"/>
                </a:solidFill>
              </a:rPr>
              <a:t>to be completed/stopped. </a:t>
            </a:r>
            <a:r>
              <a:rPr lang="en-US" altLang="zh-CN" sz="1200" dirty="0" smtClean="0"/>
              <a:t>Black color: on-going.</a:t>
            </a:r>
            <a:endParaRPr lang="en-US" altLang="zh-CN" sz="1200" dirty="0">
              <a:solidFill>
                <a:schemeClr val="bg1">
                  <a:lumMod val="65000"/>
                </a:schemeClr>
              </a:solidFill>
            </a:endParaRPr>
          </a:p>
        </p:txBody>
      </p:sp>
      <p:sp>
        <p:nvSpPr>
          <p:cNvPr id="11" name="矩形 10"/>
          <p:cNvSpPr/>
          <p:nvPr/>
        </p:nvSpPr>
        <p:spPr>
          <a:xfrm>
            <a:off x="205848" y="1936195"/>
            <a:ext cx="3154987" cy="246221"/>
          </a:xfrm>
          <a:prstGeom prst="rect">
            <a:avLst/>
          </a:prstGeom>
        </p:spPr>
        <p:txBody>
          <a:bodyPr wrap="square">
            <a:spAutoFit/>
          </a:bodyPr>
          <a:lstStyle/>
          <a:p>
            <a:r>
              <a:rPr lang="en-US" sz="1000" b="1" dirty="0" smtClean="0">
                <a:latin typeface="微软雅黑" panose="020B0503020204020204" pitchFamily="34" charset="-122"/>
                <a:ea typeface="微软雅黑" panose="020B0503020204020204" pitchFamily="34" charset="-122"/>
              </a:rPr>
              <a:t>RAN1~3 led WI/SI (RAN4 </a:t>
            </a:r>
            <a:r>
              <a:rPr lang="en-US" sz="1000" b="1" dirty="0" err="1" smtClean="0">
                <a:latin typeface="微软雅黑" panose="020B0503020204020204" pitchFamily="34" charset="-122"/>
                <a:ea typeface="微软雅黑" panose="020B0503020204020204" pitchFamily="34" charset="-122"/>
              </a:rPr>
              <a:t>perf</a:t>
            </a:r>
            <a:r>
              <a:rPr lang="en-US" sz="1000" b="1" dirty="0" smtClean="0">
                <a:latin typeface="微软雅黑" panose="020B0503020204020204" pitchFamily="34" charset="-122"/>
                <a:ea typeface="微软雅黑" panose="020B0503020204020204" pitchFamily="34" charset="-122"/>
              </a:rPr>
              <a:t>. part)</a:t>
            </a:r>
            <a:r>
              <a:rPr lang="zh-CN" altLang="en-US" sz="1000" b="1" dirty="0" smtClean="0">
                <a:latin typeface="微软雅黑" panose="020B0503020204020204" pitchFamily="34" charset="-122"/>
                <a:ea typeface="微软雅黑" panose="020B0503020204020204" pitchFamily="34" charset="-122"/>
              </a:rPr>
              <a:t>（</a:t>
            </a:r>
            <a:r>
              <a:rPr lang="en-US" altLang="zh-CN" sz="1000" b="1" dirty="0" smtClean="0">
                <a:latin typeface="微软雅黑" panose="020B0503020204020204" pitchFamily="34" charset="-122"/>
                <a:ea typeface="微软雅黑" panose="020B0503020204020204" pitchFamily="34" charset="-122"/>
              </a:rPr>
              <a:t>15/</a:t>
            </a:r>
            <a:r>
              <a:rPr lang="en-US" altLang="zh-CN" sz="1000" b="1" dirty="0" smtClean="0">
                <a:solidFill>
                  <a:srgbClr val="339966"/>
                </a:solidFill>
                <a:latin typeface="微软雅黑" panose="020B0503020204020204" pitchFamily="34" charset="-122"/>
                <a:ea typeface="微软雅黑" panose="020B0503020204020204" pitchFamily="34" charset="-122"/>
              </a:rPr>
              <a:t>14</a:t>
            </a:r>
            <a:r>
              <a:rPr lang="zh-CN" altLang="en-US" sz="1000" b="1" dirty="0" smtClean="0">
                <a:latin typeface="微软雅黑" panose="020B0503020204020204" pitchFamily="34" charset="-122"/>
                <a:ea typeface="微软雅黑" panose="020B0503020204020204" pitchFamily="34" charset="-122"/>
              </a:rPr>
              <a:t>）</a:t>
            </a:r>
            <a:endParaRPr lang="en-US" sz="1000" b="1" dirty="0">
              <a:latin typeface="微软雅黑" panose="020B0503020204020204" pitchFamily="34" charset="-122"/>
              <a:ea typeface="微软雅黑" panose="020B0503020204020204" pitchFamily="34" charset="-122"/>
            </a:endParaRPr>
          </a:p>
        </p:txBody>
      </p:sp>
      <p:sp>
        <p:nvSpPr>
          <p:cNvPr id="13" name="矩形 12"/>
          <p:cNvSpPr/>
          <p:nvPr/>
        </p:nvSpPr>
        <p:spPr>
          <a:xfrm>
            <a:off x="3238810" y="1936195"/>
            <a:ext cx="2985778" cy="246221"/>
          </a:xfrm>
          <a:prstGeom prst="rect">
            <a:avLst/>
          </a:prstGeom>
        </p:spPr>
        <p:txBody>
          <a:bodyPr wrap="square">
            <a:spAutoFit/>
          </a:bodyPr>
          <a:lstStyle/>
          <a:p>
            <a:r>
              <a:rPr lang="en-US" sz="1000" b="1" dirty="0" smtClean="0">
                <a:latin typeface="微软雅黑" panose="020B0503020204020204" pitchFamily="34" charset="-122"/>
                <a:ea typeface="微软雅黑" panose="020B0503020204020204" pitchFamily="34" charset="-122"/>
              </a:rPr>
              <a:t>RAN4 non-spectrum WI/SI(core)</a:t>
            </a:r>
            <a:r>
              <a:rPr lang="zh-CN" altLang="en-US" sz="1000" b="1" dirty="0" smtClean="0">
                <a:latin typeface="微软雅黑" panose="020B0503020204020204" pitchFamily="34" charset="-122"/>
                <a:ea typeface="微软雅黑" panose="020B0503020204020204" pitchFamily="34" charset="-122"/>
              </a:rPr>
              <a:t>（</a:t>
            </a:r>
            <a:r>
              <a:rPr lang="en-US" altLang="zh-CN" sz="1000" b="1" dirty="0" smtClean="0">
                <a:latin typeface="微软雅黑" panose="020B0503020204020204" pitchFamily="34" charset="-122"/>
                <a:ea typeface="微软雅黑" panose="020B0503020204020204" pitchFamily="34" charset="-122"/>
              </a:rPr>
              <a:t>13/</a:t>
            </a:r>
            <a:r>
              <a:rPr lang="en-US" altLang="zh-CN" sz="1000" b="1" dirty="0" smtClean="0">
                <a:solidFill>
                  <a:srgbClr val="339966"/>
                </a:solidFill>
                <a:latin typeface="微软雅黑" panose="020B0503020204020204" pitchFamily="34" charset="-122"/>
                <a:ea typeface="微软雅黑" panose="020B0503020204020204" pitchFamily="34" charset="-122"/>
              </a:rPr>
              <a:t>12</a:t>
            </a:r>
            <a:r>
              <a:rPr lang="zh-CN" altLang="en-US" sz="1000" b="1" dirty="0" smtClean="0">
                <a:latin typeface="微软雅黑" panose="020B0503020204020204" pitchFamily="34" charset="-122"/>
                <a:ea typeface="微软雅黑" panose="020B0503020204020204" pitchFamily="34" charset="-122"/>
              </a:rPr>
              <a:t>）</a:t>
            </a:r>
            <a:endParaRPr lang="en-US" sz="1000" b="1" dirty="0">
              <a:latin typeface="微软雅黑" panose="020B0503020204020204" pitchFamily="34" charset="-122"/>
              <a:ea typeface="微软雅黑" panose="020B0503020204020204" pitchFamily="34" charset="-122"/>
            </a:endParaRPr>
          </a:p>
        </p:txBody>
      </p:sp>
      <p:sp>
        <p:nvSpPr>
          <p:cNvPr id="15" name="矩形 14"/>
          <p:cNvSpPr/>
          <p:nvPr/>
        </p:nvSpPr>
        <p:spPr>
          <a:xfrm>
            <a:off x="6369667" y="1936195"/>
            <a:ext cx="2525859" cy="246221"/>
          </a:xfrm>
          <a:prstGeom prst="rect">
            <a:avLst/>
          </a:prstGeom>
        </p:spPr>
        <p:txBody>
          <a:bodyPr wrap="square">
            <a:spAutoFit/>
          </a:bodyPr>
          <a:lstStyle/>
          <a:p>
            <a:r>
              <a:rPr lang="en-US" sz="1000" b="1" dirty="0" smtClean="0">
                <a:latin typeface="微软雅黑" panose="020B0503020204020204" pitchFamily="34" charset="-122"/>
                <a:ea typeface="微软雅黑" panose="020B0503020204020204" pitchFamily="34" charset="-122"/>
              </a:rPr>
              <a:t>RAN4 led spectrum WI/SI</a:t>
            </a:r>
            <a:r>
              <a:rPr lang="zh-CN" altLang="en-US" sz="1000" b="1" dirty="0" smtClean="0">
                <a:latin typeface="微软雅黑" panose="020B0503020204020204" pitchFamily="34" charset="-122"/>
                <a:ea typeface="微软雅黑" panose="020B0503020204020204" pitchFamily="34" charset="-122"/>
              </a:rPr>
              <a:t>（</a:t>
            </a:r>
            <a:r>
              <a:rPr lang="en-US" altLang="zh-CN" sz="1000" b="1" dirty="0" smtClean="0">
                <a:latin typeface="微软雅黑" panose="020B0503020204020204" pitchFamily="34" charset="-122"/>
                <a:ea typeface="微软雅黑" panose="020B0503020204020204" pitchFamily="34" charset="-122"/>
              </a:rPr>
              <a:t>24/</a:t>
            </a:r>
            <a:r>
              <a:rPr lang="en-US" altLang="zh-CN" sz="1000" b="1" dirty="0">
                <a:solidFill>
                  <a:srgbClr val="00B050"/>
                </a:solidFill>
                <a:latin typeface="微软雅黑" panose="020B0503020204020204" pitchFamily="34" charset="-122"/>
                <a:ea typeface="微软雅黑" panose="020B0503020204020204" pitchFamily="34" charset="-122"/>
              </a:rPr>
              <a:t>2</a:t>
            </a:r>
            <a:r>
              <a:rPr lang="en-US" altLang="zh-CN" sz="1000" b="1" dirty="0" smtClean="0">
                <a:solidFill>
                  <a:srgbClr val="00B050"/>
                </a:solidFill>
                <a:latin typeface="微软雅黑" panose="020B0503020204020204" pitchFamily="34" charset="-122"/>
                <a:ea typeface="微软雅黑" panose="020B0503020204020204" pitchFamily="34" charset="-122"/>
              </a:rPr>
              <a:t>4</a:t>
            </a:r>
            <a:r>
              <a:rPr lang="zh-CN" altLang="en-US" sz="1000" b="1" dirty="0" smtClean="0">
                <a:latin typeface="微软雅黑" panose="020B0503020204020204" pitchFamily="34" charset="-122"/>
                <a:ea typeface="微软雅黑" panose="020B0503020204020204" pitchFamily="34" charset="-122"/>
              </a:rPr>
              <a:t>）</a:t>
            </a:r>
            <a:endParaRPr lang="en-US" sz="1000" b="1" dirty="0">
              <a:latin typeface="微软雅黑" panose="020B0503020204020204" pitchFamily="34" charset="-122"/>
              <a:ea typeface="微软雅黑" panose="020B0503020204020204" pitchFamily="34" charset="-122"/>
            </a:endParaRPr>
          </a:p>
        </p:txBody>
      </p:sp>
      <p:graphicFrame>
        <p:nvGraphicFramePr>
          <p:cNvPr id="16" name="表格 15"/>
          <p:cNvGraphicFramePr>
            <a:graphicFrameLocks noGrp="1"/>
          </p:cNvGraphicFramePr>
          <p:nvPr>
            <p:extLst/>
          </p:nvPr>
        </p:nvGraphicFramePr>
        <p:xfrm>
          <a:off x="6463999" y="2182415"/>
          <a:ext cx="2494263" cy="3982858"/>
        </p:xfrm>
        <a:graphic>
          <a:graphicData uri="http://schemas.openxmlformats.org/drawingml/2006/table">
            <a:tbl>
              <a:tblPr/>
              <a:tblGrid>
                <a:gridCol w="2494263"/>
              </a:tblGrid>
              <a:tr h="181039">
                <a:tc>
                  <a:txBody>
                    <a:bodyPr/>
                    <a:lstStyle/>
                    <a:p>
                      <a:pPr marL="0" marR="0" lvl="0" indent="0" algn="l" defTabSz="914354" rtl="0" eaLnBrk="1" fontAlgn="t" latinLnBrk="0" hangingPunct="1">
                        <a:lnSpc>
                          <a:spcPct val="100000"/>
                        </a:lnSpc>
                        <a:spcBef>
                          <a:spcPts val="0"/>
                        </a:spcBef>
                        <a:spcAft>
                          <a:spcPts val="0"/>
                        </a:spcAft>
                        <a:buClrTx/>
                        <a:buSzTx/>
                        <a:buFontTx/>
                        <a:buNone/>
                        <a:tabLst/>
                        <a:defRPr/>
                      </a:pPr>
                      <a:r>
                        <a:rPr lang="en-US" altLang="zh-CN" sz="1000" b="0" i="0" u="none" strike="noStrike" dirty="0" smtClean="0">
                          <a:solidFill>
                            <a:srgbClr val="00B050"/>
                          </a:solidFill>
                          <a:effectLst/>
                          <a:latin typeface="微软雅黑" panose="020B0503020204020204" pitchFamily="34" charset="-122"/>
                          <a:ea typeface="微软雅黑" panose="020B0503020204020204" pitchFamily="34" charset="-122"/>
                        </a:rPr>
                        <a:t>NR_bands_UL_MIMO_R18-Perf</a:t>
                      </a:r>
                    </a:p>
                  </a:txBody>
                  <a:tcPr marL="4666" marR="4666" marT="4666"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181039">
                <a:tc>
                  <a:txBody>
                    <a:bodyPr/>
                    <a:lstStyle/>
                    <a:p>
                      <a:pPr algn="l" rtl="0" fontAlgn="t"/>
                      <a:r>
                        <a:rPr lang="en-US" sz="1000" b="0" i="0" u="none" strike="noStrike" dirty="0" smtClean="0">
                          <a:solidFill>
                            <a:srgbClr val="00B050"/>
                          </a:solidFill>
                          <a:effectLst/>
                          <a:latin typeface="微软雅黑" panose="020B0503020204020204" pitchFamily="34" charset="-122"/>
                          <a:ea typeface="微软雅黑" panose="020B0503020204020204" pitchFamily="34" charset="-122"/>
                        </a:rPr>
                        <a:t>DC_R18_1BLTE_1BNR_2DL2UL-Perf</a:t>
                      </a:r>
                      <a:endParaRPr lang="en-US" sz="1000" b="0" i="0" u="none" strike="noStrike" dirty="0">
                        <a:solidFill>
                          <a:srgbClr val="00B050"/>
                        </a:solidFill>
                        <a:effectLst/>
                        <a:latin typeface="微软雅黑" panose="020B0503020204020204" pitchFamily="34" charset="-122"/>
                        <a:ea typeface="微软雅黑" panose="020B0503020204020204" pitchFamily="34" charset="-122"/>
                      </a:endParaRPr>
                    </a:p>
                  </a:txBody>
                  <a:tcPr marL="4666" marR="4666" marT="4666"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181039">
                <a:tc>
                  <a:txBody>
                    <a:bodyPr/>
                    <a:lstStyle/>
                    <a:p>
                      <a:pPr algn="l" rtl="0" fontAlgn="t"/>
                      <a:r>
                        <a:rPr lang="en-US" sz="1000" b="0" i="0" u="none" strike="noStrike" dirty="0" smtClean="0">
                          <a:solidFill>
                            <a:srgbClr val="00B050"/>
                          </a:solidFill>
                          <a:effectLst/>
                          <a:latin typeface="微软雅黑" panose="020B0503020204020204" pitchFamily="34" charset="-122"/>
                          <a:ea typeface="微软雅黑" panose="020B0503020204020204" pitchFamily="34" charset="-122"/>
                        </a:rPr>
                        <a:t>DC_R18_2BLTE_1BNR_3DL2UL-Perf</a:t>
                      </a:r>
                      <a:endParaRPr lang="en-US" sz="1000" b="0" i="0" u="none" strike="noStrike" dirty="0">
                        <a:solidFill>
                          <a:srgbClr val="00B050"/>
                        </a:solidFill>
                        <a:effectLst/>
                        <a:latin typeface="微软雅黑" panose="020B0503020204020204" pitchFamily="34" charset="-122"/>
                        <a:ea typeface="微软雅黑" panose="020B0503020204020204" pitchFamily="34" charset="-122"/>
                      </a:endParaRPr>
                    </a:p>
                  </a:txBody>
                  <a:tcPr marL="4666" marR="4666" marT="4666"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181039">
                <a:tc>
                  <a:txBody>
                    <a:bodyPr/>
                    <a:lstStyle/>
                    <a:p>
                      <a:pPr algn="l" rtl="0" fontAlgn="t"/>
                      <a:r>
                        <a:rPr lang="en-US" sz="1000" b="0" i="0" u="none" strike="noStrike" dirty="0" smtClean="0">
                          <a:solidFill>
                            <a:srgbClr val="00B050"/>
                          </a:solidFill>
                          <a:effectLst/>
                          <a:latin typeface="微软雅黑" panose="020B0503020204020204" pitchFamily="34" charset="-122"/>
                          <a:ea typeface="微软雅黑" panose="020B0503020204020204" pitchFamily="34" charset="-122"/>
                        </a:rPr>
                        <a:t>DC_R18_xBLTE_1BNR_yDL2UL-Perf</a:t>
                      </a:r>
                      <a:endParaRPr lang="en-US" sz="1000" b="0" i="0" u="none" strike="noStrike" dirty="0">
                        <a:solidFill>
                          <a:srgbClr val="00B050"/>
                        </a:solidFill>
                        <a:effectLst/>
                        <a:latin typeface="微软雅黑" panose="020B0503020204020204" pitchFamily="34" charset="-122"/>
                        <a:ea typeface="微软雅黑" panose="020B0503020204020204" pitchFamily="34" charset="-122"/>
                      </a:endParaRPr>
                    </a:p>
                  </a:txBody>
                  <a:tcPr marL="4666" marR="4666" marT="4666"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181039">
                <a:tc>
                  <a:txBody>
                    <a:bodyPr/>
                    <a:lstStyle/>
                    <a:p>
                      <a:pPr algn="l" rtl="0" fontAlgn="t"/>
                      <a:r>
                        <a:rPr lang="en-US" sz="1000" b="0" i="0" u="none" strike="noStrike" dirty="0" smtClean="0">
                          <a:solidFill>
                            <a:srgbClr val="00B050"/>
                          </a:solidFill>
                          <a:effectLst/>
                          <a:latin typeface="微软雅黑" panose="020B0503020204020204" pitchFamily="34" charset="-122"/>
                          <a:ea typeface="微软雅黑" panose="020B0503020204020204" pitchFamily="34" charset="-122"/>
                        </a:rPr>
                        <a:t>DC_R18_xBLTE_2BNR_yDL2UL-Perf</a:t>
                      </a:r>
                      <a:endParaRPr lang="en-US" sz="1000" b="0" i="0" u="none" strike="noStrike" dirty="0">
                        <a:solidFill>
                          <a:srgbClr val="00B050"/>
                        </a:solidFill>
                        <a:effectLst/>
                        <a:latin typeface="微软雅黑" panose="020B0503020204020204" pitchFamily="34" charset="-122"/>
                        <a:ea typeface="微软雅黑" panose="020B0503020204020204" pitchFamily="34" charset="-122"/>
                      </a:endParaRPr>
                    </a:p>
                  </a:txBody>
                  <a:tcPr marL="4666" marR="4666" marT="4666"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181039">
                <a:tc>
                  <a:txBody>
                    <a:bodyPr/>
                    <a:lstStyle/>
                    <a:p>
                      <a:pPr algn="l" rtl="0" fontAlgn="t"/>
                      <a:r>
                        <a:rPr lang="en-US" sz="1000" b="0" i="0" u="none" strike="noStrike" dirty="0" smtClean="0">
                          <a:solidFill>
                            <a:srgbClr val="00B050"/>
                          </a:solidFill>
                          <a:effectLst/>
                          <a:latin typeface="微软雅黑" panose="020B0503020204020204" pitchFamily="34" charset="-122"/>
                          <a:ea typeface="微软雅黑" panose="020B0503020204020204" pitchFamily="34" charset="-122"/>
                        </a:rPr>
                        <a:t>DC_R18_xBLTE_yBNR_zDL2UL-Perf</a:t>
                      </a:r>
                      <a:endParaRPr lang="en-US" sz="1000" b="0" i="0" u="none" strike="noStrike" dirty="0">
                        <a:solidFill>
                          <a:srgbClr val="00B050"/>
                        </a:solidFill>
                        <a:effectLst/>
                        <a:latin typeface="微软雅黑" panose="020B0503020204020204" pitchFamily="34" charset="-122"/>
                        <a:ea typeface="微软雅黑" panose="020B0503020204020204" pitchFamily="34" charset="-122"/>
                      </a:endParaRPr>
                    </a:p>
                  </a:txBody>
                  <a:tcPr marL="4666" marR="4666" marT="4666"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181039">
                <a:tc>
                  <a:txBody>
                    <a:bodyPr/>
                    <a:lstStyle/>
                    <a:p>
                      <a:pPr algn="l" rtl="0" fontAlgn="t"/>
                      <a:r>
                        <a:rPr lang="en-US" sz="1000" b="0" i="0" u="none" strike="noStrike" dirty="0" smtClean="0">
                          <a:solidFill>
                            <a:srgbClr val="00B050"/>
                          </a:solidFill>
                          <a:effectLst/>
                          <a:latin typeface="微软雅黑" panose="020B0503020204020204" pitchFamily="34" charset="-122"/>
                          <a:ea typeface="微软雅黑" panose="020B0503020204020204" pitchFamily="34" charset="-122"/>
                        </a:rPr>
                        <a:t>DC_R18_xBLTE_yBNR_zDL3UL-Perf</a:t>
                      </a:r>
                      <a:endParaRPr lang="en-US" sz="1000" b="0" i="0" u="none" strike="noStrike" dirty="0">
                        <a:solidFill>
                          <a:srgbClr val="00B050"/>
                        </a:solidFill>
                        <a:effectLst/>
                        <a:latin typeface="微软雅黑" panose="020B0503020204020204" pitchFamily="34" charset="-122"/>
                        <a:ea typeface="微软雅黑" panose="020B0503020204020204" pitchFamily="34" charset="-122"/>
                      </a:endParaRPr>
                    </a:p>
                  </a:txBody>
                  <a:tcPr marL="4666" marR="4666" marT="4666"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181039">
                <a:tc>
                  <a:txBody>
                    <a:bodyPr/>
                    <a:lstStyle/>
                    <a:p>
                      <a:pPr algn="l" rtl="0" fontAlgn="t"/>
                      <a:r>
                        <a:rPr lang="en-US" sz="1000" b="0" i="0" u="none" strike="noStrike" dirty="0" smtClean="0">
                          <a:solidFill>
                            <a:srgbClr val="00B050"/>
                          </a:solidFill>
                          <a:effectLst/>
                          <a:latin typeface="微软雅黑" panose="020B0503020204020204" pitchFamily="34" charset="-122"/>
                          <a:ea typeface="微软雅黑" panose="020B0503020204020204" pitchFamily="34" charset="-122"/>
                        </a:rPr>
                        <a:t>NR_CA_R18_Intra-Perf</a:t>
                      </a:r>
                      <a:endParaRPr lang="en-US" sz="1000" b="0" i="0" u="none" strike="noStrike" dirty="0">
                        <a:solidFill>
                          <a:srgbClr val="00B050"/>
                        </a:solidFill>
                        <a:effectLst/>
                        <a:latin typeface="微软雅黑" panose="020B0503020204020204" pitchFamily="34" charset="-122"/>
                        <a:ea typeface="微软雅黑" panose="020B0503020204020204" pitchFamily="34" charset="-122"/>
                      </a:endParaRPr>
                    </a:p>
                  </a:txBody>
                  <a:tcPr marL="4666" marR="4666" marT="4666"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181039">
                <a:tc>
                  <a:txBody>
                    <a:bodyPr/>
                    <a:lstStyle/>
                    <a:p>
                      <a:pPr algn="l" rtl="0" fontAlgn="t"/>
                      <a:r>
                        <a:rPr lang="en-US" sz="1000" b="0" i="0" u="none" strike="noStrike" dirty="0" smtClean="0">
                          <a:solidFill>
                            <a:srgbClr val="00B050"/>
                          </a:solidFill>
                          <a:effectLst/>
                          <a:latin typeface="微软雅黑" panose="020B0503020204020204" pitchFamily="34" charset="-122"/>
                          <a:ea typeface="微软雅黑" panose="020B0503020204020204" pitchFamily="34" charset="-122"/>
                        </a:rPr>
                        <a:t>NR_CADC_R18_2BDL_xBUL-Perf</a:t>
                      </a:r>
                      <a:endParaRPr lang="en-US" sz="1000" b="0" i="0" u="none" strike="noStrike" dirty="0">
                        <a:solidFill>
                          <a:srgbClr val="00B050"/>
                        </a:solidFill>
                        <a:effectLst/>
                        <a:latin typeface="微软雅黑" panose="020B0503020204020204" pitchFamily="34" charset="-122"/>
                        <a:ea typeface="微软雅黑" panose="020B0503020204020204" pitchFamily="34" charset="-122"/>
                      </a:endParaRPr>
                    </a:p>
                  </a:txBody>
                  <a:tcPr marL="4666" marR="4666" marT="4666"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181039">
                <a:tc>
                  <a:txBody>
                    <a:bodyPr/>
                    <a:lstStyle/>
                    <a:p>
                      <a:pPr algn="l" rtl="0" fontAlgn="t"/>
                      <a:r>
                        <a:rPr lang="en-US" sz="1000" b="0" i="0" u="none" strike="noStrike" dirty="0" smtClean="0">
                          <a:solidFill>
                            <a:srgbClr val="00B050"/>
                          </a:solidFill>
                          <a:effectLst/>
                          <a:latin typeface="微软雅黑" panose="020B0503020204020204" pitchFamily="34" charset="-122"/>
                          <a:ea typeface="微软雅黑" panose="020B0503020204020204" pitchFamily="34" charset="-122"/>
                        </a:rPr>
                        <a:t>NR_CADC_R18_3BDL_xBUL-Perf</a:t>
                      </a:r>
                      <a:endParaRPr lang="en-US" sz="1000" b="0" i="0" u="none" strike="noStrike" dirty="0">
                        <a:solidFill>
                          <a:srgbClr val="00B050"/>
                        </a:solidFill>
                        <a:effectLst/>
                        <a:latin typeface="微软雅黑" panose="020B0503020204020204" pitchFamily="34" charset="-122"/>
                        <a:ea typeface="微软雅黑" panose="020B0503020204020204" pitchFamily="34" charset="-122"/>
                      </a:endParaRPr>
                    </a:p>
                  </a:txBody>
                  <a:tcPr marL="4666" marR="4666" marT="4666"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181039">
                <a:tc>
                  <a:txBody>
                    <a:bodyPr/>
                    <a:lstStyle/>
                    <a:p>
                      <a:pPr algn="l" rtl="0" fontAlgn="t"/>
                      <a:r>
                        <a:rPr lang="en-US" sz="1000" b="0" i="0" u="none" strike="noStrike" dirty="0" smtClean="0">
                          <a:solidFill>
                            <a:srgbClr val="00B050"/>
                          </a:solidFill>
                          <a:effectLst/>
                          <a:latin typeface="微软雅黑" panose="020B0503020204020204" pitchFamily="34" charset="-122"/>
                          <a:ea typeface="微软雅黑" panose="020B0503020204020204" pitchFamily="34" charset="-122"/>
                        </a:rPr>
                        <a:t>NR_CADC_R18_yBDL_xBUL-Perf</a:t>
                      </a:r>
                      <a:endParaRPr lang="en-US" sz="1000" b="0" i="0" u="none" strike="noStrike" dirty="0">
                        <a:solidFill>
                          <a:srgbClr val="00B050"/>
                        </a:solidFill>
                        <a:effectLst/>
                        <a:latin typeface="微软雅黑" panose="020B0503020204020204" pitchFamily="34" charset="-122"/>
                        <a:ea typeface="微软雅黑" panose="020B0503020204020204" pitchFamily="34" charset="-122"/>
                      </a:endParaRPr>
                    </a:p>
                  </a:txBody>
                  <a:tcPr marL="4666" marR="4666" marT="4666"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181039">
                <a:tc>
                  <a:txBody>
                    <a:bodyPr/>
                    <a:lstStyle/>
                    <a:p>
                      <a:pPr algn="l" rtl="0" fontAlgn="t"/>
                      <a:r>
                        <a:rPr lang="en-US" sz="1000" b="0" i="0" u="none" strike="noStrike" dirty="0" smtClean="0">
                          <a:solidFill>
                            <a:srgbClr val="00B050"/>
                          </a:solidFill>
                          <a:effectLst/>
                          <a:latin typeface="微软雅黑" panose="020B0503020204020204" pitchFamily="34" charset="-122"/>
                          <a:ea typeface="微软雅黑" panose="020B0503020204020204" pitchFamily="34" charset="-122"/>
                        </a:rPr>
                        <a:t>NR_SUL_combos_R18-Perf</a:t>
                      </a:r>
                      <a:endParaRPr lang="en-US" sz="1000" b="0" i="0" u="none" strike="noStrike" dirty="0">
                        <a:solidFill>
                          <a:srgbClr val="00B050"/>
                        </a:solidFill>
                        <a:effectLst/>
                        <a:latin typeface="微软雅黑" panose="020B0503020204020204" pitchFamily="34" charset="-122"/>
                        <a:ea typeface="微软雅黑" panose="020B0503020204020204" pitchFamily="34" charset="-122"/>
                      </a:endParaRPr>
                    </a:p>
                  </a:txBody>
                  <a:tcPr marL="4666" marR="4666" marT="4666"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181039">
                <a:tc>
                  <a:txBody>
                    <a:bodyPr/>
                    <a:lstStyle/>
                    <a:p>
                      <a:pPr algn="l" rtl="0" fontAlgn="t"/>
                      <a:r>
                        <a:rPr lang="en-US" sz="1000" b="0" i="0" u="none" strike="noStrike" dirty="0" smtClean="0">
                          <a:solidFill>
                            <a:srgbClr val="00B050"/>
                          </a:solidFill>
                          <a:effectLst/>
                          <a:latin typeface="微软雅黑" panose="020B0503020204020204" pitchFamily="34" charset="-122"/>
                          <a:ea typeface="微软雅黑" panose="020B0503020204020204" pitchFamily="34" charset="-122"/>
                        </a:rPr>
                        <a:t>NR_2SUL_cell_combos_R18-Perf</a:t>
                      </a:r>
                      <a:endParaRPr lang="en-US" sz="1000" b="0" i="0" u="none" strike="noStrike" dirty="0">
                        <a:solidFill>
                          <a:srgbClr val="00B050"/>
                        </a:solidFill>
                        <a:effectLst/>
                        <a:latin typeface="微软雅黑" panose="020B0503020204020204" pitchFamily="34" charset="-122"/>
                        <a:ea typeface="微软雅黑" panose="020B0503020204020204" pitchFamily="34" charset="-122"/>
                      </a:endParaRPr>
                    </a:p>
                  </a:txBody>
                  <a:tcPr marL="4666" marR="4666" marT="4666"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181039">
                <a:tc>
                  <a:txBody>
                    <a:bodyPr/>
                    <a:lstStyle/>
                    <a:p>
                      <a:pPr marL="0" marR="0" lvl="0" indent="0" algn="l" defTabSz="914354" rtl="0" eaLnBrk="1" fontAlgn="t" latinLnBrk="0" hangingPunct="1">
                        <a:lnSpc>
                          <a:spcPct val="100000"/>
                        </a:lnSpc>
                        <a:spcBef>
                          <a:spcPts val="0"/>
                        </a:spcBef>
                        <a:spcAft>
                          <a:spcPts val="0"/>
                        </a:spcAft>
                        <a:buClrTx/>
                        <a:buSzTx/>
                        <a:buFontTx/>
                        <a:buNone/>
                        <a:tabLst/>
                        <a:defRPr/>
                      </a:pPr>
                      <a:r>
                        <a:rPr lang="en-US" altLang="zh-CN" sz="1000" b="0" i="0" u="none" strike="noStrike" dirty="0" smtClean="0">
                          <a:solidFill>
                            <a:srgbClr val="00B050"/>
                          </a:solidFill>
                          <a:effectLst/>
                          <a:latin typeface="微软雅黑" panose="020B0503020204020204" pitchFamily="34" charset="-122"/>
                          <a:ea typeface="微软雅黑" panose="020B0503020204020204" pitchFamily="34" charset="-122"/>
                        </a:rPr>
                        <a:t>HPUE_NR_FR1_FDD_R18-Perf</a:t>
                      </a:r>
                    </a:p>
                  </a:txBody>
                  <a:tcPr marL="4666" marR="4666" marT="4666"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181039">
                <a:tc>
                  <a:txBody>
                    <a:bodyPr/>
                    <a:lstStyle/>
                    <a:p>
                      <a:pPr marL="0" marR="0" lvl="0" indent="0" algn="l" defTabSz="914354" rtl="0" eaLnBrk="1" fontAlgn="t" latinLnBrk="0" hangingPunct="1">
                        <a:lnSpc>
                          <a:spcPct val="100000"/>
                        </a:lnSpc>
                        <a:spcBef>
                          <a:spcPts val="0"/>
                        </a:spcBef>
                        <a:spcAft>
                          <a:spcPts val="0"/>
                        </a:spcAft>
                        <a:buClrTx/>
                        <a:buSzTx/>
                        <a:buFontTx/>
                        <a:buNone/>
                        <a:tabLst/>
                        <a:defRPr/>
                      </a:pPr>
                      <a:r>
                        <a:rPr lang="en-US" altLang="zh-CN" sz="1000" b="0" i="0" u="none" strike="noStrike" dirty="0" smtClean="0">
                          <a:solidFill>
                            <a:srgbClr val="00B050"/>
                          </a:solidFill>
                          <a:effectLst/>
                          <a:latin typeface="微软雅黑" panose="020B0503020204020204" pitchFamily="34" charset="-122"/>
                          <a:ea typeface="微软雅黑" panose="020B0503020204020204" pitchFamily="34" charset="-122"/>
                        </a:rPr>
                        <a:t>HPUE_NR_FR1_TDD_intra_CA_R18-Perf</a:t>
                      </a:r>
                    </a:p>
                  </a:txBody>
                  <a:tcPr marL="4666" marR="4666" marT="4666"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181039">
                <a:tc>
                  <a:txBody>
                    <a:bodyPr/>
                    <a:lstStyle/>
                    <a:p>
                      <a:pPr algn="l" rtl="0" fontAlgn="t"/>
                      <a:r>
                        <a:rPr lang="en-US" altLang="zh-CN" sz="1000" b="0" i="0" u="none" strike="noStrike" dirty="0" smtClean="0">
                          <a:solidFill>
                            <a:srgbClr val="00B050"/>
                          </a:solidFill>
                          <a:effectLst/>
                          <a:latin typeface="微软雅黑" panose="020B0503020204020204" pitchFamily="34" charset="-122"/>
                          <a:ea typeface="微软雅黑" panose="020B0503020204020204" pitchFamily="34" charset="-122"/>
                        </a:rPr>
                        <a:t>HPUE_FR1_DC_LTE_NR_R18-Perf</a:t>
                      </a:r>
                      <a:endParaRPr lang="en-US" altLang="zh-CN" sz="1000" b="0" i="0" u="none" strike="noStrike" dirty="0">
                        <a:solidFill>
                          <a:srgbClr val="00B050"/>
                        </a:solidFill>
                        <a:effectLst/>
                        <a:latin typeface="微软雅黑" panose="020B0503020204020204" pitchFamily="34" charset="-122"/>
                        <a:ea typeface="微软雅黑" panose="020B0503020204020204" pitchFamily="34" charset="-122"/>
                      </a:endParaRPr>
                    </a:p>
                  </a:txBody>
                  <a:tcPr marL="4666" marR="4666" marT="4666"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181039">
                <a:tc>
                  <a:txBody>
                    <a:bodyPr/>
                    <a:lstStyle/>
                    <a:p>
                      <a:pPr marL="0" marR="0" lvl="0" indent="0" algn="l" defTabSz="914354" rtl="0" eaLnBrk="1" fontAlgn="t" latinLnBrk="0" hangingPunct="1">
                        <a:lnSpc>
                          <a:spcPct val="100000"/>
                        </a:lnSpc>
                        <a:spcBef>
                          <a:spcPts val="0"/>
                        </a:spcBef>
                        <a:spcAft>
                          <a:spcPts val="0"/>
                        </a:spcAft>
                        <a:buClrTx/>
                        <a:buSzTx/>
                        <a:buFontTx/>
                        <a:buNone/>
                        <a:tabLst/>
                        <a:defRPr/>
                      </a:pPr>
                      <a:r>
                        <a:rPr lang="en-US" altLang="zh-CN" sz="1000" b="0" i="0" u="none" strike="noStrike" dirty="0" smtClean="0">
                          <a:solidFill>
                            <a:srgbClr val="00B050"/>
                          </a:solidFill>
                          <a:effectLst/>
                          <a:latin typeface="微软雅黑" panose="020B0503020204020204" pitchFamily="34" charset="-122"/>
                          <a:ea typeface="微软雅黑" panose="020B0503020204020204" pitchFamily="34" charset="-122"/>
                        </a:rPr>
                        <a:t>HPUE_FR1_TDD_NR_CADC_SUL_R18-Perf</a:t>
                      </a:r>
                    </a:p>
                  </a:txBody>
                  <a:tcPr marL="4666" marR="4666" marT="4666"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181039">
                <a:tc>
                  <a:txBody>
                    <a:bodyPr/>
                    <a:lstStyle/>
                    <a:p>
                      <a:pPr marL="0" marR="0" lvl="0" indent="0" algn="l" defTabSz="914354" rtl="0" eaLnBrk="1" fontAlgn="t" latinLnBrk="0" hangingPunct="1">
                        <a:lnSpc>
                          <a:spcPct val="100000"/>
                        </a:lnSpc>
                        <a:spcBef>
                          <a:spcPts val="0"/>
                        </a:spcBef>
                        <a:spcAft>
                          <a:spcPts val="0"/>
                        </a:spcAft>
                        <a:buClrTx/>
                        <a:buSzTx/>
                        <a:buFontTx/>
                        <a:buNone/>
                        <a:tabLst/>
                        <a:defRPr/>
                      </a:pPr>
                      <a:r>
                        <a:rPr lang="en-US" altLang="zh-CN" sz="1000" b="0" i="0" u="none" strike="noStrike" dirty="0" smtClean="0">
                          <a:solidFill>
                            <a:srgbClr val="00B050"/>
                          </a:solidFill>
                          <a:effectLst/>
                          <a:latin typeface="微软雅黑" panose="020B0503020204020204" pitchFamily="34" charset="-122"/>
                          <a:ea typeface="微软雅黑" panose="020B0503020204020204" pitchFamily="34" charset="-122"/>
                        </a:rPr>
                        <a:t>HPUE_FR1_FDD_NR_CADC_R18-Perf</a:t>
                      </a:r>
                    </a:p>
                  </a:txBody>
                  <a:tcPr marL="4666" marR="4666" marT="4666"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181039">
                <a:tc>
                  <a:txBody>
                    <a:bodyPr/>
                    <a:lstStyle/>
                    <a:p>
                      <a:pPr marL="0" marR="0" lvl="0" indent="0" algn="l" defTabSz="914354" rtl="0" eaLnBrk="1" fontAlgn="t" latinLnBrk="0" hangingPunct="1">
                        <a:lnSpc>
                          <a:spcPct val="100000"/>
                        </a:lnSpc>
                        <a:spcBef>
                          <a:spcPts val="0"/>
                        </a:spcBef>
                        <a:spcAft>
                          <a:spcPts val="0"/>
                        </a:spcAft>
                        <a:buClrTx/>
                        <a:buSzTx/>
                        <a:buFontTx/>
                        <a:buNone/>
                        <a:tabLst/>
                        <a:defRPr/>
                      </a:pPr>
                      <a:r>
                        <a:rPr lang="en-US" altLang="zh-CN" sz="1000" b="0" i="0" u="none" strike="noStrike" dirty="0" smtClean="0">
                          <a:solidFill>
                            <a:srgbClr val="00B050"/>
                          </a:solidFill>
                          <a:effectLst/>
                          <a:latin typeface="微软雅黑" panose="020B0503020204020204" pitchFamily="34" charset="-122"/>
                          <a:ea typeface="微软雅黑" panose="020B0503020204020204" pitchFamily="34" charset="-122"/>
                        </a:rPr>
                        <a:t>LTE_NR_Simult_RxTx_R18-Perf</a:t>
                      </a:r>
                    </a:p>
                  </a:txBody>
                  <a:tcPr marL="4666" marR="4666" marT="4666"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181039">
                <a:tc>
                  <a:txBody>
                    <a:bodyPr/>
                    <a:lstStyle/>
                    <a:p>
                      <a:pPr algn="l" fontAlgn="b"/>
                      <a:r>
                        <a:rPr lang="zh-CN" altLang="zh-CN" sz="1000" b="0" i="0" u="none" strike="noStrike" kern="1200" dirty="0" smtClean="0">
                          <a:solidFill>
                            <a:srgbClr val="00B050"/>
                          </a:solidFill>
                          <a:effectLst/>
                          <a:latin typeface="+mj-ea"/>
                          <a:ea typeface="+mn-ea"/>
                          <a:cs typeface="+mn-cs"/>
                        </a:rPr>
                        <a:t>4Rx_NR_bands_R18</a:t>
                      </a:r>
                      <a:r>
                        <a:rPr lang="en-US" altLang="zh-CN" sz="1000" b="0" i="0" u="none" strike="noStrike" kern="1200" dirty="0" smtClean="0">
                          <a:solidFill>
                            <a:srgbClr val="00B050"/>
                          </a:solidFill>
                          <a:effectLst/>
                          <a:latin typeface="+mj-ea"/>
                          <a:ea typeface="+mn-ea"/>
                          <a:cs typeface="+mn-cs"/>
                        </a:rPr>
                        <a:t>-</a:t>
                      </a:r>
                      <a:r>
                        <a:rPr lang="en-US" altLang="zh-CN" sz="1000" b="0" i="0" u="none" strike="noStrike" kern="1200" dirty="0" err="1" smtClean="0">
                          <a:solidFill>
                            <a:srgbClr val="00B050"/>
                          </a:solidFill>
                          <a:effectLst/>
                          <a:latin typeface="+mj-ea"/>
                          <a:ea typeface="+mn-ea"/>
                          <a:cs typeface="+mn-cs"/>
                        </a:rPr>
                        <a:t>Perf</a:t>
                      </a:r>
                      <a:endParaRPr lang="zh-CN" altLang="zh-CN" sz="1000" b="0" i="0" u="none" strike="noStrike" kern="1200" dirty="0">
                        <a:solidFill>
                          <a:srgbClr val="00B050"/>
                        </a:solidFill>
                        <a:effectLst/>
                        <a:latin typeface="+mj-ea"/>
                        <a:ea typeface="+mn-ea"/>
                        <a:cs typeface="+mn-cs"/>
                      </a:endParaRPr>
                    </a:p>
                  </a:txBody>
                  <a:tcPr marL="4666" marR="4666" marT="4666"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181039">
                <a:tc>
                  <a:txBody>
                    <a:bodyPr/>
                    <a:lstStyle/>
                    <a:p>
                      <a:pPr marL="0" marR="0" lvl="0" indent="0" algn="l" defTabSz="914354" rtl="0" eaLnBrk="1" fontAlgn="t" latinLnBrk="0" hangingPunct="1">
                        <a:lnSpc>
                          <a:spcPct val="100000"/>
                        </a:lnSpc>
                        <a:spcBef>
                          <a:spcPts val="0"/>
                        </a:spcBef>
                        <a:spcAft>
                          <a:spcPts val="0"/>
                        </a:spcAft>
                        <a:buClrTx/>
                        <a:buSzTx/>
                        <a:buFontTx/>
                        <a:buNone/>
                        <a:tabLst/>
                        <a:defRPr/>
                      </a:pPr>
                      <a:r>
                        <a:rPr lang="en-US" altLang="zh-CN" sz="1000" b="0" i="0" u="none" strike="noStrike" kern="1200" dirty="0" smtClean="0">
                          <a:solidFill>
                            <a:srgbClr val="00B050"/>
                          </a:solidFill>
                          <a:effectLst/>
                          <a:latin typeface="+mj-ea"/>
                          <a:ea typeface="+mn-ea"/>
                          <a:cs typeface="+mn-cs"/>
                        </a:rPr>
                        <a:t>IoT_NTN_extLband-Perf</a:t>
                      </a:r>
                      <a:endParaRPr lang="zh-CN" altLang="zh-CN" sz="1000" b="0" i="0" u="none" strike="noStrike" kern="1200" dirty="0" smtClean="0">
                        <a:solidFill>
                          <a:srgbClr val="00B050"/>
                        </a:solidFill>
                        <a:effectLst/>
                        <a:latin typeface="+mj-ea"/>
                        <a:ea typeface="+mn-ea"/>
                        <a:cs typeface="+mn-cs"/>
                      </a:endParaRPr>
                    </a:p>
                  </a:txBody>
                  <a:tcPr marL="4666" marR="4666" marT="4666"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181039">
                <a:tc>
                  <a:txBody>
                    <a:bodyPr/>
                    <a:lstStyle/>
                    <a:p>
                      <a:pPr marL="0" marR="0" lvl="0" indent="0" algn="l" defTabSz="914354" rtl="0" eaLnBrk="1" fontAlgn="t" latinLnBrk="0" hangingPunct="1">
                        <a:lnSpc>
                          <a:spcPct val="100000"/>
                        </a:lnSpc>
                        <a:spcBef>
                          <a:spcPts val="0"/>
                        </a:spcBef>
                        <a:spcAft>
                          <a:spcPts val="0"/>
                        </a:spcAft>
                        <a:buClrTx/>
                        <a:buSzTx/>
                        <a:buFontTx/>
                        <a:buNone/>
                        <a:tabLst/>
                        <a:defRPr/>
                      </a:pPr>
                      <a:r>
                        <a:rPr lang="en-US" altLang="zh-CN" sz="1000" b="0" i="0" u="none" strike="noStrike" kern="1200" dirty="0" err="1" smtClean="0">
                          <a:solidFill>
                            <a:srgbClr val="00B050"/>
                          </a:solidFill>
                          <a:effectLst/>
                          <a:latin typeface="+mj-ea"/>
                          <a:ea typeface="+mn-ea"/>
                          <a:cs typeface="+mn-cs"/>
                        </a:rPr>
                        <a:t>IoT_NTN_FDD_LS_band-Perf</a:t>
                      </a:r>
                      <a:endParaRPr lang="zh-CN" altLang="zh-CN" sz="1000" b="0" i="0" u="none" strike="noStrike" kern="1200" dirty="0" smtClean="0">
                        <a:solidFill>
                          <a:srgbClr val="00B050"/>
                        </a:solidFill>
                        <a:effectLst/>
                        <a:latin typeface="+mj-ea"/>
                        <a:ea typeface="+mn-ea"/>
                        <a:cs typeface="+mn-cs"/>
                      </a:endParaRPr>
                    </a:p>
                  </a:txBody>
                  <a:tcPr marL="4666" marR="4666" marT="4666"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bl>
          </a:graphicData>
        </a:graphic>
      </p:graphicFrame>
      <p:graphicFrame>
        <p:nvGraphicFramePr>
          <p:cNvPr id="18" name="表格 17"/>
          <p:cNvGraphicFramePr>
            <a:graphicFrameLocks noGrp="1"/>
          </p:cNvGraphicFramePr>
          <p:nvPr>
            <p:extLst/>
          </p:nvPr>
        </p:nvGraphicFramePr>
        <p:xfrm>
          <a:off x="3314700" y="2182415"/>
          <a:ext cx="3072798" cy="2402205"/>
        </p:xfrm>
        <a:graphic>
          <a:graphicData uri="http://schemas.openxmlformats.org/drawingml/2006/table">
            <a:tbl>
              <a:tblPr/>
              <a:tblGrid>
                <a:gridCol w="3072798"/>
              </a:tblGrid>
              <a:tr h="184785">
                <a:tc>
                  <a:txBody>
                    <a:bodyPr/>
                    <a:lstStyle/>
                    <a:p>
                      <a:pPr marL="0" marR="0" lvl="0" indent="0" algn="l" defTabSz="914354" rtl="0" eaLnBrk="1" fontAlgn="t" latinLnBrk="0" hangingPunct="1">
                        <a:lnSpc>
                          <a:spcPct val="100000"/>
                        </a:lnSpc>
                        <a:spcBef>
                          <a:spcPts val="0"/>
                        </a:spcBef>
                        <a:spcAft>
                          <a:spcPts val="0"/>
                        </a:spcAft>
                        <a:buClrTx/>
                        <a:buSzTx/>
                        <a:buFontTx/>
                        <a:buNone/>
                        <a:tabLst/>
                        <a:defRPr/>
                      </a:pPr>
                      <a:r>
                        <a:rPr lang="en-US" altLang="zh-CN" sz="1000" b="0" i="0" u="none" strike="noStrike" dirty="0" smtClean="0">
                          <a:solidFill>
                            <a:srgbClr val="00B050"/>
                          </a:solidFill>
                          <a:effectLst/>
                          <a:latin typeface="微软雅黑" panose="020B0503020204020204" pitchFamily="34" charset="-122"/>
                          <a:ea typeface="微软雅黑" panose="020B0503020204020204" pitchFamily="34" charset="-122"/>
                        </a:rPr>
                        <a:t>NR_FR1_lessthan_5MHz_BW-Perf</a:t>
                      </a:r>
                    </a:p>
                  </a:txBody>
                  <a:tcPr marL="4763" marR="4763" marT="4763"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184785">
                <a:tc>
                  <a:txBody>
                    <a:bodyPr/>
                    <a:lstStyle/>
                    <a:p>
                      <a:pPr algn="l" rtl="0" fontAlgn="t"/>
                      <a:r>
                        <a:rPr lang="en-US" sz="1000" b="0" i="0" u="none" strike="noStrike" dirty="0" smtClean="0">
                          <a:solidFill>
                            <a:srgbClr val="00B050"/>
                          </a:solidFill>
                          <a:effectLst/>
                          <a:latin typeface="微软雅黑" panose="020B0503020204020204" pitchFamily="34" charset="-122"/>
                          <a:ea typeface="微软雅黑" panose="020B0503020204020204" pitchFamily="34" charset="-122"/>
                        </a:rPr>
                        <a:t>NR_ENDC_RF_FR1_enh2-Perf</a:t>
                      </a:r>
                      <a:endParaRPr lang="en-US" sz="1000" b="0" i="0" u="none" strike="noStrike" dirty="0">
                        <a:solidFill>
                          <a:srgbClr val="00B050"/>
                        </a:solidFill>
                        <a:effectLst/>
                        <a:latin typeface="微软雅黑" panose="020B0503020204020204" pitchFamily="34" charset="-122"/>
                        <a:ea typeface="微软雅黑" panose="020B0503020204020204" pitchFamily="34" charset="-122"/>
                      </a:endParaRPr>
                    </a:p>
                  </a:txBody>
                  <a:tcPr marL="4763" marR="4763" marT="4763"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184785">
                <a:tc>
                  <a:txBody>
                    <a:bodyPr/>
                    <a:lstStyle/>
                    <a:p>
                      <a:pPr algn="l" rtl="0" fontAlgn="t"/>
                      <a:r>
                        <a:rPr lang="en-US" sz="1000" b="0" i="0" u="none" strike="noStrike" dirty="0" smtClean="0">
                          <a:solidFill>
                            <a:srgbClr val="00B050"/>
                          </a:solidFill>
                          <a:effectLst/>
                          <a:latin typeface="微软雅黑" panose="020B0503020204020204" pitchFamily="34" charset="-122"/>
                          <a:ea typeface="微软雅黑" panose="020B0503020204020204" pitchFamily="34" charset="-122"/>
                        </a:rPr>
                        <a:t>NR_RF_FR2_req_Ph3-Perf</a:t>
                      </a:r>
                      <a:endParaRPr lang="en-US" sz="1000" b="0" i="0" u="none" strike="noStrike" dirty="0">
                        <a:solidFill>
                          <a:srgbClr val="00B050"/>
                        </a:solidFill>
                        <a:effectLst/>
                        <a:latin typeface="微软雅黑" panose="020B0503020204020204" pitchFamily="34" charset="-122"/>
                        <a:ea typeface="微软雅黑" panose="020B0503020204020204" pitchFamily="34" charset="-122"/>
                      </a:endParaRPr>
                    </a:p>
                  </a:txBody>
                  <a:tcPr marL="4763" marR="4763" marT="4763"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184785">
                <a:tc>
                  <a:txBody>
                    <a:bodyPr/>
                    <a:lstStyle/>
                    <a:p>
                      <a:pPr algn="l" rtl="0" fontAlgn="t"/>
                      <a:r>
                        <a:rPr lang="en-US" sz="1000" b="0" i="0" u="none" strike="noStrike" dirty="0" smtClean="0">
                          <a:solidFill>
                            <a:srgbClr val="00B050"/>
                          </a:solidFill>
                          <a:effectLst/>
                          <a:latin typeface="微软雅黑" panose="020B0503020204020204" pitchFamily="34" charset="-122"/>
                          <a:ea typeface="微软雅黑" panose="020B0503020204020204" pitchFamily="34" charset="-122"/>
                        </a:rPr>
                        <a:t>NR_FR2_multiRX_DL-Perf</a:t>
                      </a:r>
                      <a:endParaRPr lang="en-US" sz="1000" b="0" i="0" u="none" strike="noStrike" dirty="0">
                        <a:solidFill>
                          <a:srgbClr val="00B050"/>
                        </a:solidFill>
                        <a:effectLst/>
                        <a:latin typeface="微软雅黑" panose="020B0503020204020204" pitchFamily="34" charset="-122"/>
                        <a:ea typeface="微软雅黑" panose="020B0503020204020204" pitchFamily="34" charset="-122"/>
                      </a:endParaRPr>
                    </a:p>
                  </a:txBody>
                  <a:tcPr marL="4763" marR="4763" marT="4763"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184785">
                <a:tc>
                  <a:txBody>
                    <a:bodyPr/>
                    <a:lstStyle/>
                    <a:p>
                      <a:pPr marL="0" marR="0" lvl="0" indent="0" algn="l" defTabSz="914354" rtl="0" eaLnBrk="1" fontAlgn="t" latinLnBrk="0" hangingPunct="1">
                        <a:lnSpc>
                          <a:spcPct val="100000"/>
                        </a:lnSpc>
                        <a:spcBef>
                          <a:spcPts val="0"/>
                        </a:spcBef>
                        <a:spcAft>
                          <a:spcPts val="0"/>
                        </a:spcAft>
                        <a:buClrTx/>
                        <a:buSzTx/>
                        <a:buFontTx/>
                        <a:buNone/>
                        <a:tabLst/>
                        <a:defRPr/>
                      </a:pPr>
                      <a:r>
                        <a:rPr lang="en-US" altLang="zh-CN" sz="1000" b="0" i="0" u="none" strike="noStrike" dirty="0" smtClean="0">
                          <a:solidFill>
                            <a:srgbClr val="00B050"/>
                          </a:solidFill>
                          <a:effectLst/>
                          <a:latin typeface="微软雅黑" panose="020B0503020204020204" pitchFamily="34" charset="-122"/>
                          <a:ea typeface="微软雅黑" panose="020B0503020204020204" pitchFamily="34" charset="-122"/>
                        </a:rPr>
                        <a:t>NR_HST_FR2_enh-Perf </a:t>
                      </a:r>
                    </a:p>
                  </a:txBody>
                  <a:tcPr marL="4763" marR="4763" marT="4763"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184785">
                <a:tc>
                  <a:txBody>
                    <a:bodyPr/>
                    <a:lstStyle/>
                    <a:p>
                      <a:pPr algn="l" rtl="0" fontAlgn="t"/>
                      <a:r>
                        <a:rPr lang="en-US" sz="1000" b="0" i="0" u="none" strike="noStrike" dirty="0" smtClean="0">
                          <a:solidFill>
                            <a:srgbClr val="00B050"/>
                          </a:solidFill>
                          <a:effectLst/>
                          <a:latin typeface="微软雅黑" panose="020B0503020204020204" pitchFamily="34" charset="-122"/>
                          <a:ea typeface="微软雅黑" panose="020B0503020204020204" pitchFamily="34" charset="-122"/>
                        </a:rPr>
                        <a:t>NR_RRM_enh3-Perf</a:t>
                      </a:r>
                      <a:endParaRPr lang="en-US" sz="1000" b="0" i="0" u="none" strike="noStrike" dirty="0">
                        <a:solidFill>
                          <a:srgbClr val="00B050"/>
                        </a:solidFill>
                        <a:effectLst/>
                        <a:latin typeface="微软雅黑" panose="020B0503020204020204" pitchFamily="34" charset="-122"/>
                        <a:ea typeface="微软雅黑" panose="020B0503020204020204" pitchFamily="34" charset="-122"/>
                      </a:endParaRPr>
                    </a:p>
                  </a:txBody>
                  <a:tcPr marL="4763" marR="4763" marT="4763"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184785">
                <a:tc>
                  <a:txBody>
                    <a:bodyPr/>
                    <a:lstStyle/>
                    <a:p>
                      <a:pPr algn="l" rtl="0" fontAlgn="t"/>
                      <a:r>
                        <a:rPr lang="en-US" sz="1000" b="0" i="0" u="none" strike="noStrike" dirty="0" smtClean="0">
                          <a:solidFill>
                            <a:srgbClr val="00B050"/>
                          </a:solidFill>
                          <a:effectLst/>
                          <a:latin typeface="微软雅黑" panose="020B0503020204020204" pitchFamily="34" charset="-122"/>
                          <a:ea typeface="微软雅黑" panose="020B0503020204020204" pitchFamily="34" charset="-122"/>
                        </a:rPr>
                        <a:t>NR_MG_enh2-Perf</a:t>
                      </a:r>
                      <a:endParaRPr lang="en-US" sz="1000" b="0" i="0" u="none" strike="noStrike" dirty="0">
                        <a:solidFill>
                          <a:srgbClr val="00B050"/>
                        </a:solidFill>
                        <a:effectLst/>
                        <a:latin typeface="微软雅黑" panose="020B0503020204020204" pitchFamily="34" charset="-122"/>
                        <a:ea typeface="微软雅黑" panose="020B0503020204020204" pitchFamily="34" charset="-122"/>
                      </a:endParaRPr>
                    </a:p>
                  </a:txBody>
                  <a:tcPr marL="4763" marR="4763" marT="4763"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184785">
                <a:tc>
                  <a:txBody>
                    <a:bodyPr/>
                    <a:lstStyle/>
                    <a:p>
                      <a:pPr marL="0" marR="0" lvl="0" indent="0" algn="l" defTabSz="914354" rtl="0" eaLnBrk="1" fontAlgn="t" latinLnBrk="0" hangingPunct="1">
                        <a:lnSpc>
                          <a:spcPct val="100000"/>
                        </a:lnSpc>
                        <a:spcBef>
                          <a:spcPts val="0"/>
                        </a:spcBef>
                        <a:spcAft>
                          <a:spcPts val="0"/>
                        </a:spcAft>
                        <a:buClrTx/>
                        <a:buSzTx/>
                        <a:buFontTx/>
                        <a:buNone/>
                        <a:tabLst/>
                        <a:defRPr/>
                      </a:pPr>
                      <a:r>
                        <a:rPr lang="en-US" altLang="zh-CN" sz="1000" b="0" i="0" u="none" strike="noStrike" dirty="0" smtClean="0">
                          <a:solidFill>
                            <a:srgbClr val="00B050"/>
                          </a:solidFill>
                          <a:effectLst/>
                          <a:latin typeface="微软雅黑" panose="020B0503020204020204" pitchFamily="34" charset="-122"/>
                          <a:ea typeface="微软雅黑" panose="020B0503020204020204" pitchFamily="34" charset="-122"/>
                        </a:rPr>
                        <a:t>NR_ATG-</a:t>
                      </a:r>
                      <a:r>
                        <a:rPr lang="en-US" altLang="zh-CN" sz="1000" b="0" i="0" u="none" strike="noStrike" dirty="0" err="1" smtClean="0">
                          <a:solidFill>
                            <a:srgbClr val="00B050"/>
                          </a:solidFill>
                          <a:effectLst/>
                          <a:latin typeface="微软雅黑" panose="020B0503020204020204" pitchFamily="34" charset="-122"/>
                          <a:ea typeface="微软雅黑" panose="020B0503020204020204" pitchFamily="34" charset="-122"/>
                        </a:rPr>
                        <a:t>Perf</a:t>
                      </a:r>
                      <a:endParaRPr lang="en-US" altLang="zh-CN" sz="1000" b="0" i="0" u="none" strike="noStrike" dirty="0" smtClean="0">
                        <a:solidFill>
                          <a:srgbClr val="00B050"/>
                        </a:solidFill>
                        <a:effectLst/>
                        <a:latin typeface="微软雅黑" panose="020B0503020204020204" pitchFamily="34" charset="-122"/>
                        <a:ea typeface="微软雅黑" panose="020B0503020204020204" pitchFamily="34" charset="-122"/>
                      </a:endParaRPr>
                    </a:p>
                  </a:txBody>
                  <a:tcPr marL="4763" marR="4763" marT="4763"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184785">
                <a:tc>
                  <a:txBody>
                    <a:bodyPr/>
                    <a:lstStyle/>
                    <a:p>
                      <a:pPr algn="l" rtl="0" fontAlgn="t"/>
                      <a:r>
                        <a:rPr lang="en-US" sz="1000" b="0" i="0" u="none" strike="noStrike" dirty="0" smtClean="0">
                          <a:solidFill>
                            <a:srgbClr val="00B050"/>
                          </a:solidFill>
                          <a:effectLst/>
                          <a:latin typeface="微软雅黑" panose="020B0503020204020204" pitchFamily="34" charset="-122"/>
                          <a:ea typeface="微软雅黑" panose="020B0503020204020204" pitchFamily="34" charset="-122"/>
                        </a:rPr>
                        <a:t>NonCol_intraB_ENDC_NR_CA-</a:t>
                      </a:r>
                      <a:r>
                        <a:rPr lang="en-US" sz="1000" b="0" i="0" u="none" strike="noStrike" dirty="0" err="1" smtClean="0">
                          <a:solidFill>
                            <a:srgbClr val="00B050"/>
                          </a:solidFill>
                          <a:effectLst/>
                          <a:latin typeface="微软雅黑" panose="020B0503020204020204" pitchFamily="34" charset="-122"/>
                          <a:ea typeface="微软雅黑" panose="020B0503020204020204" pitchFamily="34" charset="-122"/>
                        </a:rPr>
                        <a:t>Perf</a:t>
                      </a:r>
                      <a:endParaRPr lang="en-US" sz="1000" b="0" i="0" u="none" strike="noStrike" dirty="0">
                        <a:solidFill>
                          <a:srgbClr val="00B050"/>
                        </a:solidFill>
                        <a:effectLst/>
                        <a:latin typeface="微软雅黑" panose="020B0503020204020204" pitchFamily="34" charset="-122"/>
                        <a:ea typeface="微软雅黑" panose="020B0503020204020204" pitchFamily="34" charset="-122"/>
                      </a:endParaRPr>
                    </a:p>
                  </a:txBody>
                  <a:tcPr marL="4763" marR="4763" marT="4763"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184785">
                <a:tc>
                  <a:txBody>
                    <a:bodyPr/>
                    <a:lstStyle/>
                    <a:p>
                      <a:pPr marL="0" marR="0" lvl="0" indent="0" algn="l" defTabSz="914354" rtl="0" eaLnBrk="1" fontAlgn="t" latinLnBrk="0" hangingPunct="1">
                        <a:lnSpc>
                          <a:spcPct val="100000"/>
                        </a:lnSpc>
                        <a:spcBef>
                          <a:spcPts val="0"/>
                        </a:spcBef>
                        <a:spcAft>
                          <a:spcPts val="0"/>
                        </a:spcAft>
                        <a:buClrTx/>
                        <a:buSzTx/>
                        <a:buFontTx/>
                        <a:buNone/>
                        <a:tabLst/>
                        <a:defRPr/>
                      </a:pPr>
                      <a:r>
                        <a:rPr lang="en-US" altLang="zh-CN" sz="1000" b="0" i="0" u="none" strike="noStrike" dirty="0" smtClean="0">
                          <a:solidFill>
                            <a:srgbClr val="00B050"/>
                          </a:solidFill>
                          <a:effectLst/>
                          <a:latin typeface="微软雅黑" panose="020B0503020204020204" pitchFamily="34" charset="-122"/>
                          <a:ea typeface="微软雅黑" panose="020B0503020204020204" pitchFamily="34" charset="-122"/>
                        </a:rPr>
                        <a:t>NR_demod_enh3</a:t>
                      </a:r>
                      <a:r>
                        <a:rPr lang="en-US" altLang="zh-CN" sz="1000" b="0" i="0" u="none" strike="noStrike" baseline="0" dirty="0" smtClean="0">
                          <a:solidFill>
                            <a:srgbClr val="00B050"/>
                          </a:solidFill>
                          <a:effectLst/>
                          <a:latin typeface="微软雅黑" panose="020B0503020204020204" pitchFamily="34" charset="-122"/>
                          <a:ea typeface="微软雅黑" panose="020B0503020204020204" pitchFamily="34" charset="-122"/>
                        </a:rPr>
                        <a:t>-Perf</a:t>
                      </a:r>
                      <a:endParaRPr lang="en-US" altLang="zh-CN" sz="1000" b="0" i="0" u="none" strike="noStrike" dirty="0" smtClean="0">
                        <a:solidFill>
                          <a:srgbClr val="00B050"/>
                        </a:solidFill>
                        <a:effectLst/>
                        <a:latin typeface="微软雅黑" panose="020B0503020204020204" pitchFamily="34" charset="-122"/>
                        <a:ea typeface="微软雅黑" panose="020B0503020204020204" pitchFamily="34" charset="-122"/>
                      </a:endParaRPr>
                    </a:p>
                  </a:txBody>
                  <a:tcPr marL="4763" marR="4763" marT="4763"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184785">
                <a:tc>
                  <a:txBody>
                    <a:bodyPr/>
                    <a:lstStyle/>
                    <a:p>
                      <a:pPr marL="0" marR="0" lvl="0" indent="0" algn="l" defTabSz="914354" rtl="0" eaLnBrk="1" fontAlgn="t" latinLnBrk="0" hangingPunct="1">
                        <a:lnSpc>
                          <a:spcPct val="100000"/>
                        </a:lnSpc>
                        <a:spcBef>
                          <a:spcPts val="0"/>
                        </a:spcBef>
                        <a:spcAft>
                          <a:spcPts val="0"/>
                        </a:spcAft>
                        <a:buClrTx/>
                        <a:buSzTx/>
                        <a:buFontTx/>
                        <a:buNone/>
                        <a:tabLst/>
                        <a:defRPr/>
                      </a:pPr>
                      <a:r>
                        <a:rPr lang="en-US" altLang="zh-CN" sz="1000" b="0" i="0" u="none" strike="noStrike" dirty="0" err="1" smtClean="0">
                          <a:solidFill>
                            <a:srgbClr val="00B050"/>
                          </a:solidFill>
                          <a:effectLst/>
                          <a:latin typeface="微软雅黑" panose="020B0503020204020204" pitchFamily="34" charset="-122"/>
                          <a:ea typeface="微软雅黑" panose="020B0503020204020204" pitchFamily="34" charset="-122"/>
                        </a:rPr>
                        <a:t>NR_MIMO_OTA_enh-Perf</a:t>
                      </a:r>
                      <a:endParaRPr lang="en-US" altLang="zh-CN" sz="1000" b="0" i="0" u="none" strike="noStrike" dirty="0" smtClean="0">
                        <a:solidFill>
                          <a:srgbClr val="00B050"/>
                        </a:solidFill>
                        <a:effectLst/>
                        <a:latin typeface="微软雅黑" panose="020B0503020204020204" pitchFamily="34" charset="-122"/>
                        <a:ea typeface="微软雅黑" panose="020B0503020204020204" pitchFamily="34" charset="-122"/>
                      </a:endParaRPr>
                    </a:p>
                  </a:txBody>
                  <a:tcPr marL="4763" marR="4763" marT="4763"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184785">
                <a:tc>
                  <a:txBody>
                    <a:bodyPr/>
                    <a:lstStyle/>
                    <a:p>
                      <a:pPr algn="l" rtl="0" fontAlgn="t"/>
                      <a:r>
                        <a:rPr lang="en-US" sz="1000" b="0" i="0" u="none" strike="noStrike" dirty="0" smtClean="0">
                          <a:solidFill>
                            <a:srgbClr val="C00000"/>
                          </a:solidFill>
                          <a:effectLst/>
                          <a:latin typeface="微软雅黑" panose="020B0503020204020204" pitchFamily="34" charset="-122"/>
                          <a:ea typeface="微软雅黑" panose="020B0503020204020204" pitchFamily="34" charset="-122"/>
                        </a:rPr>
                        <a:t>NR_FR1_TRP_TRS_enh-Perf</a:t>
                      </a:r>
                      <a:endParaRPr lang="en-US" sz="1000" b="0" i="0" u="none" strike="noStrike" dirty="0">
                        <a:solidFill>
                          <a:srgbClr val="C00000"/>
                        </a:solidFill>
                        <a:effectLst/>
                        <a:latin typeface="微软雅黑" panose="020B0503020204020204" pitchFamily="34" charset="-122"/>
                        <a:ea typeface="微软雅黑" panose="020B0503020204020204" pitchFamily="34" charset="-122"/>
                      </a:endParaRPr>
                    </a:p>
                  </a:txBody>
                  <a:tcPr marL="4763" marR="4763" marT="4763"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184785">
                <a:tc>
                  <a:txBody>
                    <a:bodyPr/>
                    <a:lstStyle/>
                    <a:p>
                      <a:pPr marL="0" marR="0" lvl="0" indent="0" algn="l" defTabSz="914354" rtl="0" eaLnBrk="1" fontAlgn="t" latinLnBrk="0" hangingPunct="1">
                        <a:lnSpc>
                          <a:spcPct val="100000"/>
                        </a:lnSpc>
                        <a:spcBef>
                          <a:spcPts val="0"/>
                        </a:spcBef>
                        <a:spcAft>
                          <a:spcPts val="0"/>
                        </a:spcAft>
                        <a:buClrTx/>
                        <a:buSzTx/>
                        <a:buFontTx/>
                        <a:buNone/>
                        <a:tabLst/>
                        <a:defRPr/>
                      </a:pPr>
                      <a:r>
                        <a:rPr lang="en-US" altLang="zh-CN" sz="1000" b="0" i="0" u="none" strike="noStrike" dirty="0" err="1" smtClean="0">
                          <a:solidFill>
                            <a:srgbClr val="00B050"/>
                          </a:solidFill>
                          <a:effectLst/>
                          <a:latin typeface="微软雅黑" panose="020B0503020204020204" pitchFamily="34" charset="-122"/>
                          <a:ea typeface="微软雅黑" panose="020B0503020204020204" pitchFamily="34" charset="-122"/>
                        </a:rPr>
                        <a:t>NR_BWP_wor-Perf</a:t>
                      </a:r>
                      <a:endParaRPr lang="en-US" altLang="zh-CN" sz="1000" b="0" i="0" u="none" strike="noStrike" dirty="0" smtClean="0">
                        <a:solidFill>
                          <a:srgbClr val="00B050"/>
                        </a:solidFill>
                        <a:effectLst/>
                        <a:latin typeface="微软雅黑" panose="020B0503020204020204" pitchFamily="34" charset="-122"/>
                        <a:ea typeface="微软雅黑" panose="020B0503020204020204" pitchFamily="34" charset="-122"/>
                      </a:endParaRPr>
                    </a:p>
                  </a:txBody>
                  <a:tcPr marL="4763" marR="4763" marT="4763"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bl>
          </a:graphicData>
        </a:graphic>
      </p:graphicFrame>
      <p:graphicFrame>
        <p:nvGraphicFramePr>
          <p:cNvPr id="20" name="表格 19"/>
          <p:cNvGraphicFramePr>
            <a:graphicFrameLocks noGrp="1"/>
          </p:cNvGraphicFramePr>
          <p:nvPr>
            <p:extLst/>
          </p:nvPr>
        </p:nvGraphicFramePr>
        <p:xfrm>
          <a:off x="293687" y="2182415"/>
          <a:ext cx="2628900" cy="2711768"/>
        </p:xfrm>
        <a:graphic>
          <a:graphicData uri="http://schemas.openxmlformats.org/drawingml/2006/table">
            <a:tbl>
              <a:tblPr/>
              <a:tblGrid>
                <a:gridCol w="2628900"/>
              </a:tblGrid>
              <a:tr h="184785">
                <a:tc>
                  <a:txBody>
                    <a:bodyPr/>
                    <a:lstStyle/>
                    <a:p>
                      <a:pPr marL="0" marR="0" lvl="0" indent="0" algn="l" defTabSz="914354" rtl="0" eaLnBrk="1" fontAlgn="b" latinLnBrk="0" hangingPunct="1">
                        <a:lnSpc>
                          <a:spcPct val="100000"/>
                        </a:lnSpc>
                        <a:spcBef>
                          <a:spcPts val="0"/>
                        </a:spcBef>
                        <a:spcAft>
                          <a:spcPts val="0"/>
                        </a:spcAft>
                        <a:buClrTx/>
                        <a:buSzTx/>
                        <a:buFontTx/>
                        <a:buNone/>
                        <a:tabLst/>
                        <a:defRPr/>
                      </a:pPr>
                      <a:r>
                        <a:rPr lang="en-US" altLang="zh-CN" sz="1000" b="0" i="0" u="none" strike="noStrike" dirty="0" smtClean="0">
                          <a:solidFill>
                            <a:srgbClr val="00B050"/>
                          </a:solidFill>
                          <a:effectLst/>
                          <a:latin typeface="微软雅黑" panose="020B0503020204020204" pitchFamily="34" charset="-122"/>
                          <a:ea typeface="微软雅黑" panose="020B0503020204020204" pitchFamily="34" charset="-122"/>
                        </a:rPr>
                        <a:t>NR_DSS_enh-Perf</a:t>
                      </a:r>
                    </a:p>
                  </a:txBody>
                  <a:tcPr marL="4763" marR="4763" marT="4763" marB="0" anchor="b">
                    <a:lnL>
                      <a:noFill/>
                    </a:lnL>
                    <a:lnR>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184785">
                <a:tc>
                  <a:txBody>
                    <a:bodyPr/>
                    <a:lstStyle/>
                    <a:p>
                      <a:pPr algn="l" rtl="0" fontAlgn="t"/>
                      <a:r>
                        <a:rPr lang="en-US" sz="1000" b="0" i="0" u="none" strike="noStrike" dirty="0" err="1" smtClean="0">
                          <a:solidFill>
                            <a:srgbClr val="00B050"/>
                          </a:solidFill>
                          <a:effectLst/>
                          <a:latin typeface="微软雅黑" panose="020B0503020204020204" pitchFamily="34" charset="-122"/>
                          <a:ea typeface="微软雅黑" panose="020B0503020204020204" pitchFamily="34" charset="-122"/>
                        </a:rPr>
                        <a:t>NR_MC_enh-Perf</a:t>
                      </a:r>
                      <a:endParaRPr lang="en-US" sz="1000" b="0" i="0" u="none" strike="noStrike" dirty="0">
                        <a:solidFill>
                          <a:srgbClr val="00B050"/>
                        </a:solidFill>
                        <a:effectLst/>
                        <a:latin typeface="微软雅黑" panose="020B0503020204020204" pitchFamily="34" charset="-122"/>
                        <a:ea typeface="微软雅黑" panose="020B0503020204020204" pitchFamily="34" charset="-122"/>
                      </a:endParaRPr>
                    </a:p>
                  </a:txBody>
                  <a:tcPr marL="4763" marR="4763" marT="4763"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184785">
                <a:tc>
                  <a:txBody>
                    <a:bodyPr/>
                    <a:lstStyle/>
                    <a:p>
                      <a:pPr marL="0" marR="0" lvl="0" indent="0" algn="l" defTabSz="914354" rtl="0" eaLnBrk="1" fontAlgn="t" latinLnBrk="0" hangingPunct="1">
                        <a:lnSpc>
                          <a:spcPct val="100000"/>
                        </a:lnSpc>
                        <a:spcBef>
                          <a:spcPts val="0"/>
                        </a:spcBef>
                        <a:spcAft>
                          <a:spcPts val="0"/>
                        </a:spcAft>
                        <a:buClrTx/>
                        <a:buSzTx/>
                        <a:buFontTx/>
                        <a:buNone/>
                        <a:tabLst/>
                        <a:defRPr/>
                      </a:pPr>
                      <a:r>
                        <a:rPr lang="en-US" altLang="zh-CN" sz="1000" b="0" i="0" u="none" strike="noStrike" dirty="0" smtClean="0">
                          <a:solidFill>
                            <a:srgbClr val="00B050"/>
                          </a:solidFill>
                          <a:effectLst/>
                          <a:latin typeface="微软雅黑" panose="020B0503020204020204" pitchFamily="34" charset="-122"/>
                          <a:ea typeface="微软雅黑" panose="020B0503020204020204" pitchFamily="34" charset="-122"/>
                        </a:rPr>
                        <a:t>NR_cov_enh2-Perf</a:t>
                      </a:r>
                    </a:p>
                  </a:txBody>
                  <a:tcPr marL="4763" marR="4763" marT="4763"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184785">
                <a:tc>
                  <a:txBody>
                    <a:bodyPr/>
                    <a:lstStyle/>
                    <a:p>
                      <a:pPr marL="0" marR="0" lvl="0" indent="0" algn="l" defTabSz="914354" rtl="0" eaLnBrk="1" fontAlgn="t" latinLnBrk="0" hangingPunct="1">
                        <a:lnSpc>
                          <a:spcPct val="100000"/>
                        </a:lnSpc>
                        <a:spcBef>
                          <a:spcPts val="0"/>
                        </a:spcBef>
                        <a:spcAft>
                          <a:spcPts val="0"/>
                        </a:spcAft>
                        <a:buClrTx/>
                        <a:buSzTx/>
                        <a:buFontTx/>
                        <a:buNone/>
                        <a:tabLst/>
                        <a:defRPr/>
                      </a:pPr>
                      <a:r>
                        <a:rPr lang="en-US" altLang="zh-CN" sz="1000" b="0" i="0" u="none" strike="noStrike" dirty="0" err="1" smtClean="0">
                          <a:solidFill>
                            <a:srgbClr val="00B050"/>
                          </a:solidFill>
                          <a:effectLst/>
                          <a:latin typeface="微软雅黑" panose="020B0503020204020204" pitchFamily="34" charset="-122"/>
                          <a:ea typeface="微软雅黑" panose="020B0503020204020204" pitchFamily="34" charset="-122"/>
                        </a:rPr>
                        <a:t>NR_MIMO_evo_DL_UL-Perf</a:t>
                      </a:r>
                      <a:endParaRPr lang="en-US" altLang="zh-CN" sz="1000" b="0" i="0" u="none" strike="noStrike" dirty="0" smtClean="0">
                        <a:solidFill>
                          <a:srgbClr val="00B050"/>
                        </a:solidFill>
                        <a:effectLst/>
                        <a:latin typeface="微软雅黑" panose="020B0503020204020204" pitchFamily="34" charset="-122"/>
                        <a:ea typeface="微软雅黑" panose="020B0503020204020204" pitchFamily="34" charset="-122"/>
                      </a:endParaRPr>
                    </a:p>
                    <a:p>
                      <a:pPr marL="0" marR="0" lvl="0" indent="0" algn="l" defTabSz="914354" rtl="0" eaLnBrk="1" fontAlgn="t" latinLnBrk="0" hangingPunct="1">
                        <a:lnSpc>
                          <a:spcPct val="100000"/>
                        </a:lnSpc>
                        <a:spcBef>
                          <a:spcPts val="0"/>
                        </a:spcBef>
                        <a:spcAft>
                          <a:spcPts val="0"/>
                        </a:spcAft>
                        <a:buClrTx/>
                        <a:buSzTx/>
                        <a:buFontTx/>
                        <a:buNone/>
                        <a:tabLst/>
                        <a:defRPr/>
                      </a:pPr>
                      <a:r>
                        <a:rPr lang="en-US" altLang="zh-CN" sz="1000" b="0" i="0" u="none" strike="noStrike" dirty="0" smtClean="0">
                          <a:solidFill>
                            <a:srgbClr val="00B050"/>
                          </a:solidFill>
                          <a:effectLst/>
                          <a:latin typeface="微软雅黑" panose="020B0503020204020204" pitchFamily="34" charset="-122"/>
                          <a:ea typeface="微软雅黑" panose="020B0503020204020204" pitchFamily="34" charset="-122"/>
                        </a:rPr>
                        <a:t>NR_SL_enh2-Perf</a:t>
                      </a:r>
                    </a:p>
                  </a:txBody>
                  <a:tcPr marL="4763" marR="4763" marT="4763"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184785">
                <a:tc>
                  <a:txBody>
                    <a:bodyPr/>
                    <a:lstStyle/>
                    <a:p>
                      <a:pPr marL="0" marR="0" lvl="0" indent="0" algn="l" defTabSz="914354" rtl="0" eaLnBrk="1" fontAlgn="t" latinLnBrk="0" hangingPunct="1">
                        <a:lnSpc>
                          <a:spcPct val="100000"/>
                        </a:lnSpc>
                        <a:spcBef>
                          <a:spcPts val="0"/>
                        </a:spcBef>
                        <a:spcAft>
                          <a:spcPts val="0"/>
                        </a:spcAft>
                        <a:buClrTx/>
                        <a:buSzTx/>
                        <a:buFontTx/>
                        <a:buNone/>
                        <a:tabLst/>
                        <a:defRPr/>
                      </a:pPr>
                      <a:r>
                        <a:rPr lang="en-US" altLang="zh-CN" sz="1000" b="0" i="0" u="none" strike="noStrike" dirty="0" err="1" smtClean="0">
                          <a:solidFill>
                            <a:srgbClr val="00B050"/>
                          </a:solidFill>
                          <a:effectLst/>
                          <a:latin typeface="微软雅黑" panose="020B0503020204020204" pitchFamily="34" charset="-122"/>
                          <a:ea typeface="微软雅黑" panose="020B0503020204020204" pitchFamily="34" charset="-122"/>
                        </a:rPr>
                        <a:t>NR_netcon_repeater-Perf</a:t>
                      </a:r>
                      <a:endParaRPr lang="en-US" altLang="zh-CN" sz="1000" b="0" i="0" u="none" strike="noStrike" dirty="0" smtClean="0">
                        <a:solidFill>
                          <a:srgbClr val="00B050"/>
                        </a:solidFill>
                        <a:effectLst/>
                        <a:latin typeface="微软雅黑" panose="020B0503020204020204" pitchFamily="34" charset="-122"/>
                        <a:ea typeface="微软雅黑" panose="020B0503020204020204" pitchFamily="34" charset="-122"/>
                      </a:endParaRPr>
                    </a:p>
                  </a:txBody>
                  <a:tcPr marL="4763" marR="4763" marT="4763"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184785">
                <a:tc>
                  <a:txBody>
                    <a:bodyPr/>
                    <a:lstStyle/>
                    <a:p>
                      <a:pPr marL="0" marR="0" lvl="0" indent="0" algn="l" defTabSz="914354" rtl="0" eaLnBrk="1" fontAlgn="t" latinLnBrk="0" hangingPunct="1">
                        <a:lnSpc>
                          <a:spcPct val="100000"/>
                        </a:lnSpc>
                        <a:spcBef>
                          <a:spcPts val="0"/>
                        </a:spcBef>
                        <a:spcAft>
                          <a:spcPts val="0"/>
                        </a:spcAft>
                        <a:buClrTx/>
                        <a:buSzTx/>
                        <a:buFontTx/>
                        <a:buNone/>
                        <a:tabLst/>
                        <a:defRPr/>
                      </a:pPr>
                      <a:r>
                        <a:rPr lang="en-US" altLang="zh-CN" sz="1000" b="0" i="0" u="none" strike="noStrike" dirty="0" err="1" smtClean="0">
                          <a:solidFill>
                            <a:srgbClr val="00B050"/>
                          </a:solidFill>
                          <a:effectLst/>
                          <a:latin typeface="微软雅黑" panose="020B0503020204020204" pitchFamily="34" charset="-122"/>
                          <a:ea typeface="微软雅黑" panose="020B0503020204020204" pitchFamily="34" charset="-122"/>
                        </a:rPr>
                        <a:t>NR_redcap_enh-Perf</a:t>
                      </a:r>
                      <a:endParaRPr lang="en-US" altLang="zh-CN" sz="1000" b="0" i="0" u="none" strike="noStrike" dirty="0" smtClean="0">
                        <a:solidFill>
                          <a:srgbClr val="00B050"/>
                        </a:solidFill>
                        <a:effectLst/>
                        <a:latin typeface="微软雅黑" panose="020B0503020204020204" pitchFamily="34" charset="-122"/>
                        <a:ea typeface="微软雅黑" panose="020B0503020204020204" pitchFamily="34" charset="-122"/>
                      </a:endParaRPr>
                    </a:p>
                  </a:txBody>
                  <a:tcPr marL="4763" marR="4763" marT="4763"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184785">
                <a:tc>
                  <a:txBody>
                    <a:bodyPr/>
                    <a:lstStyle/>
                    <a:p>
                      <a:pPr marL="0" marR="0" lvl="0" indent="0" algn="l" defTabSz="914354" rtl="0" eaLnBrk="1" fontAlgn="t" latinLnBrk="0" hangingPunct="1">
                        <a:lnSpc>
                          <a:spcPct val="100000"/>
                        </a:lnSpc>
                        <a:spcBef>
                          <a:spcPts val="0"/>
                        </a:spcBef>
                        <a:spcAft>
                          <a:spcPts val="0"/>
                        </a:spcAft>
                        <a:buClrTx/>
                        <a:buSzTx/>
                        <a:buFontTx/>
                        <a:buNone/>
                        <a:tabLst/>
                        <a:defRPr/>
                      </a:pPr>
                      <a:r>
                        <a:rPr lang="en-US" altLang="zh-CN" sz="1000" b="0" i="0" u="none" strike="noStrike" dirty="0" err="1" smtClean="0">
                          <a:solidFill>
                            <a:srgbClr val="00B050"/>
                          </a:solidFill>
                          <a:effectLst/>
                          <a:latin typeface="微软雅黑" panose="020B0503020204020204" pitchFamily="34" charset="-122"/>
                          <a:ea typeface="微软雅黑" panose="020B0503020204020204" pitchFamily="34" charset="-122"/>
                        </a:rPr>
                        <a:t>Netw_Energy_NR-Perf</a:t>
                      </a:r>
                      <a:endParaRPr lang="en-US" altLang="zh-CN" sz="1000" b="0" i="0" u="none" strike="noStrike" dirty="0" smtClean="0">
                        <a:solidFill>
                          <a:srgbClr val="00B050"/>
                        </a:solidFill>
                        <a:effectLst/>
                        <a:latin typeface="微软雅黑" panose="020B0503020204020204" pitchFamily="34" charset="-122"/>
                        <a:ea typeface="微软雅黑" panose="020B0503020204020204" pitchFamily="34" charset="-122"/>
                      </a:endParaRPr>
                    </a:p>
                  </a:txBody>
                  <a:tcPr marL="4763" marR="4763" marT="4763"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184785">
                <a:tc>
                  <a:txBody>
                    <a:bodyPr/>
                    <a:lstStyle/>
                    <a:p>
                      <a:pPr marL="0" marR="0" lvl="0" indent="0" algn="l" defTabSz="914354" rtl="0" eaLnBrk="1" fontAlgn="t" latinLnBrk="0" hangingPunct="1">
                        <a:lnSpc>
                          <a:spcPct val="100000"/>
                        </a:lnSpc>
                        <a:spcBef>
                          <a:spcPts val="0"/>
                        </a:spcBef>
                        <a:spcAft>
                          <a:spcPts val="0"/>
                        </a:spcAft>
                        <a:buClrTx/>
                        <a:buSzTx/>
                        <a:buFontTx/>
                        <a:buNone/>
                        <a:tabLst/>
                        <a:defRPr/>
                      </a:pPr>
                      <a:r>
                        <a:rPr lang="en-US" altLang="zh-CN" sz="1000" b="0" i="0" u="none" strike="noStrike" dirty="0" smtClean="0">
                          <a:solidFill>
                            <a:srgbClr val="C00000"/>
                          </a:solidFill>
                          <a:effectLst/>
                          <a:latin typeface="微软雅黑" panose="020B0503020204020204" pitchFamily="34" charset="-122"/>
                          <a:ea typeface="微软雅黑" panose="020B0503020204020204" pitchFamily="34" charset="-122"/>
                        </a:rPr>
                        <a:t>NR_pos_enh2-Perf</a:t>
                      </a:r>
                    </a:p>
                  </a:txBody>
                  <a:tcPr marL="4763" marR="4763" marT="4763"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184785">
                <a:tc>
                  <a:txBody>
                    <a:bodyPr/>
                    <a:lstStyle/>
                    <a:p>
                      <a:pPr algn="l" rtl="0" fontAlgn="t"/>
                      <a:r>
                        <a:rPr lang="en-US" sz="1000" b="0" i="0" u="none" strike="noStrike" dirty="0" smtClean="0">
                          <a:solidFill>
                            <a:srgbClr val="00B050"/>
                          </a:solidFill>
                          <a:effectLst/>
                          <a:latin typeface="微软雅黑" panose="020B0503020204020204" pitchFamily="34" charset="-122"/>
                          <a:ea typeface="微软雅黑" panose="020B0503020204020204" pitchFamily="34" charset="-122"/>
                        </a:rPr>
                        <a:t>NR_Mob_enh2-Perf</a:t>
                      </a:r>
                      <a:endParaRPr lang="en-US" sz="1000" b="0" i="0" u="none" strike="noStrike" dirty="0">
                        <a:solidFill>
                          <a:srgbClr val="00B050"/>
                        </a:solidFill>
                        <a:effectLst/>
                        <a:latin typeface="微软雅黑" panose="020B0503020204020204" pitchFamily="34" charset="-122"/>
                        <a:ea typeface="微软雅黑" panose="020B0503020204020204" pitchFamily="34" charset="-122"/>
                      </a:endParaRPr>
                    </a:p>
                  </a:txBody>
                  <a:tcPr marL="4763" marR="4763" marT="4763"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184785">
                <a:tc>
                  <a:txBody>
                    <a:bodyPr/>
                    <a:lstStyle/>
                    <a:p>
                      <a:pPr algn="l" rtl="0" fontAlgn="t"/>
                      <a:r>
                        <a:rPr lang="en-US" sz="1000" b="0" i="0" u="none" strike="noStrike" dirty="0" err="1" smtClean="0">
                          <a:solidFill>
                            <a:srgbClr val="00B050"/>
                          </a:solidFill>
                          <a:effectLst/>
                          <a:latin typeface="微软雅黑" panose="020B0503020204020204" pitchFamily="34" charset="-122"/>
                          <a:ea typeface="微软雅黑" panose="020B0503020204020204" pitchFamily="34" charset="-122"/>
                        </a:rPr>
                        <a:t>NR_DualTxRx_MUSIM-Perf</a:t>
                      </a:r>
                      <a:endParaRPr lang="en-US" sz="1000" b="0" i="0" u="none" strike="noStrike" dirty="0">
                        <a:solidFill>
                          <a:srgbClr val="00B050"/>
                        </a:solidFill>
                        <a:effectLst/>
                        <a:latin typeface="微软雅黑" panose="020B0503020204020204" pitchFamily="34" charset="-122"/>
                        <a:ea typeface="微软雅黑" panose="020B0503020204020204" pitchFamily="34" charset="-122"/>
                      </a:endParaRPr>
                    </a:p>
                  </a:txBody>
                  <a:tcPr marL="4763" marR="4763" marT="4763"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184785">
                <a:tc>
                  <a:txBody>
                    <a:bodyPr/>
                    <a:lstStyle/>
                    <a:p>
                      <a:pPr marL="0" marR="0" lvl="0" indent="0" algn="l" defTabSz="914354" rtl="0" eaLnBrk="1" fontAlgn="t" latinLnBrk="0" hangingPunct="1">
                        <a:lnSpc>
                          <a:spcPct val="100000"/>
                        </a:lnSpc>
                        <a:spcBef>
                          <a:spcPts val="0"/>
                        </a:spcBef>
                        <a:spcAft>
                          <a:spcPts val="0"/>
                        </a:spcAft>
                        <a:buClrTx/>
                        <a:buSzTx/>
                        <a:buFontTx/>
                        <a:buNone/>
                        <a:tabLst/>
                        <a:defRPr/>
                      </a:pPr>
                      <a:r>
                        <a:rPr lang="en-US" altLang="zh-CN" sz="1000" b="0" i="0" u="none" strike="noStrike" dirty="0" err="1" smtClean="0">
                          <a:solidFill>
                            <a:srgbClr val="00B050"/>
                          </a:solidFill>
                          <a:effectLst/>
                          <a:latin typeface="微软雅黑" panose="020B0503020204020204" pitchFamily="34" charset="-122"/>
                          <a:ea typeface="微软雅黑" panose="020B0503020204020204" pitchFamily="34" charset="-122"/>
                        </a:rPr>
                        <a:t>NR_SL_relay_enh-Perf</a:t>
                      </a:r>
                      <a:endParaRPr lang="en-US" altLang="zh-CN" sz="1000" b="0" i="0" u="none" strike="noStrike" dirty="0" smtClean="0">
                        <a:solidFill>
                          <a:srgbClr val="00B050"/>
                        </a:solidFill>
                        <a:effectLst/>
                        <a:latin typeface="微软雅黑" panose="020B0503020204020204" pitchFamily="34" charset="-122"/>
                        <a:ea typeface="微软雅黑" panose="020B0503020204020204" pitchFamily="34" charset="-122"/>
                      </a:endParaRPr>
                    </a:p>
                  </a:txBody>
                  <a:tcPr marL="4763" marR="4763" marT="4763"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184785">
                <a:tc>
                  <a:txBody>
                    <a:bodyPr/>
                    <a:lstStyle/>
                    <a:p>
                      <a:pPr marL="0" marR="0" lvl="0" indent="0" algn="l" defTabSz="914354" rtl="0" eaLnBrk="1" fontAlgn="t" latinLnBrk="0" hangingPunct="1">
                        <a:lnSpc>
                          <a:spcPct val="100000"/>
                        </a:lnSpc>
                        <a:spcBef>
                          <a:spcPts val="0"/>
                        </a:spcBef>
                        <a:spcAft>
                          <a:spcPts val="0"/>
                        </a:spcAft>
                        <a:buClrTx/>
                        <a:buSzTx/>
                        <a:buFontTx/>
                        <a:buNone/>
                        <a:tabLst/>
                        <a:defRPr/>
                      </a:pPr>
                      <a:r>
                        <a:rPr lang="en-US" altLang="zh-CN" sz="1000" b="0" i="0" u="none" strike="noStrike" dirty="0" err="1" smtClean="0">
                          <a:solidFill>
                            <a:srgbClr val="00B050"/>
                          </a:solidFill>
                          <a:effectLst/>
                          <a:latin typeface="微软雅黑" panose="020B0503020204020204" pitchFamily="34" charset="-122"/>
                          <a:ea typeface="微软雅黑" panose="020B0503020204020204" pitchFamily="34" charset="-122"/>
                        </a:rPr>
                        <a:t>NR_NTN_enh-Perf</a:t>
                      </a:r>
                      <a:endParaRPr lang="en-US" altLang="zh-CN" sz="1000" b="0" i="0" u="none" strike="noStrike" dirty="0" smtClean="0">
                        <a:solidFill>
                          <a:srgbClr val="00B050"/>
                        </a:solidFill>
                        <a:effectLst/>
                        <a:latin typeface="微软雅黑" panose="020B0503020204020204" pitchFamily="34" charset="-122"/>
                        <a:ea typeface="微软雅黑" panose="020B0503020204020204" pitchFamily="34" charset="-122"/>
                      </a:endParaRPr>
                    </a:p>
                  </a:txBody>
                  <a:tcPr marL="4763" marR="4763" marT="4763"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184785">
                <a:tc>
                  <a:txBody>
                    <a:bodyPr/>
                    <a:lstStyle/>
                    <a:p>
                      <a:pPr marL="0" marR="0" lvl="0" indent="0" algn="l" defTabSz="914354" rtl="0" eaLnBrk="1" fontAlgn="t" latinLnBrk="0" hangingPunct="1">
                        <a:lnSpc>
                          <a:spcPct val="100000"/>
                        </a:lnSpc>
                        <a:spcBef>
                          <a:spcPts val="0"/>
                        </a:spcBef>
                        <a:spcAft>
                          <a:spcPts val="0"/>
                        </a:spcAft>
                        <a:buClrTx/>
                        <a:buSzTx/>
                        <a:buFontTx/>
                        <a:buNone/>
                        <a:tabLst/>
                        <a:defRPr/>
                      </a:pPr>
                      <a:r>
                        <a:rPr lang="en-US" altLang="zh-CN" sz="1000" b="0" i="0" u="none" strike="noStrike" dirty="0" err="1" smtClean="0">
                          <a:solidFill>
                            <a:srgbClr val="00B050"/>
                          </a:solidFill>
                          <a:effectLst/>
                          <a:latin typeface="微软雅黑" panose="020B0503020204020204" pitchFamily="34" charset="-122"/>
                          <a:ea typeface="微软雅黑" panose="020B0503020204020204" pitchFamily="34" charset="-122"/>
                        </a:rPr>
                        <a:t>NR_mobile_IAB-Perf</a:t>
                      </a:r>
                      <a:endParaRPr lang="en-US" altLang="zh-CN" sz="1000" b="0" i="0" u="none" strike="noStrike" dirty="0" smtClean="0">
                        <a:solidFill>
                          <a:srgbClr val="00B050"/>
                        </a:solidFill>
                        <a:effectLst/>
                        <a:latin typeface="微软雅黑" panose="020B0503020204020204" pitchFamily="34" charset="-122"/>
                        <a:ea typeface="微软雅黑" panose="020B0503020204020204" pitchFamily="34" charset="-122"/>
                      </a:endParaRPr>
                    </a:p>
                  </a:txBody>
                  <a:tcPr marL="4763" marR="4763" marT="4763"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184785">
                <a:tc>
                  <a:txBody>
                    <a:bodyPr/>
                    <a:lstStyle/>
                    <a:p>
                      <a:pPr marL="0" marR="0" lvl="0" indent="0" algn="l" defTabSz="914354" rtl="0" eaLnBrk="1" fontAlgn="t" latinLnBrk="0" hangingPunct="1">
                        <a:lnSpc>
                          <a:spcPct val="100000"/>
                        </a:lnSpc>
                        <a:spcBef>
                          <a:spcPts val="0"/>
                        </a:spcBef>
                        <a:spcAft>
                          <a:spcPts val="0"/>
                        </a:spcAft>
                        <a:buClrTx/>
                        <a:buSzTx/>
                        <a:buFontTx/>
                        <a:buNone/>
                        <a:tabLst/>
                        <a:defRPr/>
                      </a:pPr>
                      <a:r>
                        <a:rPr lang="en-US" altLang="zh-CN" sz="1000" b="0" i="0" u="none" strike="noStrike" dirty="0" err="1" smtClean="0">
                          <a:solidFill>
                            <a:srgbClr val="00B050"/>
                          </a:solidFill>
                          <a:effectLst/>
                          <a:latin typeface="微软雅黑" panose="020B0503020204020204" pitchFamily="34" charset="-122"/>
                          <a:ea typeface="微软雅黑" panose="020B0503020204020204" pitchFamily="34" charset="-122"/>
                        </a:rPr>
                        <a:t>IoT_NTN_enh-Perf</a:t>
                      </a:r>
                      <a:endParaRPr lang="en-US" altLang="zh-CN" sz="1000" b="0" i="0" u="none" strike="noStrike" dirty="0" smtClean="0">
                        <a:solidFill>
                          <a:srgbClr val="00B050"/>
                        </a:solidFill>
                        <a:effectLst/>
                        <a:latin typeface="微软雅黑" panose="020B0503020204020204" pitchFamily="34" charset="-122"/>
                        <a:ea typeface="微软雅黑" panose="020B0503020204020204" pitchFamily="34" charset="-122"/>
                      </a:endParaRPr>
                    </a:p>
                  </a:txBody>
                  <a:tcPr marL="4763" marR="4763" marT="4763"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408041013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b="1" dirty="0" smtClean="0"/>
              <a:t>Summary: Rel-19 Core part (4/4)</a:t>
            </a:r>
            <a:endParaRPr lang="ru-RU" dirty="0"/>
          </a:p>
        </p:txBody>
      </p:sp>
      <p:sp>
        <p:nvSpPr>
          <p:cNvPr id="3" name="Content Placeholder 2">
            <a:extLst>
              <a:ext uri="{FF2B5EF4-FFF2-40B4-BE49-F238E27FC236}">
                <a16:creationId xmlns="" xmlns:a16="http://schemas.microsoft.com/office/drawing/2014/main" id="{B1BE6906-4FA3-42DA-8E86-BA4DD12F41A6}"/>
              </a:ext>
            </a:extLst>
          </p:cNvPr>
          <p:cNvSpPr>
            <a:spLocks noGrp="1"/>
          </p:cNvSpPr>
          <p:nvPr>
            <p:ph idx="1"/>
          </p:nvPr>
        </p:nvSpPr>
        <p:spPr>
          <a:xfrm>
            <a:off x="401652" y="1273321"/>
            <a:ext cx="11417182" cy="5095171"/>
          </a:xfrm>
        </p:spPr>
        <p:txBody>
          <a:bodyPr/>
          <a:lstStyle/>
          <a:p>
            <a:pPr>
              <a:lnSpc>
                <a:spcPct val="150000"/>
              </a:lnSpc>
              <a:spcBef>
                <a:spcPts val="0"/>
              </a:spcBef>
              <a:spcAft>
                <a:spcPts val="0"/>
              </a:spcAft>
            </a:pPr>
            <a:r>
              <a:rPr lang="en-US" altLang="zh-CN" sz="1400" dirty="0" smtClean="0"/>
              <a:t>Rel-19 SI and WI core part </a:t>
            </a:r>
            <a:r>
              <a:rPr lang="en-US" altLang="zh-CN" sz="1400" dirty="0"/>
              <a:t>with RAN4 impacts (</a:t>
            </a:r>
            <a:r>
              <a:rPr lang="en-US" altLang="zh-CN" sz="1400" dirty="0" smtClean="0"/>
              <a:t>total 23 items: </a:t>
            </a:r>
            <a:r>
              <a:rPr lang="en-US" altLang="zh-CN" sz="1400" dirty="0"/>
              <a:t>0</a:t>
            </a:r>
            <a:r>
              <a:rPr lang="en-US" altLang="zh-CN" sz="1400" dirty="0" smtClean="0"/>
              <a:t> closed, 0 extended, 23 on-going)</a:t>
            </a:r>
            <a:endParaRPr lang="en-US" altLang="zh-CN" sz="1400" dirty="0"/>
          </a:p>
          <a:p>
            <a:pPr lvl="1">
              <a:lnSpc>
                <a:spcPct val="150000"/>
              </a:lnSpc>
              <a:spcBef>
                <a:spcPts val="0"/>
              </a:spcBef>
              <a:spcAft>
                <a:spcPts val="0"/>
              </a:spcAft>
            </a:pPr>
            <a:r>
              <a:rPr lang="en-US" altLang="zh-CN" sz="1200" dirty="0" smtClean="0"/>
              <a:t>Red color: </a:t>
            </a:r>
            <a:r>
              <a:rPr lang="en-US" altLang="zh-CN" sz="1200" dirty="0" smtClean="0">
                <a:solidFill>
                  <a:srgbClr val="C00000"/>
                </a:solidFill>
              </a:rPr>
              <a:t>to be extended</a:t>
            </a:r>
            <a:r>
              <a:rPr lang="en-US" altLang="zh-CN" sz="1200" dirty="0" smtClean="0"/>
              <a:t>. Green </a:t>
            </a:r>
            <a:r>
              <a:rPr lang="en-US" altLang="zh-CN" sz="1200" dirty="0"/>
              <a:t>color: </a:t>
            </a:r>
            <a:r>
              <a:rPr lang="en-US" altLang="zh-CN" sz="1200" dirty="0" smtClean="0">
                <a:solidFill>
                  <a:srgbClr val="00B050"/>
                </a:solidFill>
              </a:rPr>
              <a:t>to be completed/stopped. </a:t>
            </a:r>
            <a:r>
              <a:rPr lang="en-US" altLang="zh-CN" sz="1200" dirty="0" smtClean="0"/>
              <a:t>Black color: on-going.</a:t>
            </a:r>
            <a:endParaRPr lang="en-US" altLang="zh-CN" sz="1200" dirty="0">
              <a:solidFill>
                <a:schemeClr val="bg1">
                  <a:lumMod val="65000"/>
                </a:schemeClr>
              </a:solidFill>
            </a:endParaRPr>
          </a:p>
        </p:txBody>
      </p:sp>
      <p:sp>
        <p:nvSpPr>
          <p:cNvPr id="11" name="矩形 10"/>
          <p:cNvSpPr/>
          <p:nvPr/>
        </p:nvSpPr>
        <p:spPr>
          <a:xfrm>
            <a:off x="205848" y="1936195"/>
            <a:ext cx="3154987" cy="246221"/>
          </a:xfrm>
          <a:prstGeom prst="rect">
            <a:avLst/>
          </a:prstGeom>
        </p:spPr>
        <p:txBody>
          <a:bodyPr wrap="square">
            <a:spAutoFit/>
          </a:bodyPr>
          <a:lstStyle/>
          <a:p>
            <a:r>
              <a:rPr lang="en-US" sz="1000" b="1" dirty="0" smtClean="0">
                <a:latin typeface="微软雅黑" panose="020B0503020204020204" pitchFamily="34" charset="-122"/>
                <a:ea typeface="微软雅黑" panose="020B0503020204020204" pitchFamily="34" charset="-122"/>
              </a:rPr>
              <a:t>RAN1~3 led WI/SI (RAN4 </a:t>
            </a:r>
            <a:r>
              <a:rPr lang="en-US" sz="1000" b="1" dirty="0" err="1" smtClean="0">
                <a:latin typeface="微软雅黑" panose="020B0503020204020204" pitchFamily="34" charset="-122"/>
                <a:ea typeface="微软雅黑" panose="020B0503020204020204" pitchFamily="34" charset="-122"/>
              </a:rPr>
              <a:t>perf</a:t>
            </a:r>
            <a:r>
              <a:rPr lang="en-US" sz="1000" b="1" dirty="0" smtClean="0">
                <a:latin typeface="微软雅黑" panose="020B0503020204020204" pitchFamily="34" charset="-122"/>
                <a:ea typeface="微软雅黑" panose="020B0503020204020204" pitchFamily="34" charset="-122"/>
              </a:rPr>
              <a:t>. part)</a:t>
            </a:r>
            <a:r>
              <a:rPr lang="zh-CN" altLang="en-US" sz="1000" b="1" dirty="0" smtClean="0">
                <a:latin typeface="微软雅黑" panose="020B0503020204020204" pitchFamily="34" charset="-122"/>
                <a:ea typeface="微软雅黑" panose="020B0503020204020204" pitchFamily="34" charset="-122"/>
              </a:rPr>
              <a:t>（</a:t>
            </a:r>
            <a:r>
              <a:rPr lang="en-US" altLang="zh-CN" sz="1000" b="1" dirty="0" smtClean="0">
                <a:latin typeface="微软雅黑" panose="020B0503020204020204" pitchFamily="34" charset="-122"/>
                <a:ea typeface="微软雅黑" panose="020B0503020204020204" pitchFamily="34" charset="-122"/>
              </a:rPr>
              <a:t>11/</a:t>
            </a:r>
            <a:r>
              <a:rPr lang="en-US" altLang="zh-CN" sz="1000" b="1" dirty="0">
                <a:solidFill>
                  <a:srgbClr val="339966"/>
                </a:solidFill>
                <a:latin typeface="微软雅黑" panose="020B0503020204020204" pitchFamily="34" charset="-122"/>
                <a:ea typeface="微软雅黑" panose="020B0503020204020204" pitchFamily="34" charset="-122"/>
              </a:rPr>
              <a:t>0</a:t>
            </a:r>
            <a:r>
              <a:rPr lang="zh-CN" altLang="en-US" sz="1000" b="1" dirty="0" smtClean="0">
                <a:latin typeface="微软雅黑" panose="020B0503020204020204" pitchFamily="34" charset="-122"/>
                <a:ea typeface="微软雅黑" panose="020B0503020204020204" pitchFamily="34" charset="-122"/>
              </a:rPr>
              <a:t>）</a:t>
            </a:r>
            <a:endParaRPr lang="en-US" sz="1000" b="1" dirty="0">
              <a:latin typeface="微软雅黑" panose="020B0503020204020204" pitchFamily="34" charset="-122"/>
              <a:ea typeface="微软雅黑" panose="020B0503020204020204" pitchFamily="34" charset="-122"/>
            </a:endParaRPr>
          </a:p>
        </p:txBody>
      </p:sp>
      <p:sp>
        <p:nvSpPr>
          <p:cNvPr id="13" name="矩形 12"/>
          <p:cNvSpPr/>
          <p:nvPr/>
        </p:nvSpPr>
        <p:spPr>
          <a:xfrm>
            <a:off x="3238810" y="1936195"/>
            <a:ext cx="2985778" cy="246221"/>
          </a:xfrm>
          <a:prstGeom prst="rect">
            <a:avLst/>
          </a:prstGeom>
        </p:spPr>
        <p:txBody>
          <a:bodyPr wrap="square">
            <a:spAutoFit/>
          </a:bodyPr>
          <a:lstStyle/>
          <a:p>
            <a:r>
              <a:rPr lang="en-US" sz="1000" b="1" dirty="0" smtClean="0">
                <a:latin typeface="微软雅黑" panose="020B0503020204020204" pitchFamily="34" charset="-122"/>
                <a:ea typeface="微软雅黑" panose="020B0503020204020204" pitchFamily="34" charset="-122"/>
              </a:rPr>
              <a:t>RAN4 non-spectrum WI/SI(core)</a:t>
            </a:r>
            <a:r>
              <a:rPr lang="zh-CN" altLang="en-US" sz="1000" b="1" dirty="0" smtClean="0">
                <a:latin typeface="微软雅黑" panose="020B0503020204020204" pitchFamily="34" charset="-122"/>
                <a:ea typeface="微软雅黑" panose="020B0503020204020204" pitchFamily="34" charset="-122"/>
              </a:rPr>
              <a:t>（</a:t>
            </a:r>
            <a:r>
              <a:rPr lang="en-US" altLang="zh-CN" sz="1000" b="1" dirty="0" smtClean="0">
                <a:latin typeface="微软雅黑" panose="020B0503020204020204" pitchFamily="34" charset="-122"/>
                <a:ea typeface="微软雅黑" panose="020B0503020204020204" pitchFamily="34" charset="-122"/>
              </a:rPr>
              <a:t>12/</a:t>
            </a:r>
            <a:r>
              <a:rPr lang="en-US" altLang="zh-CN" sz="1000" b="1" dirty="0">
                <a:solidFill>
                  <a:srgbClr val="339966"/>
                </a:solidFill>
                <a:latin typeface="微软雅黑" panose="020B0503020204020204" pitchFamily="34" charset="-122"/>
                <a:ea typeface="微软雅黑" panose="020B0503020204020204" pitchFamily="34" charset="-122"/>
              </a:rPr>
              <a:t>0</a:t>
            </a:r>
            <a:r>
              <a:rPr lang="zh-CN" altLang="en-US" sz="1000" b="1" dirty="0" smtClean="0">
                <a:latin typeface="微软雅黑" panose="020B0503020204020204" pitchFamily="34" charset="-122"/>
                <a:ea typeface="微软雅黑" panose="020B0503020204020204" pitchFamily="34" charset="-122"/>
              </a:rPr>
              <a:t>）</a:t>
            </a:r>
            <a:endParaRPr lang="en-US" sz="1000" b="1" dirty="0">
              <a:latin typeface="微软雅黑" panose="020B0503020204020204" pitchFamily="34" charset="-122"/>
              <a:ea typeface="微软雅黑" panose="020B0503020204020204" pitchFamily="34" charset="-122"/>
            </a:endParaRPr>
          </a:p>
        </p:txBody>
      </p:sp>
      <p:sp>
        <p:nvSpPr>
          <p:cNvPr id="15" name="矩形 14"/>
          <p:cNvSpPr/>
          <p:nvPr/>
        </p:nvSpPr>
        <p:spPr>
          <a:xfrm>
            <a:off x="6369667" y="1936195"/>
            <a:ext cx="2525859" cy="246221"/>
          </a:xfrm>
          <a:prstGeom prst="rect">
            <a:avLst/>
          </a:prstGeom>
        </p:spPr>
        <p:txBody>
          <a:bodyPr wrap="square">
            <a:spAutoFit/>
          </a:bodyPr>
          <a:lstStyle/>
          <a:p>
            <a:r>
              <a:rPr lang="en-US" sz="1000" b="1" dirty="0" smtClean="0">
                <a:latin typeface="微软雅黑" panose="020B0503020204020204" pitchFamily="34" charset="-122"/>
                <a:ea typeface="微软雅黑" panose="020B0503020204020204" pitchFamily="34" charset="-122"/>
              </a:rPr>
              <a:t>RAN4 led spectrum WI/SI</a:t>
            </a:r>
            <a:r>
              <a:rPr lang="zh-CN" altLang="en-US" sz="1000" b="1" dirty="0" smtClean="0">
                <a:latin typeface="微软雅黑" panose="020B0503020204020204" pitchFamily="34" charset="-122"/>
                <a:ea typeface="微软雅黑" panose="020B0503020204020204" pitchFamily="34" charset="-122"/>
              </a:rPr>
              <a:t>（</a:t>
            </a:r>
            <a:r>
              <a:rPr lang="en-US" altLang="zh-CN" sz="1000" b="1" dirty="0" smtClean="0">
                <a:latin typeface="微软雅黑" panose="020B0503020204020204" pitchFamily="34" charset="-122"/>
                <a:ea typeface="微软雅黑" panose="020B0503020204020204" pitchFamily="34" charset="-122"/>
              </a:rPr>
              <a:t>0/</a:t>
            </a:r>
            <a:r>
              <a:rPr lang="en-US" altLang="zh-CN" sz="1000" b="1" dirty="0">
                <a:solidFill>
                  <a:srgbClr val="00B050"/>
                </a:solidFill>
                <a:latin typeface="微软雅黑" panose="020B0503020204020204" pitchFamily="34" charset="-122"/>
                <a:ea typeface="微软雅黑" panose="020B0503020204020204" pitchFamily="34" charset="-122"/>
              </a:rPr>
              <a:t>0</a:t>
            </a:r>
            <a:r>
              <a:rPr lang="zh-CN" altLang="en-US" sz="1000" b="1" dirty="0" smtClean="0">
                <a:latin typeface="微软雅黑" panose="020B0503020204020204" pitchFamily="34" charset="-122"/>
                <a:ea typeface="微软雅黑" panose="020B0503020204020204" pitchFamily="34" charset="-122"/>
              </a:rPr>
              <a:t>）</a:t>
            </a:r>
            <a:endParaRPr lang="en-US" sz="1000" b="1" dirty="0">
              <a:latin typeface="微软雅黑" panose="020B0503020204020204" pitchFamily="34" charset="-122"/>
              <a:ea typeface="微软雅黑" panose="020B0503020204020204" pitchFamily="34" charset="-122"/>
            </a:endParaRPr>
          </a:p>
        </p:txBody>
      </p:sp>
      <p:graphicFrame>
        <p:nvGraphicFramePr>
          <p:cNvPr id="16" name="表格 15"/>
          <p:cNvGraphicFramePr>
            <a:graphicFrameLocks noGrp="1"/>
          </p:cNvGraphicFramePr>
          <p:nvPr>
            <p:extLst>
              <p:ext uri="{D42A27DB-BD31-4B8C-83A1-F6EECF244321}">
                <p14:modId xmlns:p14="http://schemas.microsoft.com/office/powerpoint/2010/main" val="1811411619"/>
              </p:ext>
            </p:extLst>
          </p:nvPr>
        </p:nvGraphicFramePr>
        <p:xfrm>
          <a:off x="6463999" y="2182415"/>
          <a:ext cx="2494263" cy="1810390"/>
        </p:xfrm>
        <a:graphic>
          <a:graphicData uri="http://schemas.openxmlformats.org/drawingml/2006/table">
            <a:tbl>
              <a:tblPr/>
              <a:tblGrid>
                <a:gridCol w="2494263"/>
              </a:tblGrid>
              <a:tr h="181039">
                <a:tc>
                  <a:txBody>
                    <a:bodyPr/>
                    <a:lstStyle/>
                    <a:p>
                      <a:pPr algn="l" fontAlgn="t"/>
                      <a:endParaRPr lang="en-US" sz="1000" b="0" i="0" u="none" strike="noStrike" dirty="0">
                        <a:solidFill>
                          <a:srgbClr val="000000"/>
                        </a:solidFill>
                        <a:effectLst/>
                        <a:latin typeface="微软雅黑" panose="020B0503020204020204" pitchFamily="34" charset="-122"/>
                        <a:ea typeface="微软雅黑" panose="020B0503020204020204" pitchFamily="34" charset="-122"/>
                      </a:endParaRPr>
                    </a:p>
                  </a:txBody>
                  <a:tcPr marL="4763" marR="4763" marT="4763"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181039">
                <a:tc>
                  <a:txBody>
                    <a:bodyPr/>
                    <a:lstStyle/>
                    <a:p>
                      <a:pPr algn="l" fontAlgn="t"/>
                      <a:endParaRPr lang="en-US" sz="1000" b="0" i="0" u="none" strike="noStrike" dirty="0">
                        <a:solidFill>
                          <a:srgbClr val="000000"/>
                        </a:solidFill>
                        <a:effectLst/>
                        <a:latin typeface="微软雅黑" panose="020B0503020204020204" pitchFamily="34" charset="-122"/>
                        <a:ea typeface="微软雅黑" panose="020B0503020204020204" pitchFamily="34" charset="-122"/>
                      </a:endParaRPr>
                    </a:p>
                  </a:txBody>
                  <a:tcPr marL="4763" marR="4763" marT="4763"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181039">
                <a:tc>
                  <a:txBody>
                    <a:bodyPr/>
                    <a:lstStyle/>
                    <a:p>
                      <a:pPr algn="l" fontAlgn="t"/>
                      <a:endParaRPr lang="en-US" sz="1000" b="0" i="0" u="none" strike="noStrike" dirty="0">
                        <a:solidFill>
                          <a:srgbClr val="000000"/>
                        </a:solidFill>
                        <a:effectLst/>
                        <a:latin typeface="微软雅黑" panose="020B0503020204020204" pitchFamily="34" charset="-122"/>
                        <a:ea typeface="微软雅黑" panose="020B0503020204020204" pitchFamily="34" charset="-122"/>
                      </a:endParaRPr>
                    </a:p>
                  </a:txBody>
                  <a:tcPr marL="4763" marR="4763" marT="4763"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181039">
                <a:tc>
                  <a:txBody>
                    <a:bodyPr/>
                    <a:lstStyle/>
                    <a:p>
                      <a:pPr algn="l" fontAlgn="t"/>
                      <a:endParaRPr lang="en-US" sz="1000" b="0" i="0" u="none" strike="noStrike" dirty="0">
                        <a:solidFill>
                          <a:srgbClr val="000000"/>
                        </a:solidFill>
                        <a:effectLst/>
                        <a:latin typeface="微软雅黑" panose="020B0503020204020204" pitchFamily="34" charset="-122"/>
                        <a:ea typeface="微软雅黑" panose="020B0503020204020204" pitchFamily="34" charset="-122"/>
                      </a:endParaRPr>
                    </a:p>
                  </a:txBody>
                  <a:tcPr marL="4763" marR="4763" marT="4763"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181039">
                <a:tc>
                  <a:txBody>
                    <a:bodyPr/>
                    <a:lstStyle/>
                    <a:p>
                      <a:pPr algn="l" fontAlgn="t"/>
                      <a:endParaRPr lang="en-US" sz="1000" b="0" i="0" u="none" strike="noStrike" dirty="0">
                        <a:solidFill>
                          <a:srgbClr val="000000"/>
                        </a:solidFill>
                        <a:effectLst/>
                        <a:latin typeface="微软雅黑" panose="020B0503020204020204" pitchFamily="34" charset="-122"/>
                        <a:ea typeface="微软雅黑" panose="020B0503020204020204" pitchFamily="34" charset="-122"/>
                      </a:endParaRPr>
                    </a:p>
                  </a:txBody>
                  <a:tcPr marL="4763" marR="4763" marT="4763"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181039">
                <a:tc>
                  <a:txBody>
                    <a:bodyPr/>
                    <a:lstStyle/>
                    <a:p>
                      <a:pPr algn="l" fontAlgn="t"/>
                      <a:endParaRPr lang="en-US" sz="1000" b="0" i="0" u="none" strike="noStrike" dirty="0">
                        <a:solidFill>
                          <a:srgbClr val="000000"/>
                        </a:solidFill>
                        <a:effectLst/>
                        <a:latin typeface="微软雅黑" panose="020B0503020204020204" pitchFamily="34" charset="-122"/>
                        <a:ea typeface="微软雅黑" panose="020B0503020204020204" pitchFamily="34" charset="-122"/>
                      </a:endParaRPr>
                    </a:p>
                  </a:txBody>
                  <a:tcPr marL="4763" marR="4763" marT="4763"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181039">
                <a:tc>
                  <a:txBody>
                    <a:bodyPr/>
                    <a:lstStyle/>
                    <a:p>
                      <a:pPr algn="l" fontAlgn="t"/>
                      <a:endParaRPr lang="en-US" sz="1000" b="0" i="0" u="none" strike="noStrike" dirty="0">
                        <a:solidFill>
                          <a:srgbClr val="000000"/>
                        </a:solidFill>
                        <a:effectLst/>
                        <a:latin typeface="微软雅黑" panose="020B0503020204020204" pitchFamily="34" charset="-122"/>
                        <a:ea typeface="微软雅黑" panose="020B0503020204020204" pitchFamily="34" charset="-122"/>
                      </a:endParaRPr>
                    </a:p>
                  </a:txBody>
                  <a:tcPr marL="4763" marR="4763" marT="4763"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181039">
                <a:tc>
                  <a:txBody>
                    <a:bodyPr/>
                    <a:lstStyle/>
                    <a:p>
                      <a:pPr algn="l" fontAlgn="t"/>
                      <a:endParaRPr lang="en-US" sz="1000" b="0" i="0" u="none" strike="noStrike" dirty="0">
                        <a:solidFill>
                          <a:srgbClr val="000000"/>
                        </a:solidFill>
                        <a:effectLst/>
                        <a:latin typeface="微软雅黑" panose="020B0503020204020204" pitchFamily="34" charset="-122"/>
                        <a:ea typeface="微软雅黑" panose="020B0503020204020204" pitchFamily="34" charset="-122"/>
                      </a:endParaRPr>
                    </a:p>
                  </a:txBody>
                  <a:tcPr marL="4763" marR="4763" marT="4763"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181039">
                <a:tc>
                  <a:txBody>
                    <a:bodyPr/>
                    <a:lstStyle/>
                    <a:p>
                      <a:pPr algn="l" fontAlgn="t"/>
                      <a:endParaRPr lang="en-US" sz="1000" b="0" i="0" u="none" strike="noStrike" dirty="0">
                        <a:solidFill>
                          <a:srgbClr val="000000"/>
                        </a:solidFill>
                        <a:effectLst/>
                        <a:latin typeface="微软雅黑" panose="020B0503020204020204" pitchFamily="34" charset="-122"/>
                        <a:ea typeface="微软雅黑" panose="020B0503020204020204" pitchFamily="34" charset="-122"/>
                      </a:endParaRPr>
                    </a:p>
                  </a:txBody>
                  <a:tcPr marL="4763" marR="4763" marT="4763"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181039">
                <a:tc>
                  <a:txBody>
                    <a:bodyPr/>
                    <a:lstStyle/>
                    <a:p>
                      <a:pPr algn="l" fontAlgn="t"/>
                      <a:endParaRPr lang="en-US" sz="1000" b="0" i="0" u="none" strike="noStrike" dirty="0">
                        <a:solidFill>
                          <a:srgbClr val="000000"/>
                        </a:solidFill>
                        <a:effectLst/>
                        <a:latin typeface="微软雅黑" panose="020B0503020204020204" pitchFamily="34" charset="-122"/>
                        <a:ea typeface="微软雅黑" panose="020B0503020204020204" pitchFamily="34" charset="-122"/>
                      </a:endParaRPr>
                    </a:p>
                  </a:txBody>
                  <a:tcPr marL="4763" marR="4763" marT="4763"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bl>
          </a:graphicData>
        </a:graphic>
      </p:graphicFrame>
      <p:graphicFrame>
        <p:nvGraphicFramePr>
          <p:cNvPr id="18" name="表格 17"/>
          <p:cNvGraphicFramePr>
            <a:graphicFrameLocks noGrp="1"/>
          </p:cNvGraphicFramePr>
          <p:nvPr>
            <p:extLst>
              <p:ext uri="{D42A27DB-BD31-4B8C-83A1-F6EECF244321}">
                <p14:modId xmlns:p14="http://schemas.microsoft.com/office/powerpoint/2010/main" val="461380395"/>
              </p:ext>
            </p:extLst>
          </p:nvPr>
        </p:nvGraphicFramePr>
        <p:xfrm>
          <a:off x="3314700" y="2182415"/>
          <a:ext cx="3072798" cy="2409905"/>
        </p:xfrm>
        <a:graphic>
          <a:graphicData uri="http://schemas.openxmlformats.org/drawingml/2006/table">
            <a:tbl>
              <a:tblPr/>
              <a:tblGrid>
                <a:gridCol w="3072798"/>
              </a:tblGrid>
              <a:tr h="184785">
                <a:tc>
                  <a:txBody>
                    <a:bodyPr/>
                    <a:lstStyle/>
                    <a:p>
                      <a:pPr algn="l" fontAlgn="t"/>
                      <a:r>
                        <a:rPr lang="en-US" sz="1000" b="0" i="0" u="none" strike="noStrike" dirty="0">
                          <a:solidFill>
                            <a:srgbClr val="000000"/>
                          </a:solidFill>
                          <a:effectLst/>
                          <a:latin typeface="微软雅黑" panose="020B0503020204020204" pitchFamily="34" charset="-122"/>
                          <a:ea typeface="微软雅黑" panose="020B0503020204020204" pitchFamily="34" charset="-122"/>
                        </a:rPr>
                        <a:t>NR_ENDC_RF_Ph4</a:t>
                      </a:r>
                    </a:p>
                  </a:txBody>
                  <a:tcPr marL="4763" marR="4763" marT="4763"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184785">
                <a:tc>
                  <a:txBody>
                    <a:bodyPr/>
                    <a:lstStyle/>
                    <a:p>
                      <a:pPr algn="l" fontAlgn="t"/>
                      <a:r>
                        <a:rPr lang="en-US" sz="1000" b="0" i="0" u="none" strike="noStrike" dirty="0" err="1">
                          <a:solidFill>
                            <a:srgbClr val="000000"/>
                          </a:solidFill>
                          <a:effectLst/>
                          <a:latin typeface="微软雅黑" panose="020B0503020204020204" pitchFamily="34" charset="-122"/>
                          <a:ea typeface="微软雅黑" panose="020B0503020204020204" pitchFamily="34" charset="-122"/>
                        </a:rPr>
                        <a:t>NR_BS_RF_req_evo</a:t>
                      </a:r>
                      <a:endParaRPr lang="en-US" sz="1000" b="0" i="0" u="none" strike="noStrike" dirty="0">
                        <a:solidFill>
                          <a:srgbClr val="000000"/>
                        </a:solidFill>
                        <a:effectLst/>
                        <a:latin typeface="微软雅黑" panose="020B0503020204020204" pitchFamily="34" charset="-122"/>
                        <a:ea typeface="微软雅黑" panose="020B0503020204020204" pitchFamily="34" charset="-122"/>
                      </a:endParaRPr>
                    </a:p>
                  </a:txBody>
                  <a:tcPr marL="4763" marR="4763" marT="4763"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184785">
                <a:tc>
                  <a:txBody>
                    <a:bodyPr/>
                    <a:lstStyle/>
                    <a:p>
                      <a:pPr algn="l" fontAlgn="t"/>
                      <a:r>
                        <a:rPr lang="en-US" sz="1000" b="0" i="0" u="none" strike="noStrike" dirty="0">
                          <a:solidFill>
                            <a:srgbClr val="000000"/>
                          </a:solidFill>
                          <a:effectLst/>
                          <a:latin typeface="微软雅黑" panose="020B0503020204020204" pitchFamily="34" charset="-122"/>
                          <a:ea typeface="微软雅黑" panose="020B0503020204020204" pitchFamily="34" charset="-122"/>
                        </a:rPr>
                        <a:t>NR_RRM_Ph5</a:t>
                      </a:r>
                    </a:p>
                  </a:txBody>
                  <a:tcPr marL="4763" marR="4763" marT="4763"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184785">
                <a:tc>
                  <a:txBody>
                    <a:bodyPr/>
                    <a:lstStyle/>
                    <a:p>
                      <a:pPr algn="l" fontAlgn="t"/>
                      <a:r>
                        <a:rPr lang="en-US" sz="1000" b="0" i="0" u="none" strike="noStrike" dirty="0">
                          <a:solidFill>
                            <a:srgbClr val="000000"/>
                          </a:solidFill>
                          <a:effectLst/>
                          <a:latin typeface="微软雅黑" panose="020B0503020204020204" pitchFamily="34" charset="-122"/>
                          <a:ea typeface="微软雅黑" panose="020B0503020204020204" pitchFamily="34" charset="-122"/>
                        </a:rPr>
                        <a:t>NR_FR1_lessthan_5MHz_BW_Ph2</a:t>
                      </a:r>
                    </a:p>
                  </a:txBody>
                  <a:tcPr marL="4763" marR="4763" marT="4763"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192485">
                <a:tc>
                  <a:txBody>
                    <a:bodyPr/>
                    <a:lstStyle/>
                    <a:p>
                      <a:pPr algn="l" fontAlgn="t"/>
                      <a:r>
                        <a:rPr lang="en-US" sz="1000" b="0" i="0" u="none" strike="noStrike" dirty="0">
                          <a:solidFill>
                            <a:srgbClr val="000000"/>
                          </a:solidFill>
                          <a:effectLst/>
                          <a:latin typeface="微软雅黑" panose="020B0503020204020204" pitchFamily="34" charset="-122"/>
                          <a:ea typeface="微软雅黑" panose="020B0503020204020204" pitchFamily="34" charset="-122"/>
                        </a:rPr>
                        <a:t>NonCol_intraB_ENDC_NR_CA_Ph2</a:t>
                      </a:r>
                    </a:p>
                  </a:txBody>
                  <a:tcPr marL="4763" marR="4763" marT="4763"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184785">
                <a:tc>
                  <a:txBody>
                    <a:bodyPr/>
                    <a:lstStyle/>
                    <a:p>
                      <a:pPr algn="l" fontAlgn="t"/>
                      <a:r>
                        <a:rPr lang="en-US" sz="1000" b="0" i="0" u="none" strike="noStrike" dirty="0" err="1">
                          <a:solidFill>
                            <a:srgbClr val="000000"/>
                          </a:solidFill>
                          <a:effectLst/>
                          <a:latin typeface="微软雅黑" panose="020B0503020204020204" pitchFamily="34" charset="-122"/>
                          <a:ea typeface="微软雅黑" panose="020B0503020204020204" pitchFamily="34" charset="-122"/>
                        </a:rPr>
                        <a:t>NR_ATG_enh</a:t>
                      </a:r>
                      <a:endParaRPr lang="en-US" sz="1000" b="0" i="0" u="none" strike="noStrike" dirty="0">
                        <a:solidFill>
                          <a:srgbClr val="000000"/>
                        </a:solidFill>
                        <a:effectLst/>
                        <a:latin typeface="微软雅黑" panose="020B0503020204020204" pitchFamily="34" charset="-122"/>
                        <a:ea typeface="微软雅黑" panose="020B0503020204020204" pitchFamily="34" charset="-122"/>
                      </a:endParaRPr>
                    </a:p>
                  </a:txBody>
                  <a:tcPr marL="4763" marR="4763" marT="4763"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184785">
                <a:tc>
                  <a:txBody>
                    <a:bodyPr/>
                    <a:lstStyle/>
                    <a:p>
                      <a:pPr algn="l" fontAlgn="t"/>
                      <a:r>
                        <a:rPr lang="en-US" sz="1000" b="0" i="0" u="none" strike="noStrike" dirty="0" err="1">
                          <a:solidFill>
                            <a:srgbClr val="000000"/>
                          </a:solidFill>
                          <a:effectLst/>
                          <a:latin typeface="微软雅黑" panose="020B0503020204020204" pitchFamily="34" charset="-122"/>
                          <a:ea typeface="微软雅黑" panose="020B0503020204020204" pitchFamily="34" charset="-122"/>
                        </a:rPr>
                        <a:t>NR_SL_intraB_CA_ITS</a:t>
                      </a:r>
                      <a:r>
                        <a:rPr lang="en-US" sz="1000" b="0" i="0" u="none" strike="noStrike" dirty="0">
                          <a:solidFill>
                            <a:srgbClr val="000000"/>
                          </a:solidFill>
                          <a:effectLst/>
                          <a:latin typeface="微软雅黑" panose="020B0503020204020204" pitchFamily="34" charset="-122"/>
                          <a:ea typeface="微软雅黑" panose="020B0503020204020204" pitchFamily="34" charset="-122"/>
                        </a:rPr>
                        <a:t>-Core</a:t>
                      </a:r>
                    </a:p>
                  </a:txBody>
                  <a:tcPr marL="4763" marR="4763" marT="4763"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184785">
                <a:tc>
                  <a:txBody>
                    <a:bodyPr/>
                    <a:lstStyle/>
                    <a:p>
                      <a:pPr algn="l" fontAlgn="t"/>
                      <a:r>
                        <a:rPr lang="en-US" sz="1000" b="0" i="0" u="none" strike="noStrike" dirty="0">
                          <a:solidFill>
                            <a:srgbClr val="000000"/>
                          </a:solidFill>
                          <a:effectLst/>
                          <a:latin typeface="微软雅黑" panose="020B0503020204020204" pitchFamily="34" charset="-122"/>
                          <a:ea typeface="微软雅黑" panose="020B0503020204020204" pitchFamily="34" charset="-122"/>
                        </a:rPr>
                        <a:t>TRP_TRS_MIMO_OTA_Ph3</a:t>
                      </a:r>
                    </a:p>
                  </a:txBody>
                  <a:tcPr marL="4763" marR="4763" marT="4763"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184785">
                <a:tc>
                  <a:txBody>
                    <a:bodyPr/>
                    <a:lstStyle/>
                    <a:p>
                      <a:pPr algn="l" fontAlgn="t"/>
                      <a:r>
                        <a:rPr lang="en-US" sz="1000" b="0" i="0" u="none" strike="noStrike" dirty="0" err="1">
                          <a:solidFill>
                            <a:srgbClr val="000000"/>
                          </a:solidFill>
                          <a:effectLst/>
                          <a:latin typeface="微软雅黑" panose="020B0503020204020204" pitchFamily="34" charset="-122"/>
                          <a:ea typeface="微软雅黑" panose="020B0503020204020204" pitchFamily="34" charset="-122"/>
                        </a:rPr>
                        <a:t>NR_IoT_NTN_req_test_enh</a:t>
                      </a:r>
                      <a:endParaRPr lang="en-US" sz="1000" b="0" i="0" u="none" strike="noStrike" dirty="0">
                        <a:solidFill>
                          <a:srgbClr val="000000"/>
                        </a:solidFill>
                        <a:effectLst/>
                        <a:latin typeface="微软雅黑" panose="020B0503020204020204" pitchFamily="34" charset="-122"/>
                        <a:ea typeface="微软雅黑" panose="020B0503020204020204" pitchFamily="34" charset="-122"/>
                      </a:endParaRPr>
                    </a:p>
                  </a:txBody>
                  <a:tcPr marL="4763" marR="4763" marT="4763"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184785">
                <a:tc>
                  <a:txBody>
                    <a:bodyPr/>
                    <a:lstStyle/>
                    <a:p>
                      <a:pPr algn="l" fontAlgn="t"/>
                      <a:r>
                        <a:rPr lang="en-US" sz="1000" b="0" i="0" u="none" strike="noStrike" dirty="0">
                          <a:solidFill>
                            <a:srgbClr val="000000"/>
                          </a:solidFill>
                          <a:effectLst/>
                          <a:latin typeface="微软雅黑" panose="020B0503020204020204" pitchFamily="34" charset="-122"/>
                          <a:ea typeface="微软雅黑" panose="020B0503020204020204" pitchFamily="34" charset="-122"/>
                        </a:rPr>
                        <a:t>NR_demod_Ph5</a:t>
                      </a:r>
                    </a:p>
                  </a:txBody>
                  <a:tcPr marL="4763" marR="4763" marT="4763"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184785">
                <a:tc>
                  <a:txBody>
                    <a:bodyPr/>
                    <a:lstStyle/>
                    <a:p>
                      <a:pPr marL="0" marR="0" lvl="0" indent="0" algn="l" defTabSz="914354" rtl="0" eaLnBrk="1" fontAlgn="t" latinLnBrk="0" hangingPunct="1">
                        <a:lnSpc>
                          <a:spcPct val="100000"/>
                        </a:lnSpc>
                        <a:spcBef>
                          <a:spcPts val="0"/>
                        </a:spcBef>
                        <a:spcAft>
                          <a:spcPts val="0"/>
                        </a:spcAft>
                        <a:buClrTx/>
                        <a:buSzTx/>
                        <a:buFontTx/>
                        <a:buNone/>
                        <a:tabLst/>
                        <a:defRPr/>
                      </a:pPr>
                      <a:r>
                        <a:rPr lang="en-US" altLang="zh-CN" sz="1000" b="0" i="0" u="none" strike="noStrike" dirty="0" smtClean="0">
                          <a:solidFill>
                            <a:schemeClr val="bg1">
                              <a:lumMod val="50000"/>
                            </a:schemeClr>
                          </a:solidFill>
                          <a:effectLst/>
                          <a:latin typeface="微软雅黑" panose="020B0503020204020204" pitchFamily="34" charset="-122"/>
                          <a:ea typeface="微软雅黑" panose="020B0503020204020204" pitchFamily="34" charset="-122"/>
                        </a:rPr>
                        <a:t>CDL channel</a:t>
                      </a:r>
                      <a:r>
                        <a:rPr lang="en-US" altLang="zh-CN" sz="1000" b="0" i="0" u="none" strike="noStrike" baseline="0" dirty="0" smtClean="0">
                          <a:solidFill>
                            <a:schemeClr val="bg1">
                              <a:lumMod val="50000"/>
                            </a:schemeClr>
                          </a:solidFill>
                          <a:effectLst/>
                          <a:latin typeface="微软雅黑" panose="020B0503020204020204" pitchFamily="34" charset="-122"/>
                          <a:ea typeface="微软雅黑" panose="020B0503020204020204" pitchFamily="34" charset="-122"/>
                        </a:rPr>
                        <a:t> modeling</a:t>
                      </a:r>
                      <a:endParaRPr lang="en-US" altLang="zh-CN" sz="1000" b="0" i="0" u="none" strike="noStrike" dirty="0" smtClean="0">
                        <a:solidFill>
                          <a:schemeClr val="bg1">
                            <a:lumMod val="50000"/>
                          </a:schemeClr>
                        </a:solidFill>
                        <a:effectLst/>
                        <a:latin typeface="微软雅黑" panose="020B0503020204020204" pitchFamily="34" charset="-122"/>
                        <a:ea typeface="微软雅黑" panose="020B0503020204020204" pitchFamily="34" charset="-122"/>
                      </a:endParaRPr>
                    </a:p>
                  </a:txBody>
                  <a:tcPr marL="4763" marR="4763" marT="4763"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184785">
                <a:tc>
                  <a:txBody>
                    <a:bodyPr/>
                    <a:lstStyle/>
                    <a:p>
                      <a:pPr algn="l" rtl="0" fontAlgn="t"/>
                      <a:r>
                        <a:rPr lang="en-US" sz="1000" b="0" i="0" u="none" strike="noStrike" dirty="0" smtClean="0">
                          <a:solidFill>
                            <a:schemeClr val="bg1">
                              <a:lumMod val="50000"/>
                            </a:schemeClr>
                          </a:solidFill>
                          <a:effectLst/>
                          <a:latin typeface="微软雅黑" panose="020B0503020204020204" pitchFamily="34" charset="-122"/>
                          <a:ea typeface="微软雅黑" panose="020B0503020204020204" pitchFamily="34" charset="-122"/>
                        </a:rPr>
                        <a:t>Fragmented</a:t>
                      </a:r>
                      <a:r>
                        <a:rPr lang="en-US" sz="1000" b="0" i="0" u="none" strike="noStrike" baseline="0" dirty="0" smtClean="0">
                          <a:solidFill>
                            <a:schemeClr val="bg1">
                              <a:lumMod val="50000"/>
                            </a:schemeClr>
                          </a:solidFill>
                          <a:effectLst/>
                          <a:latin typeface="微软雅黑" panose="020B0503020204020204" pitchFamily="34" charset="-122"/>
                          <a:ea typeface="微软雅黑" panose="020B0503020204020204" pitchFamily="34" charset="-122"/>
                        </a:rPr>
                        <a:t> DL</a:t>
                      </a:r>
                      <a:endParaRPr lang="en-US" sz="1000" b="0" i="0" u="none" strike="noStrike" dirty="0">
                        <a:solidFill>
                          <a:schemeClr val="bg1">
                            <a:lumMod val="50000"/>
                          </a:schemeClr>
                        </a:solidFill>
                        <a:effectLst/>
                        <a:latin typeface="微软雅黑" panose="020B0503020204020204" pitchFamily="34" charset="-122"/>
                        <a:ea typeface="微软雅黑" panose="020B0503020204020204" pitchFamily="34" charset="-122"/>
                      </a:endParaRPr>
                    </a:p>
                  </a:txBody>
                  <a:tcPr marL="4763" marR="4763" marT="4763"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184785">
                <a:tc>
                  <a:txBody>
                    <a:bodyPr/>
                    <a:lstStyle/>
                    <a:p>
                      <a:pPr marL="0" marR="0" lvl="0" indent="0" algn="l" defTabSz="914354" rtl="0" eaLnBrk="1" fontAlgn="t" latinLnBrk="0" hangingPunct="1">
                        <a:lnSpc>
                          <a:spcPct val="100000"/>
                        </a:lnSpc>
                        <a:spcBef>
                          <a:spcPts val="0"/>
                        </a:spcBef>
                        <a:spcAft>
                          <a:spcPts val="0"/>
                        </a:spcAft>
                        <a:buClrTx/>
                        <a:buSzTx/>
                        <a:buFontTx/>
                        <a:buNone/>
                        <a:tabLst/>
                        <a:defRPr/>
                      </a:pPr>
                      <a:endParaRPr lang="en-US" altLang="zh-CN" sz="1000" b="0" i="0" u="none" strike="noStrike" dirty="0" smtClean="0">
                        <a:solidFill>
                          <a:srgbClr val="00B050"/>
                        </a:solidFill>
                        <a:effectLst/>
                        <a:latin typeface="微软雅黑" panose="020B0503020204020204" pitchFamily="34" charset="-122"/>
                        <a:ea typeface="微软雅黑" panose="020B0503020204020204" pitchFamily="34" charset="-122"/>
                      </a:endParaRPr>
                    </a:p>
                  </a:txBody>
                  <a:tcPr marL="4763" marR="4763" marT="4763"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bl>
          </a:graphicData>
        </a:graphic>
      </p:graphicFrame>
      <p:graphicFrame>
        <p:nvGraphicFramePr>
          <p:cNvPr id="20" name="表格 19"/>
          <p:cNvGraphicFramePr>
            <a:graphicFrameLocks noGrp="1"/>
          </p:cNvGraphicFramePr>
          <p:nvPr>
            <p:extLst>
              <p:ext uri="{D42A27DB-BD31-4B8C-83A1-F6EECF244321}">
                <p14:modId xmlns:p14="http://schemas.microsoft.com/office/powerpoint/2010/main" val="2054765559"/>
              </p:ext>
            </p:extLst>
          </p:nvPr>
        </p:nvGraphicFramePr>
        <p:xfrm>
          <a:off x="293687" y="2182415"/>
          <a:ext cx="2628900" cy="2032635"/>
        </p:xfrm>
        <a:graphic>
          <a:graphicData uri="http://schemas.openxmlformats.org/drawingml/2006/table">
            <a:tbl>
              <a:tblPr/>
              <a:tblGrid>
                <a:gridCol w="2628900"/>
              </a:tblGrid>
              <a:tr h="184785">
                <a:tc>
                  <a:txBody>
                    <a:bodyPr/>
                    <a:lstStyle/>
                    <a:p>
                      <a:pPr algn="l" fontAlgn="t"/>
                      <a:r>
                        <a:rPr lang="en-US" sz="1000" b="0" i="0" u="none" strike="noStrike" dirty="0" err="1">
                          <a:solidFill>
                            <a:schemeClr val="tx1"/>
                          </a:solidFill>
                          <a:effectLst/>
                          <a:latin typeface="微软雅黑" panose="020B0503020204020204" pitchFamily="34" charset="-122"/>
                          <a:ea typeface="微软雅黑" panose="020B0503020204020204" pitchFamily="34" charset="-122"/>
                        </a:rPr>
                        <a:t>FS_Ambient_IoT_solutions</a:t>
                      </a:r>
                      <a:endParaRPr lang="en-US" sz="1000" b="0" i="0" u="none" strike="noStrike" dirty="0">
                        <a:solidFill>
                          <a:schemeClr val="tx1"/>
                        </a:solidFill>
                        <a:effectLst/>
                        <a:latin typeface="微软雅黑" panose="020B0503020204020204" pitchFamily="34" charset="-122"/>
                        <a:ea typeface="微软雅黑" panose="020B0503020204020204" pitchFamily="34" charset="-122"/>
                      </a:endParaRPr>
                    </a:p>
                  </a:txBody>
                  <a:tcPr marL="4763" marR="4763" marT="4763" marB="0">
                    <a:lnL>
                      <a:noFill/>
                    </a:lnL>
                    <a:lnR>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184785">
                <a:tc>
                  <a:txBody>
                    <a:bodyPr/>
                    <a:lstStyle/>
                    <a:p>
                      <a:pPr algn="l" fontAlgn="t"/>
                      <a:r>
                        <a:rPr lang="en-US" sz="1000" b="0" i="0" u="none" strike="noStrike" dirty="0" err="1">
                          <a:solidFill>
                            <a:schemeClr val="tx1"/>
                          </a:solidFill>
                          <a:effectLst/>
                          <a:latin typeface="微软雅黑" panose="020B0503020204020204" pitchFamily="34" charset="-122"/>
                          <a:ea typeface="微软雅黑" panose="020B0503020204020204" pitchFamily="34" charset="-122"/>
                        </a:rPr>
                        <a:t>FS_NR_AIML_Mob</a:t>
                      </a:r>
                      <a:endParaRPr lang="en-US" sz="1000" b="0" i="0" u="none" strike="noStrike" dirty="0">
                        <a:solidFill>
                          <a:schemeClr val="tx1"/>
                        </a:solidFill>
                        <a:effectLst/>
                        <a:latin typeface="微软雅黑" panose="020B0503020204020204" pitchFamily="34" charset="-122"/>
                        <a:ea typeface="微软雅黑" panose="020B0503020204020204" pitchFamily="34" charset="-122"/>
                      </a:endParaRPr>
                    </a:p>
                  </a:txBody>
                  <a:tcPr marL="4763" marR="4763" marT="4763"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184785">
                <a:tc>
                  <a:txBody>
                    <a:bodyPr/>
                    <a:lstStyle/>
                    <a:p>
                      <a:pPr algn="l" fontAlgn="t"/>
                      <a:r>
                        <a:rPr lang="en-US" sz="1000" b="0" i="0" u="none" strike="noStrike" dirty="0">
                          <a:solidFill>
                            <a:schemeClr val="tx1"/>
                          </a:solidFill>
                          <a:effectLst/>
                          <a:latin typeface="微软雅黑" panose="020B0503020204020204" pitchFamily="34" charset="-122"/>
                          <a:ea typeface="微软雅黑" panose="020B0503020204020204" pitchFamily="34" charset="-122"/>
                        </a:rPr>
                        <a:t>FS_NR_FR2_OTA_Ph3</a:t>
                      </a:r>
                    </a:p>
                  </a:txBody>
                  <a:tcPr marL="4763" marR="4763" marT="4763"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184785">
                <a:tc>
                  <a:txBody>
                    <a:bodyPr/>
                    <a:lstStyle/>
                    <a:p>
                      <a:pPr algn="l" fontAlgn="t"/>
                      <a:r>
                        <a:rPr lang="en-US" sz="1000" b="0" i="0" u="none" strike="noStrike" dirty="0">
                          <a:solidFill>
                            <a:schemeClr val="tx1"/>
                          </a:solidFill>
                          <a:effectLst/>
                          <a:latin typeface="微软雅黑" panose="020B0503020204020204" pitchFamily="34" charset="-122"/>
                          <a:ea typeface="微软雅黑" panose="020B0503020204020204" pitchFamily="34" charset="-122"/>
                        </a:rPr>
                        <a:t>FS_NR_IMT_4400_7125_14800MHz</a:t>
                      </a:r>
                    </a:p>
                  </a:txBody>
                  <a:tcPr marL="4763" marR="4763" marT="4763"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184785">
                <a:tc>
                  <a:txBody>
                    <a:bodyPr/>
                    <a:lstStyle/>
                    <a:p>
                      <a:pPr algn="l" fontAlgn="t"/>
                      <a:r>
                        <a:rPr lang="en-US" sz="1000" b="0" i="0" u="none" strike="noStrike" dirty="0">
                          <a:solidFill>
                            <a:schemeClr val="tx1"/>
                          </a:solidFill>
                          <a:effectLst/>
                          <a:latin typeface="微软雅黑" panose="020B0503020204020204" pitchFamily="34" charset="-122"/>
                          <a:ea typeface="微软雅黑" panose="020B0503020204020204" pitchFamily="34" charset="-122"/>
                        </a:rPr>
                        <a:t>NR_MIMO_Ph5</a:t>
                      </a:r>
                    </a:p>
                  </a:txBody>
                  <a:tcPr marL="4763" marR="4763" marT="4763"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184785">
                <a:tc>
                  <a:txBody>
                    <a:bodyPr/>
                    <a:lstStyle/>
                    <a:p>
                      <a:pPr algn="l" fontAlgn="t"/>
                      <a:r>
                        <a:rPr lang="en-US" sz="1000" b="0" i="0" u="none" strike="noStrike" dirty="0" err="1">
                          <a:solidFill>
                            <a:schemeClr val="tx1"/>
                          </a:solidFill>
                          <a:effectLst/>
                          <a:latin typeface="微软雅黑" panose="020B0503020204020204" pitchFamily="34" charset="-122"/>
                          <a:ea typeface="微软雅黑" panose="020B0503020204020204" pitchFamily="34" charset="-122"/>
                        </a:rPr>
                        <a:t>NR_duplex_evo</a:t>
                      </a:r>
                      <a:endParaRPr lang="en-US" sz="1000" b="0" i="0" u="none" strike="noStrike" dirty="0">
                        <a:solidFill>
                          <a:schemeClr val="tx1"/>
                        </a:solidFill>
                        <a:effectLst/>
                        <a:latin typeface="微软雅黑" panose="020B0503020204020204" pitchFamily="34" charset="-122"/>
                        <a:ea typeface="微软雅黑" panose="020B0503020204020204" pitchFamily="34" charset="-122"/>
                      </a:endParaRPr>
                    </a:p>
                  </a:txBody>
                  <a:tcPr marL="4763" marR="4763" marT="4763"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184785">
                <a:tc>
                  <a:txBody>
                    <a:bodyPr/>
                    <a:lstStyle/>
                    <a:p>
                      <a:pPr marL="0" marR="0" lvl="0" indent="0" algn="l" defTabSz="914354" rtl="0" eaLnBrk="1" fontAlgn="t" latinLnBrk="0" hangingPunct="1">
                        <a:lnSpc>
                          <a:spcPct val="100000"/>
                        </a:lnSpc>
                        <a:spcBef>
                          <a:spcPts val="0"/>
                        </a:spcBef>
                        <a:spcAft>
                          <a:spcPts val="0"/>
                        </a:spcAft>
                        <a:buClrTx/>
                        <a:buSzTx/>
                        <a:buFontTx/>
                        <a:buNone/>
                        <a:tabLst/>
                        <a:defRPr/>
                      </a:pPr>
                      <a:r>
                        <a:rPr lang="en-US" altLang="zh-CN" sz="1000" b="0" i="0" u="none" strike="noStrike" dirty="0" err="1" smtClean="0">
                          <a:solidFill>
                            <a:schemeClr val="tx1"/>
                          </a:solidFill>
                          <a:effectLst/>
                          <a:latin typeface="微软雅黑" panose="020B0503020204020204" pitchFamily="34" charset="-122"/>
                          <a:ea typeface="微软雅黑" panose="020B0503020204020204" pitchFamily="34" charset="-122"/>
                        </a:rPr>
                        <a:t>Netw_Energy_NR_enh</a:t>
                      </a:r>
                      <a:endParaRPr lang="en-US" altLang="zh-CN" sz="1000" b="0" i="0" u="none" strike="noStrike" dirty="0" smtClean="0">
                        <a:solidFill>
                          <a:schemeClr val="tx1"/>
                        </a:solidFill>
                        <a:effectLst/>
                        <a:latin typeface="微软雅黑" panose="020B0503020204020204" pitchFamily="34" charset="-122"/>
                        <a:ea typeface="微软雅黑" panose="020B0503020204020204" pitchFamily="34" charset="-122"/>
                      </a:endParaRPr>
                    </a:p>
                  </a:txBody>
                  <a:tcPr marL="4763" marR="4763" marT="4763"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184785">
                <a:tc>
                  <a:txBody>
                    <a:bodyPr/>
                    <a:lstStyle/>
                    <a:p>
                      <a:pPr marL="0" marR="0" lvl="0" indent="0" algn="l" defTabSz="914354" rtl="0" eaLnBrk="1" fontAlgn="t" latinLnBrk="0" hangingPunct="1">
                        <a:lnSpc>
                          <a:spcPct val="100000"/>
                        </a:lnSpc>
                        <a:spcBef>
                          <a:spcPts val="0"/>
                        </a:spcBef>
                        <a:spcAft>
                          <a:spcPts val="0"/>
                        </a:spcAft>
                        <a:buClrTx/>
                        <a:buSzTx/>
                        <a:buFontTx/>
                        <a:buNone/>
                        <a:tabLst/>
                        <a:defRPr/>
                      </a:pPr>
                      <a:r>
                        <a:rPr lang="en-US" altLang="zh-CN" sz="1000" b="0" i="0" u="none" strike="noStrike" dirty="0" smtClean="0">
                          <a:solidFill>
                            <a:schemeClr val="tx1"/>
                          </a:solidFill>
                          <a:effectLst/>
                          <a:latin typeface="微软雅黑" panose="020B0503020204020204" pitchFamily="34" charset="-122"/>
                          <a:ea typeface="微软雅黑" panose="020B0503020204020204" pitchFamily="34" charset="-122"/>
                        </a:rPr>
                        <a:t>NR_Mob_Ph4</a:t>
                      </a:r>
                    </a:p>
                  </a:txBody>
                  <a:tcPr marL="4763" marR="4763" marT="4763"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184785">
                <a:tc>
                  <a:txBody>
                    <a:bodyPr/>
                    <a:lstStyle/>
                    <a:p>
                      <a:pPr algn="l" rtl="0" fontAlgn="t"/>
                      <a:r>
                        <a:rPr lang="en-US" sz="1000" b="0" i="0" u="none" strike="noStrike" dirty="0" smtClean="0">
                          <a:solidFill>
                            <a:schemeClr val="tx1"/>
                          </a:solidFill>
                          <a:effectLst/>
                          <a:latin typeface="微软雅黑" panose="020B0503020204020204" pitchFamily="34" charset="-122"/>
                          <a:ea typeface="微软雅黑" panose="020B0503020204020204" pitchFamily="34" charset="-122"/>
                        </a:rPr>
                        <a:t>NR_NTN_Ph3</a:t>
                      </a:r>
                      <a:endParaRPr lang="en-US" sz="1000" b="0" i="0" u="none" strike="noStrike" dirty="0">
                        <a:solidFill>
                          <a:schemeClr val="tx1"/>
                        </a:solidFill>
                        <a:effectLst/>
                        <a:latin typeface="微软雅黑" panose="020B0503020204020204" pitchFamily="34" charset="-122"/>
                        <a:ea typeface="微软雅黑" panose="020B0503020204020204" pitchFamily="34" charset="-122"/>
                      </a:endParaRPr>
                    </a:p>
                  </a:txBody>
                  <a:tcPr marL="4763" marR="4763" marT="4763"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184785">
                <a:tc>
                  <a:txBody>
                    <a:bodyPr/>
                    <a:lstStyle/>
                    <a:p>
                      <a:pPr algn="l" rtl="0" fontAlgn="t"/>
                      <a:r>
                        <a:rPr lang="en-US" sz="1000" b="0" i="0" u="none" strike="noStrike" dirty="0" smtClean="0">
                          <a:solidFill>
                            <a:schemeClr val="tx1"/>
                          </a:solidFill>
                          <a:effectLst/>
                          <a:latin typeface="微软雅黑" panose="020B0503020204020204" pitchFamily="34" charset="-122"/>
                          <a:ea typeface="微软雅黑" panose="020B0503020204020204" pitchFamily="34" charset="-122"/>
                        </a:rPr>
                        <a:t>NR_XR_Ph3</a:t>
                      </a:r>
                      <a:endParaRPr lang="en-US" sz="1000" b="0" i="0" u="none" strike="noStrike" dirty="0">
                        <a:solidFill>
                          <a:schemeClr val="tx1"/>
                        </a:solidFill>
                        <a:effectLst/>
                        <a:latin typeface="微软雅黑" panose="020B0503020204020204" pitchFamily="34" charset="-122"/>
                        <a:ea typeface="微软雅黑" panose="020B0503020204020204" pitchFamily="34" charset="-122"/>
                      </a:endParaRPr>
                    </a:p>
                  </a:txBody>
                  <a:tcPr marL="4763" marR="4763" marT="4763"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184785">
                <a:tc>
                  <a:txBody>
                    <a:bodyPr/>
                    <a:lstStyle/>
                    <a:p>
                      <a:pPr marL="0" marR="0" lvl="0" indent="0" algn="l" defTabSz="914354" rtl="0" eaLnBrk="1" fontAlgn="t" latinLnBrk="0" hangingPunct="1">
                        <a:lnSpc>
                          <a:spcPct val="100000"/>
                        </a:lnSpc>
                        <a:spcBef>
                          <a:spcPts val="0"/>
                        </a:spcBef>
                        <a:spcAft>
                          <a:spcPts val="0"/>
                        </a:spcAft>
                        <a:buClrTx/>
                        <a:buSzTx/>
                        <a:buFontTx/>
                        <a:buNone/>
                        <a:tabLst/>
                        <a:defRPr/>
                      </a:pPr>
                      <a:r>
                        <a:rPr lang="en-US" altLang="zh-CN" sz="1000" b="0" i="0" u="none" strike="noStrike" dirty="0" smtClean="0">
                          <a:solidFill>
                            <a:schemeClr val="tx1"/>
                          </a:solidFill>
                          <a:effectLst/>
                          <a:latin typeface="微软雅黑" panose="020B0503020204020204" pitchFamily="34" charset="-122"/>
                          <a:ea typeface="微软雅黑" panose="020B0503020204020204" pitchFamily="34" charset="-122"/>
                        </a:rPr>
                        <a:t>IoT_NTN_Ph3</a:t>
                      </a:r>
                    </a:p>
                  </a:txBody>
                  <a:tcPr marL="4763" marR="4763" marT="4763"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89259079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b="1" dirty="0"/>
              <a:t>Statistics</a:t>
            </a:r>
            <a:endParaRPr lang="ru-RU" dirty="0"/>
          </a:p>
        </p:txBody>
      </p:sp>
      <p:graphicFrame>
        <p:nvGraphicFramePr>
          <p:cNvPr id="5" name="表格 4"/>
          <p:cNvGraphicFramePr>
            <a:graphicFrameLocks noGrp="1"/>
          </p:cNvGraphicFramePr>
          <p:nvPr>
            <p:extLst>
              <p:ext uri="{D42A27DB-BD31-4B8C-83A1-F6EECF244321}">
                <p14:modId xmlns:p14="http://schemas.microsoft.com/office/powerpoint/2010/main" val="217019279"/>
              </p:ext>
            </p:extLst>
          </p:nvPr>
        </p:nvGraphicFramePr>
        <p:xfrm>
          <a:off x="687446" y="1599985"/>
          <a:ext cx="10900650" cy="1005840"/>
        </p:xfrm>
        <a:graphic>
          <a:graphicData uri="http://schemas.openxmlformats.org/drawingml/2006/table">
            <a:tbl>
              <a:tblPr firstRow="1" bandRow="1">
                <a:tableStyleId>{5C22544A-7EE6-4342-B048-85BDC9FD1C3A}</a:tableStyleId>
              </a:tblPr>
              <a:tblGrid>
                <a:gridCol w="1633624">
                  <a:extLst>
                    <a:ext uri="{9D8B030D-6E8A-4147-A177-3AD203B41FA5}">
                      <a16:colId xmlns="" xmlns:a16="http://schemas.microsoft.com/office/drawing/2014/main" val="20000"/>
                    </a:ext>
                  </a:extLst>
                </a:gridCol>
                <a:gridCol w="1844530">
                  <a:extLst>
                    <a:ext uri="{9D8B030D-6E8A-4147-A177-3AD203B41FA5}">
                      <a16:colId xmlns="" xmlns:a16="http://schemas.microsoft.com/office/drawing/2014/main" val="20001"/>
                    </a:ext>
                  </a:extLst>
                </a:gridCol>
                <a:gridCol w="1770309">
                  <a:extLst>
                    <a:ext uri="{9D8B030D-6E8A-4147-A177-3AD203B41FA5}">
                      <a16:colId xmlns="" xmlns:a16="http://schemas.microsoft.com/office/drawing/2014/main" val="20002"/>
                    </a:ext>
                  </a:extLst>
                </a:gridCol>
                <a:gridCol w="1228230">
                  <a:extLst>
                    <a:ext uri="{9D8B030D-6E8A-4147-A177-3AD203B41FA5}">
                      <a16:colId xmlns="" xmlns:a16="http://schemas.microsoft.com/office/drawing/2014/main" val="20003"/>
                    </a:ext>
                  </a:extLst>
                </a:gridCol>
                <a:gridCol w="2607182">
                  <a:extLst>
                    <a:ext uri="{9D8B030D-6E8A-4147-A177-3AD203B41FA5}">
                      <a16:colId xmlns="" xmlns:a16="http://schemas.microsoft.com/office/drawing/2014/main" val="20004"/>
                    </a:ext>
                  </a:extLst>
                </a:gridCol>
                <a:gridCol w="1816775">
                  <a:extLst>
                    <a:ext uri="{9D8B030D-6E8A-4147-A177-3AD203B41FA5}">
                      <a16:colId xmlns="" xmlns:a16="http://schemas.microsoft.com/office/drawing/2014/main" val="20005"/>
                    </a:ext>
                  </a:extLst>
                </a:gridCol>
              </a:tblGrid>
              <a:tr h="188181">
                <a:tc>
                  <a:txBody>
                    <a:bodyPr/>
                    <a:lstStyle>
                      <a:lvl1pPr>
                        <a:spcBef>
                          <a:spcPct val="20000"/>
                        </a:spcBef>
                        <a:defRPr sz="2400">
                          <a:solidFill>
                            <a:schemeClr val="tx1"/>
                          </a:solidFill>
                          <a:latin typeface="Calibri" pitchFamily="34" charset="0"/>
                        </a:defRPr>
                      </a:lvl1pPr>
                      <a:lvl2pPr marL="742950" indent="-285750">
                        <a:spcBef>
                          <a:spcPct val="20000"/>
                        </a:spcBef>
                        <a:buClr>
                          <a:srgbClr val="C00000"/>
                        </a:buClr>
                        <a:buFont typeface="Arial" charset="0"/>
                        <a:defRPr sz="2000">
                          <a:solidFill>
                            <a:schemeClr val="tx1"/>
                          </a:solidFill>
                          <a:latin typeface="Calibri" pitchFamily="34" charset="0"/>
                        </a:defRPr>
                      </a:lvl2pPr>
                      <a:lvl3pPr marL="1143000" indent="-228600">
                        <a:spcBef>
                          <a:spcPct val="20000"/>
                        </a:spcBef>
                        <a:buFont typeface="Arial" charset="0"/>
                        <a:defRPr>
                          <a:solidFill>
                            <a:schemeClr val="tx1"/>
                          </a:solidFill>
                          <a:latin typeface="Calibri" pitchFamily="34" charset="0"/>
                        </a:defRPr>
                      </a:lvl3pPr>
                      <a:lvl4pPr marL="1600200" indent="-228600">
                        <a:spcBef>
                          <a:spcPct val="20000"/>
                        </a:spcBef>
                        <a:buFont typeface="Arial" charset="0"/>
                        <a:defRPr sz="1600">
                          <a:solidFill>
                            <a:schemeClr val="tx1"/>
                          </a:solidFill>
                          <a:latin typeface="Calibri" pitchFamily="34" charset="0"/>
                        </a:defRPr>
                      </a:lvl4pPr>
                      <a:lvl5pPr marL="2057400" indent="-228600">
                        <a:spcBef>
                          <a:spcPct val="20000"/>
                        </a:spcBef>
                        <a:buFont typeface="Arial" charset="0"/>
                        <a:defRPr sz="1400">
                          <a:solidFill>
                            <a:schemeClr val="tx1"/>
                          </a:solidFill>
                          <a:latin typeface="Calibri" pitchFamily="34" charset="0"/>
                        </a:defRPr>
                      </a:lvl5pPr>
                      <a:lvl6pPr marL="2514600" indent="-228600" eaLnBrk="0" fontAlgn="base" hangingPunct="0">
                        <a:spcBef>
                          <a:spcPct val="20000"/>
                        </a:spcBef>
                        <a:spcAft>
                          <a:spcPct val="0"/>
                        </a:spcAft>
                        <a:buFont typeface="Arial" charset="0"/>
                        <a:defRPr sz="1400">
                          <a:solidFill>
                            <a:schemeClr val="tx1"/>
                          </a:solidFill>
                          <a:latin typeface="Calibri" pitchFamily="34" charset="0"/>
                        </a:defRPr>
                      </a:lvl6pPr>
                      <a:lvl7pPr marL="2971800" indent="-228600" eaLnBrk="0" fontAlgn="base" hangingPunct="0">
                        <a:spcBef>
                          <a:spcPct val="20000"/>
                        </a:spcBef>
                        <a:spcAft>
                          <a:spcPct val="0"/>
                        </a:spcAft>
                        <a:buFont typeface="Arial" charset="0"/>
                        <a:defRPr sz="1400">
                          <a:solidFill>
                            <a:schemeClr val="tx1"/>
                          </a:solidFill>
                          <a:latin typeface="Calibri" pitchFamily="34" charset="0"/>
                        </a:defRPr>
                      </a:lvl7pPr>
                      <a:lvl8pPr marL="3429000" indent="-228600" eaLnBrk="0" fontAlgn="base" hangingPunct="0">
                        <a:spcBef>
                          <a:spcPct val="20000"/>
                        </a:spcBef>
                        <a:spcAft>
                          <a:spcPct val="0"/>
                        </a:spcAft>
                        <a:buFont typeface="Arial" charset="0"/>
                        <a:defRPr sz="1400">
                          <a:solidFill>
                            <a:schemeClr val="tx1"/>
                          </a:solidFill>
                          <a:latin typeface="Calibri" pitchFamily="34" charset="0"/>
                        </a:defRPr>
                      </a:lvl8pPr>
                      <a:lvl9pPr marL="3886200" indent="-228600" eaLnBrk="0" fontAlgn="base" hangingPunct="0">
                        <a:spcBef>
                          <a:spcPct val="20000"/>
                        </a:spcBef>
                        <a:spcAft>
                          <a:spcPct val="0"/>
                        </a:spcAft>
                        <a:buFont typeface="Arial" charset="0"/>
                        <a:defRPr sz="1400">
                          <a:solidFill>
                            <a:schemeClr val="tx1"/>
                          </a:solidFill>
                          <a:latin typeface="Calibri" pitchFamily="34" charset="0"/>
                        </a:defRPr>
                      </a:lvl9p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sv-SE" altLang="zh-CN" sz="1200" b="1" i="0" u="none" strike="noStrike" cap="none" normalizeH="0" baseline="0" dirty="0">
                          <a:ln>
                            <a:noFill/>
                          </a:ln>
                          <a:solidFill>
                            <a:schemeClr val="bg1"/>
                          </a:solidFill>
                          <a:effectLst/>
                          <a:latin typeface="微软雅黑" panose="020B0503020204020204" pitchFamily="34" charset="-122"/>
                          <a:ea typeface="微软雅黑" panose="020B0503020204020204" pitchFamily="34" charset="-122"/>
                          <a:cs typeface="Arial" charset="0"/>
                        </a:rPr>
                        <a:t>Meeting</a:t>
                      </a:r>
                      <a:endParaRPr kumimoji="0" lang="en-US" altLang="zh-CN" sz="1200" b="1" i="0" u="none" strike="noStrike" cap="none" normalizeH="0" baseline="0" dirty="0">
                        <a:ln>
                          <a:noFill/>
                        </a:ln>
                        <a:solidFill>
                          <a:schemeClr val="bg1"/>
                        </a:solidFill>
                        <a:effectLst/>
                        <a:latin typeface="微软雅黑" panose="020B0503020204020204" pitchFamily="34" charset="-122"/>
                        <a:ea typeface="微软雅黑" panose="020B0503020204020204" pitchFamily="34" charset="-122"/>
                        <a:cs typeface="Arial" charset="0"/>
                      </a:endParaRPr>
                    </a:p>
                  </a:txBody>
                  <a:tcPr marL="91432" marR="91432" anchor="ctr" horzOverflow="overflow">
                    <a:solidFill>
                      <a:schemeClr val="tx2">
                        <a:lumMod val="75000"/>
                      </a:schemeClr>
                    </a:solidFill>
                  </a:tcPr>
                </a:tc>
                <a:tc>
                  <a:txBody>
                    <a:bodyPr/>
                    <a:lstStyle>
                      <a:lvl1pPr>
                        <a:spcBef>
                          <a:spcPct val="20000"/>
                        </a:spcBef>
                        <a:defRPr sz="2400">
                          <a:solidFill>
                            <a:schemeClr val="tx1"/>
                          </a:solidFill>
                          <a:latin typeface="Calibri" pitchFamily="34" charset="0"/>
                        </a:defRPr>
                      </a:lvl1pPr>
                      <a:lvl2pPr marL="742950" indent="-285750">
                        <a:spcBef>
                          <a:spcPct val="20000"/>
                        </a:spcBef>
                        <a:buClr>
                          <a:srgbClr val="C00000"/>
                        </a:buClr>
                        <a:buFont typeface="Arial" charset="0"/>
                        <a:defRPr sz="2000">
                          <a:solidFill>
                            <a:schemeClr val="tx1"/>
                          </a:solidFill>
                          <a:latin typeface="Calibri" pitchFamily="34" charset="0"/>
                        </a:defRPr>
                      </a:lvl2pPr>
                      <a:lvl3pPr marL="1143000" indent="-228600">
                        <a:spcBef>
                          <a:spcPct val="20000"/>
                        </a:spcBef>
                        <a:buFont typeface="Arial" charset="0"/>
                        <a:defRPr>
                          <a:solidFill>
                            <a:schemeClr val="tx1"/>
                          </a:solidFill>
                          <a:latin typeface="Calibri" pitchFamily="34" charset="0"/>
                        </a:defRPr>
                      </a:lvl3pPr>
                      <a:lvl4pPr marL="1600200" indent="-228600">
                        <a:spcBef>
                          <a:spcPct val="20000"/>
                        </a:spcBef>
                        <a:buFont typeface="Arial" charset="0"/>
                        <a:defRPr sz="1600">
                          <a:solidFill>
                            <a:schemeClr val="tx1"/>
                          </a:solidFill>
                          <a:latin typeface="Calibri" pitchFamily="34" charset="0"/>
                        </a:defRPr>
                      </a:lvl4pPr>
                      <a:lvl5pPr marL="2057400" indent="-228600">
                        <a:spcBef>
                          <a:spcPct val="20000"/>
                        </a:spcBef>
                        <a:buFont typeface="Arial" charset="0"/>
                        <a:defRPr sz="1400">
                          <a:solidFill>
                            <a:schemeClr val="tx1"/>
                          </a:solidFill>
                          <a:latin typeface="Calibri" pitchFamily="34" charset="0"/>
                        </a:defRPr>
                      </a:lvl5pPr>
                      <a:lvl6pPr marL="2514600" indent="-228600" eaLnBrk="0" fontAlgn="base" hangingPunct="0">
                        <a:spcBef>
                          <a:spcPct val="20000"/>
                        </a:spcBef>
                        <a:spcAft>
                          <a:spcPct val="0"/>
                        </a:spcAft>
                        <a:buFont typeface="Arial" charset="0"/>
                        <a:defRPr sz="1400">
                          <a:solidFill>
                            <a:schemeClr val="tx1"/>
                          </a:solidFill>
                          <a:latin typeface="Calibri" pitchFamily="34" charset="0"/>
                        </a:defRPr>
                      </a:lvl6pPr>
                      <a:lvl7pPr marL="2971800" indent="-228600" eaLnBrk="0" fontAlgn="base" hangingPunct="0">
                        <a:spcBef>
                          <a:spcPct val="20000"/>
                        </a:spcBef>
                        <a:spcAft>
                          <a:spcPct val="0"/>
                        </a:spcAft>
                        <a:buFont typeface="Arial" charset="0"/>
                        <a:defRPr sz="1400">
                          <a:solidFill>
                            <a:schemeClr val="tx1"/>
                          </a:solidFill>
                          <a:latin typeface="Calibri" pitchFamily="34" charset="0"/>
                        </a:defRPr>
                      </a:lvl7pPr>
                      <a:lvl8pPr marL="3429000" indent="-228600" eaLnBrk="0" fontAlgn="base" hangingPunct="0">
                        <a:spcBef>
                          <a:spcPct val="20000"/>
                        </a:spcBef>
                        <a:spcAft>
                          <a:spcPct val="0"/>
                        </a:spcAft>
                        <a:buFont typeface="Arial" charset="0"/>
                        <a:defRPr sz="1400">
                          <a:solidFill>
                            <a:schemeClr val="tx1"/>
                          </a:solidFill>
                          <a:latin typeface="Calibri" pitchFamily="34" charset="0"/>
                        </a:defRPr>
                      </a:lvl8pPr>
                      <a:lvl9pPr marL="3886200" indent="-228600" eaLnBrk="0" fontAlgn="base" hangingPunct="0">
                        <a:spcBef>
                          <a:spcPct val="20000"/>
                        </a:spcBef>
                        <a:spcAft>
                          <a:spcPct val="0"/>
                        </a:spcAft>
                        <a:buFont typeface="Arial" charset="0"/>
                        <a:defRPr sz="1400">
                          <a:solidFill>
                            <a:schemeClr val="tx1"/>
                          </a:solidFill>
                          <a:latin typeface="Calibri" pitchFamily="34" charset="0"/>
                        </a:defRPr>
                      </a:lvl9p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sv-SE" altLang="zh-CN" sz="1200" b="1" i="0" u="none" strike="noStrike" cap="none" normalizeH="0" baseline="0" dirty="0">
                          <a:ln>
                            <a:noFill/>
                          </a:ln>
                          <a:solidFill>
                            <a:schemeClr val="bg1"/>
                          </a:solidFill>
                          <a:effectLst/>
                          <a:latin typeface="微软雅黑" panose="020B0503020204020204" pitchFamily="34" charset="-122"/>
                          <a:ea typeface="微软雅黑" panose="020B0503020204020204" pitchFamily="34" charset="-122"/>
                          <a:cs typeface="Arial" charset="0"/>
                        </a:rPr>
                        <a:t>Date</a:t>
                      </a:r>
                      <a:endParaRPr kumimoji="0" lang="en-US" altLang="zh-CN" sz="1200" b="1" i="0" u="none" strike="noStrike" cap="none" normalizeH="0" baseline="0" dirty="0">
                        <a:ln>
                          <a:noFill/>
                        </a:ln>
                        <a:solidFill>
                          <a:schemeClr val="bg1"/>
                        </a:solidFill>
                        <a:effectLst/>
                        <a:latin typeface="微软雅黑" panose="020B0503020204020204" pitchFamily="34" charset="-122"/>
                        <a:ea typeface="微软雅黑" panose="020B0503020204020204" pitchFamily="34" charset="-122"/>
                        <a:cs typeface="Arial" charset="0"/>
                      </a:endParaRPr>
                    </a:p>
                  </a:txBody>
                  <a:tcPr marL="91432" marR="91432" anchor="ctr" horzOverflow="overflow">
                    <a:solidFill>
                      <a:schemeClr val="tx2">
                        <a:lumMod val="75000"/>
                      </a:schemeClr>
                    </a:solid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altLang="zh-CN" sz="1200" b="1" i="0" u="none" strike="noStrike" cap="none" normalizeH="0" baseline="0" dirty="0">
                          <a:ln>
                            <a:noFill/>
                          </a:ln>
                          <a:solidFill>
                            <a:schemeClr val="bg1"/>
                          </a:solidFill>
                          <a:effectLst/>
                          <a:latin typeface="微软雅黑" panose="020B0503020204020204" pitchFamily="34" charset="-122"/>
                          <a:ea typeface="微软雅黑" panose="020B0503020204020204" pitchFamily="34" charset="-122"/>
                          <a:cs typeface="Arial" charset="0"/>
                        </a:rPr>
                        <a:t>Location</a:t>
                      </a:r>
                    </a:p>
                  </a:txBody>
                  <a:tcPr marL="91432" marR="91432" anchor="ctr" horzOverflow="overflow">
                    <a:solidFill>
                      <a:schemeClr val="tx2">
                        <a:lumMod val="75000"/>
                      </a:schemeClr>
                    </a:solid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altLang="zh-CN" sz="1200" b="1" i="0" u="none" strike="noStrike" cap="none" normalizeH="0" baseline="0" dirty="0">
                          <a:ln>
                            <a:noFill/>
                          </a:ln>
                          <a:solidFill>
                            <a:schemeClr val="bg1"/>
                          </a:solidFill>
                          <a:effectLst/>
                          <a:latin typeface="微软雅黑" panose="020B0503020204020204" pitchFamily="34" charset="-122"/>
                          <a:ea typeface="微软雅黑" panose="020B0503020204020204" pitchFamily="34" charset="-122"/>
                          <a:cs typeface="Arial" charset="0"/>
                        </a:rPr>
                        <a:t>Host</a:t>
                      </a:r>
                    </a:p>
                  </a:txBody>
                  <a:tcPr marL="91432" marR="91432" anchor="ctr" horzOverflow="overflow">
                    <a:solidFill>
                      <a:schemeClr val="tx2">
                        <a:lumMod val="75000"/>
                      </a:schemeClr>
                    </a:solidFill>
                  </a:tcPr>
                </a:tc>
                <a:tc>
                  <a:txBody>
                    <a:bodyPr/>
                    <a:lstStyle>
                      <a:lvl1pPr>
                        <a:spcBef>
                          <a:spcPct val="20000"/>
                        </a:spcBef>
                        <a:defRPr sz="2400">
                          <a:solidFill>
                            <a:schemeClr val="tx1"/>
                          </a:solidFill>
                          <a:latin typeface="Calibri" pitchFamily="34" charset="0"/>
                        </a:defRPr>
                      </a:lvl1pPr>
                      <a:lvl2pPr marL="742950" indent="-285750">
                        <a:spcBef>
                          <a:spcPct val="20000"/>
                        </a:spcBef>
                        <a:buClr>
                          <a:srgbClr val="C00000"/>
                        </a:buClr>
                        <a:buFont typeface="Arial" charset="0"/>
                        <a:defRPr sz="2000">
                          <a:solidFill>
                            <a:schemeClr val="tx1"/>
                          </a:solidFill>
                          <a:latin typeface="Calibri" pitchFamily="34" charset="0"/>
                        </a:defRPr>
                      </a:lvl2pPr>
                      <a:lvl3pPr marL="1143000" indent="-228600">
                        <a:spcBef>
                          <a:spcPct val="20000"/>
                        </a:spcBef>
                        <a:buFont typeface="Arial" charset="0"/>
                        <a:defRPr>
                          <a:solidFill>
                            <a:schemeClr val="tx1"/>
                          </a:solidFill>
                          <a:latin typeface="Calibri" pitchFamily="34" charset="0"/>
                        </a:defRPr>
                      </a:lvl3pPr>
                      <a:lvl4pPr marL="1600200" indent="-228600">
                        <a:spcBef>
                          <a:spcPct val="20000"/>
                        </a:spcBef>
                        <a:buFont typeface="Arial" charset="0"/>
                        <a:defRPr sz="1600">
                          <a:solidFill>
                            <a:schemeClr val="tx1"/>
                          </a:solidFill>
                          <a:latin typeface="Calibri" pitchFamily="34" charset="0"/>
                        </a:defRPr>
                      </a:lvl4pPr>
                      <a:lvl5pPr marL="2057400" indent="-228600">
                        <a:spcBef>
                          <a:spcPct val="20000"/>
                        </a:spcBef>
                        <a:buFont typeface="Arial" charset="0"/>
                        <a:defRPr sz="1400">
                          <a:solidFill>
                            <a:schemeClr val="tx1"/>
                          </a:solidFill>
                          <a:latin typeface="Calibri" pitchFamily="34" charset="0"/>
                        </a:defRPr>
                      </a:lvl5pPr>
                      <a:lvl6pPr marL="2514600" indent="-228600" eaLnBrk="0" fontAlgn="base" hangingPunct="0">
                        <a:spcBef>
                          <a:spcPct val="20000"/>
                        </a:spcBef>
                        <a:spcAft>
                          <a:spcPct val="0"/>
                        </a:spcAft>
                        <a:buFont typeface="Arial" charset="0"/>
                        <a:defRPr sz="1400">
                          <a:solidFill>
                            <a:schemeClr val="tx1"/>
                          </a:solidFill>
                          <a:latin typeface="Calibri" pitchFamily="34" charset="0"/>
                        </a:defRPr>
                      </a:lvl6pPr>
                      <a:lvl7pPr marL="2971800" indent="-228600" eaLnBrk="0" fontAlgn="base" hangingPunct="0">
                        <a:spcBef>
                          <a:spcPct val="20000"/>
                        </a:spcBef>
                        <a:spcAft>
                          <a:spcPct val="0"/>
                        </a:spcAft>
                        <a:buFont typeface="Arial" charset="0"/>
                        <a:defRPr sz="1400">
                          <a:solidFill>
                            <a:schemeClr val="tx1"/>
                          </a:solidFill>
                          <a:latin typeface="Calibri" pitchFamily="34" charset="0"/>
                        </a:defRPr>
                      </a:lvl7pPr>
                      <a:lvl8pPr marL="3429000" indent="-228600" eaLnBrk="0" fontAlgn="base" hangingPunct="0">
                        <a:spcBef>
                          <a:spcPct val="20000"/>
                        </a:spcBef>
                        <a:spcAft>
                          <a:spcPct val="0"/>
                        </a:spcAft>
                        <a:buFont typeface="Arial" charset="0"/>
                        <a:defRPr sz="1400">
                          <a:solidFill>
                            <a:schemeClr val="tx1"/>
                          </a:solidFill>
                          <a:latin typeface="Calibri" pitchFamily="34" charset="0"/>
                        </a:defRPr>
                      </a:lvl8pPr>
                      <a:lvl9pPr marL="3886200" indent="-228600" eaLnBrk="0" fontAlgn="base" hangingPunct="0">
                        <a:spcBef>
                          <a:spcPct val="20000"/>
                        </a:spcBef>
                        <a:spcAft>
                          <a:spcPct val="0"/>
                        </a:spcAft>
                        <a:buFont typeface="Arial" charset="0"/>
                        <a:defRPr sz="1400">
                          <a:solidFill>
                            <a:schemeClr val="tx1"/>
                          </a:solidFill>
                          <a:latin typeface="Calibri" pitchFamily="34" charset="0"/>
                        </a:defRPr>
                      </a:lvl9p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sv-SE" altLang="zh-CN" sz="1200" b="1" i="0" u="none" strike="noStrike" cap="none" normalizeH="0" baseline="0" dirty="0">
                          <a:ln>
                            <a:noFill/>
                          </a:ln>
                          <a:solidFill>
                            <a:schemeClr val="bg1"/>
                          </a:solidFill>
                          <a:effectLst/>
                          <a:latin typeface="微软雅黑" panose="020B0503020204020204" pitchFamily="34" charset="-122"/>
                          <a:ea typeface="微软雅黑" panose="020B0503020204020204" pitchFamily="34" charset="-122"/>
                          <a:cs typeface="Arial" charset="0"/>
                        </a:rPr>
                        <a:t>Delegates registered/attendees</a:t>
                      </a:r>
                      <a:endParaRPr kumimoji="0" lang="en-US" altLang="zh-CN" sz="1200" b="1" i="0" u="none" strike="noStrike" cap="none" normalizeH="0" baseline="0" dirty="0">
                        <a:ln>
                          <a:noFill/>
                        </a:ln>
                        <a:solidFill>
                          <a:schemeClr val="bg1"/>
                        </a:solidFill>
                        <a:effectLst/>
                        <a:latin typeface="微软雅黑" panose="020B0503020204020204" pitchFamily="34" charset="-122"/>
                        <a:ea typeface="微软雅黑" panose="020B0503020204020204" pitchFamily="34" charset="-122"/>
                        <a:cs typeface="Arial" charset="0"/>
                      </a:endParaRPr>
                    </a:p>
                  </a:txBody>
                  <a:tcPr marL="91432" marR="91432" anchor="ctr" horzOverflow="overflow">
                    <a:solidFill>
                      <a:schemeClr val="tx2">
                        <a:lumMod val="75000"/>
                      </a:schemeClr>
                    </a:solidFill>
                  </a:tcPr>
                </a:tc>
                <a:tc>
                  <a:txBody>
                    <a:bodyPr/>
                    <a:lstStyle>
                      <a:lvl1pPr>
                        <a:spcBef>
                          <a:spcPct val="20000"/>
                        </a:spcBef>
                        <a:defRPr sz="2400">
                          <a:solidFill>
                            <a:schemeClr val="tx1"/>
                          </a:solidFill>
                          <a:latin typeface="Calibri" pitchFamily="34" charset="0"/>
                        </a:defRPr>
                      </a:lvl1pPr>
                      <a:lvl2pPr marL="742950" indent="-285750">
                        <a:spcBef>
                          <a:spcPct val="20000"/>
                        </a:spcBef>
                        <a:buClr>
                          <a:srgbClr val="C00000"/>
                        </a:buClr>
                        <a:buFont typeface="Arial" charset="0"/>
                        <a:defRPr sz="2000">
                          <a:solidFill>
                            <a:schemeClr val="tx1"/>
                          </a:solidFill>
                          <a:latin typeface="Calibri" pitchFamily="34" charset="0"/>
                        </a:defRPr>
                      </a:lvl2pPr>
                      <a:lvl3pPr marL="1143000" indent="-228600">
                        <a:spcBef>
                          <a:spcPct val="20000"/>
                        </a:spcBef>
                        <a:buFont typeface="Arial" charset="0"/>
                        <a:defRPr>
                          <a:solidFill>
                            <a:schemeClr val="tx1"/>
                          </a:solidFill>
                          <a:latin typeface="Calibri" pitchFamily="34" charset="0"/>
                        </a:defRPr>
                      </a:lvl3pPr>
                      <a:lvl4pPr marL="1600200" indent="-228600">
                        <a:spcBef>
                          <a:spcPct val="20000"/>
                        </a:spcBef>
                        <a:buFont typeface="Arial" charset="0"/>
                        <a:defRPr sz="1600">
                          <a:solidFill>
                            <a:schemeClr val="tx1"/>
                          </a:solidFill>
                          <a:latin typeface="Calibri" pitchFamily="34" charset="0"/>
                        </a:defRPr>
                      </a:lvl4pPr>
                      <a:lvl5pPr marL="2057400" indent="-228600">
                        <a:spcBef>
                          <a:spcPct val="20000"/>
                        </a:spcBef>
                        <a:buFont typeface="Arial" charset="0"/>
                        <a:defRPr sz="1400">
                          <a:solidFill>
                            <a:schemeClr val="tx1"/>
                          </a:solidFill>
                          <a:latin typeface="Calibri" pitchFamily="34" charset="0"/>
                        </a:defRPr>
                      </a:lvl5pPr>
                      <a:lvl6pPr marL="2514600" indent="-228600" eaLnBrk="0" fontAlgn="base" hangingPunct="0">
                        <a:spcBef>
                          <a:spcPct val="20000"/>
                        </a:spcBef>
                        <a:spcAft>
                          <a:spcPct val="0"/>
                        </a:spcAft>
                        <a:buFont typeface="Arial" charset="0"/>
                        <a:defRPr sz="1400">
                          <a:solidFill>
                            <a:schemeClr val="tx1"/>
                          </a:solidFill>
                          <a:latin typeface="Calibri" pitchFamily="34" charset="0"/>
                        </a:defRPr>
                      </a:lvl6pPr>
                      <a:lvl7pPr marL="2971800" indent="-228600" eaLnBrk="0" fontAlgn="base" hangingPunct="0">
                        <a:spcBef>
                          <a:spcPct val="20000"/>
                        </a:spcBef>
                        <a:spcAft>
                          <a:spcPct val="0"/>
                        </a:spcAft>
                        <a:buFont typeface="Arial" charset="0"/>
                        <a:defRPr sz="1400">
                          <a:solidFill>
                            <a:schemeClr val="tx1"/>
                          </a:solidFill>
                          <a:latin typeface="Calibri" pitchFamily="34" charset="0"/>
                        </a:defRPr>
                      </a:lvl7pPr>
                      <a:lvl8pPr marL="3429000" indent="-228600" eaLnBrk="0" fontAlgn="base" hangingPunct="0">
                        <a:spcBef>
                          <a:spcPct val="20000"/>
                        </a:spcBef>
                        <a:spcAft>
                          <a:spcPct val="0"/>
                        </a:spcAft>
                        <a:buFont typeface="Arial" charset="0"/>
                        <a:defRPr sz="1400">
                          <a:solidFill>
                            <a:schemeClr val="tx1"/>
                          </a:solidFill>
                          <a:latin typeface="Calibri" pitchFamily="34" charset="0"/>
                        </a:defRPr>
                      </a:lvl8pPr>
                      <a:lvl9pPr marL="3886200" indent="-228600" eaLnBrk="0" fontAlgn="base" hangingPunct="0">
                        <a:spcBef>
                          <a:spcPct val="20000"/>
                        </a:spcBef>
                        <a:spcAft>
                          <a:spcPct val="0"/>
                        </a:spcAft>
                        <a:buFont typeface="Arial" charset="0"/>
                        <a:defRPr sz="1400">
                          <a:solidFill>
                            <a:schemeClr val="tx1"/>
                          </a:solidFill>
                          <a:latin typeface="Calibri" pitchFamily="34" charset="0"/>
                        </a:defRPr>
                      </a:lvl9p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sv-SE" altLang="zh-CN" sz="1200" b="1" i="0" u="none" strike="noStrike" cap="none" normalizeH="0" baseline="0" dirty="0">
                          <a:ln>
                            <a:noFill/>
                          </a:ln>
                          <a:solidFill>
                            <a:schemeClr val="bg1"/>
                          </a:solidFill>
                          <a:effectLst/>
                          <a:latin typeface="微软雅黑" panose="020B0503020204020204" pitchFamily="34" charset="-122"/>
                          <a:ea typeface="微软雅黑" panose="020B0503020204020204" pitchFamily="34" charset="-122"/>
                          <a:cs typeface="Arial" charset="0"/>
                        </a:rPr>
                        <a:t>Documents requested/uploaded</a:t>
                      </a:r>
                      <a:endParaRPr kumimoji="0" lang="en-US" altLang="zh-CN" sz="1200" b="1" i="0" u="none" strike="noStrike" cap="none" normalizeH="0" baseline="0" dirty="0">
                        <a:ln>
                          <a:noFill/>
                        </a:ln>
                        <a:solidFill>
                          <a:schemeClr val="bg1"/>
                        </a:solidFill>
                        <a:effectLst/>
                        <a:latin typeface="微软雅黑" panose="020B0503020204020204" pitchFamily="34" charset="-122"/>
                        <a:ea typeface="微软雅黑" panose="020B0503020204020204" pitchFamily="34" charset="-122"/>
                        <a:cs typeface="Arial" charset="0"/>
                      </a:endParaRPr>
                    </a:p>
                  </a:txBody>
                  <a:tcPr marL="91432" marR="91432" anchor="ctr" horzOverflow="overflow">
                    <a:solidFill>
                      <a:schemeClr val="tx2">
                        <a:lumMod val="75000"/>
                      </a:schemeClr>
                    </a:solidFill>
                  </a:tcPr>
                </a:tc>
                <a:extLst>
                  <a:ext uri="{0D108BD9-81ED-4DB2-BD59-A6C34878D82A}">
                    <a16:rowId xmlns="" xmlns:a16="http://schemas.microsoft.com/office/drawing/2014/main" val="10000"/>
                  </a:ext>
                </a:extLst>
              </a:tr>
              <a:tr h="213271">
                <a:tc>
                  <a:txBody>
                    <a:bodyPr/>
                    <a:lstStyle/>
                    <a:p>
                      <a:pPr marL="0" marR="0" algn="ctr" defTabSz="914400" rtl="0" eaLnBrk="1" latinLnBrk="0" hangingPunct="1">
                        <a:spcBef>
                          <a:spcPts val="0"/>
                        </a:spcBef>
                        <a:spcAft>
                          <a:spcPts val="0"/>
                        </a:spcAft>
                      </a:pPr>
                      <a:r>
                        <a:rPr kumimoji="0" lang="en-US" altLang="zh-CN" sz="1200" b="0" i="0" u="none" strike="noStrike" kern="1200"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Arial" charset="0"/>
                        </a:rPr>
                        <a:t>RAN4 #110bis</a:t>
                      </a:r>
                      <a:endParaRPr kumimoji="0" lang="zh-CN" sz="1200" b="0" i="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cs typeface="Arial" charset="0"/>
                      </a:endParaRPr>
                    </a:p>
                  </a:txBody>
                  <a:tcPr anchor="ctr">
                    <a:solidFill>
                      <a:srgbClr val="D0D8E8"/>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altLang="zh-CN" sz="1200" b="0" i="0" u="none" strike="noStrike" kern="1200"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Arial" charset="0"/>
                        </a:rPr>
                        <a:t>15th – 19th April, 2024</a:t>
                      </a:r>
                    </a:p>
                  </a:txBody>
                  <a:tcPr anchor="ctr">
                    <a:solidFill>
                      <a:srgbClr val="D0D8E8"/>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altLang="zh-CN" sz="1200" b="0" i="0" u="none" strike="noStrike" kern="1200"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Arial" charset="0"/>
                        </a:rPr>
                        <a:t>Changsha, China</a:t>
                      </a:r>
                      <a:endParaRPr kumimoji="0" lang="zh-CN" altLang="zh-CN" sz="1200" b="0" i="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cs typeface="Arial" charset="0"/>
                      </a:endParaRPr>
                    </a:p>
                  </a:txBody>
                  <a:tcPr anchor="ctr">
                    <a:solidFill>
                      <a:srgbClr val="D0D8E8"/>
                    </a:solidFill>
                  </a:tcPr>
                </a:tc>
                <a:tc>
                  <a:txBody>
                    <a:bodyPr/>
                    <a:lstStyle/>
                    <a:p>
                      <a:pPr marL="0" marR="0" algn="ctr" defTabSz="914400" rtl="0" eaLnBrk="1" latinLnBrk="0" hangingPunct="1">
                        <a:spcBef>
                          <a:spcPts val="0"/>
                        </a:spcBef>
                        <a:spcAft>
                          <a:spcPts val="0"/>
                        </a:spcAft>
                      </a:pPr>
                      <a:r>
                        <a:rPr kumimoji="0" lang="en-US" altLang="zh-CN" sz="1200" b="0" i="0" u="none" strike="noStrike" kern="1200"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Arial" charset="0"/>
                        </a:rPr>
                        <a:t>CF3</a:t>
                      </a:r>
                    </a:p>
                  </a:txBody>
                  <a:tcPr anchor="ctr">
                    <a:solidFill>
                      <a:srgbClr val="D0D8E8"/>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200" b="0" i="0" u="none" strike="noStrike" kern="1200"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Arial" charset="0"/>
                        </a:rPr>
                        <a:t>487/301</a:t>
                      </a:r>
                      <a:endParaRPr kumimoji="0" lang="zh-CN" altLang="zh-CN" sz="1200" b="0" i="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cs typeface="Arial" charset="0"/>
                      </a:endParaRPr>
                    </a:p>
                  </a:txBody>
                  <a:tcPr marL="9525" marR="9525" marT="9525" marB="0" anchor="ctr">
                    <a:solidFill>
                      <a:srgbClr val="D0D8E8"/>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200" b="0" i="0" u="none" strike="noStrike" kern="1200"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Arial" charset="0"/>
                        </a:rPr>
                        <a:t>2439/2348</a:t>
                      </a:r>
                      <a:endParaRPr kumimoji="0" lang="en-US" altLang="zh-CN" sz="1200" b="0" i="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cs typeface="Arial" charset="0"/>
                      </a:endParaRPr>
                    </a:p>
                  </a:txBody>
                  <a:tcPr marL="9525" marR="9525" marT="9525" marB="0" anchor="ctr">
                    <a:solidFill>
                      <a:srgbClr val="D0D8E8"/>
                    </a:solidFill>
                  </a:tcPr>
                </a:tc>
              </a:tr>
              <a:tr h="213271">
                <a:tc>
                  <a:txBody>
                    <a:bodyPr/>
                    <a:lstStyle/>
                    <a:p>
                      <a:pPr marL="0" marR="0" algn="ctr" defTabSz="914400" rtl="0" eaLnBrk="1" latinLnBrk="0" hangingPunct="1">
                        <a:spcBef>
                          <a:spcPts val="0"/>
                        </a:spcBef>
                        <a:spcAft>
                          <a:spcPts val="0"/>
                        </a:spcAft>
                      </a:pPr>
                      <a:r>
                        <a:rPr kumimoji="0" lang="en-US" altLang="zh-CN" sz="1200" b="0" i="0" u="none" strike="noStrike" kern="1200"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Arial" charset="0"/>
                        </a:rPr>
                        <a:t>RAN4 #111</a:t>
                      </a:r>
                      <a:endParaRPr kumimoji="0" lang="zh-CN" sz="1200" b="0" i="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cs typeface="Arial" charset="0"/>
                      </a:endParaRPr>
                    </a:p>
                  </a:txBody>
                  <a:tcPr anchor="ctr">
                    <a:solidFill>
                      <a:srgbClr val="D0D8E8"/>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altLang="zh-CN" sz="1200" b="0" i="0" u="none" strike="noStrike" kern="1200"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Arial" charset="0"/>
                        </a:rPr>
                        <a:t>20th – 24th May, 2024</a:t>
                      </a:r>
                    </a:p>
                  </a:txBody>
                  <a:tcPr anchor="ctr">
                    <a:solidFill>
                      <a:srgbClr val="D0D8E8"/>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200" b="0" i="0" u="none" strike="noStrike" kern="1200"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Arial" charset="0"/>
                        </a:rPr>
                        <a:t>Fukuoka, JP</a:t>
                      </a:r>
                      <a:endParaRPr kumimoji="0" lang="zh-CN" altLang="zh-CN" sz="1200" b="0" i="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cs typeface="Arial" charset="0"/>
                      </a:endParaRPr>
                    </a:p>
                  </a:txBody>
                  <a:tcPr anchor="ctr">
                    <a:solidFill>
                      <a:srgbClr val="D0D8E8"/>
                    </a:solidFill>
                  </a:tcPr>
                </a:tc>
                <a:tc>
                  <a:txBody>
                    <a:bodyPr/>
                    <a:lstStyle/>
                    <a:p>
                      <a:pPr marL="0" marR="0" algn="ctr" defTabSz="914400" rtl="0" eaLnBrk="1" latinLnBrk="0" hangingPunct="1">
                        <a:spcBef>
                          <a:spcPts val="0"/>
                        </a:spcBef>
                        <a:spcAft>
                          <a:spcPts val="0"/>
                        </a:spcAft>
                      </a:pPr>
                      <a:r>
                        <a:rPr kumimoji="0" lang="en-US" altLang="zh-CN" sz="1200" b="0" i="0" u="none" strike="noStrike" kern="1200"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Arial" charset="0"/>
                        </a:rPr>
                        <a:t>JF3</a:t>
                      </a:r>
                    </a:p>
                  </a:txBody>
                  <a:tcPr anchor="ctr">
                    <a:solidFill>
                      <a:srgbClr val="D0D8E8"/>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200" b="0" i="0" u="none" strike="noStrike" kern="1200"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Arial" charset="0"/>
                        </a:rPr>
                        <a:t>498/457</a:t>
                      </a:r>
                      <a:endParaRPr kumimoji="0" lang="zh-CN" altLang="zh-CN" sz="1200" b="0" i="0" u="none" strike="noStrike" kern="1200"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Arial" charset="0"/>
                      </a:endParaRPr>
                    </a:p>
                  </a:txBody>
                  <a:tcPr marL="9525" marR="9525" marT="9525" marB="0" anchor="ctr">
                    <a:solidFill>
                      <a:srgbClr val="D0D8E8"/>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200" b="0" i="0" u="none" strike="noStrike" kern="1200"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Arial" charset="0"/>
                        </a:rPr>
                        <a:t>3607/3368</a:t>
                      </a:r>
                      <a:endParaRPr kumimoji="0" lang="en-US" altLang="zh-CN" sz="1200" b="0" i="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cs typeface="Arial" charset="0"/>
                      </a:endParaRPr>
                    </a:p>
                  </a:txBody>
                  <a:tcPr marL="9525" marR="9525" marT="9525" marB="0" anchor="ctr">
                    <a:solidFill>
                      <a:srgbClr val="D0D8E8"/>
                    </a:solidFill>
                  </a:tcPr>
                </a:tc>
              </a:tr>
            </a:tbl>
          </a:graphicData>
        </a:graphic>
      </p:graphicFrame>
      <p:graphicFrame>
        <p:nvGraphicFramePr>
          <p:cNvPr id="7" name="Chart 7"/>
          <p:cNvGraphicFramePr/>
          <p:nvPr>
            <p:extLst>
              <p:ext uri="{D42A27DB-BD31-4B8C-83A1-F6EECF244321}">
                <p14:modId xmlns:p14="http://schemas.microsoft.com/office/powerpoint/2010/main" val="117273593"/>
              </p:ext>
            </p:extLst>
          </p:nvPr>
        </p:nvGraphicFramePr>
        <p:xfrm>
          <a:off x="6037265" y="2971217"/>
          <a:ext cx="6008685" cy="2929696"/>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8" name="Chart 1"/>
          <p:cNvGraphicFramePr/>
          <p:nvPr>
            <p:extLst>
              <p:ext uri="{D42A27DB-BD31-4B8C-83A1-F6EECF244321}">
                <p14:modId xmlns:p14="http://schemas.microsoft.com/office/powerpoint/2010/main" val="3733594341"/>
              </p:ext>
            </p:extLst>
          </p:nvPr>
        </p:nvGraphicFramePr>
        <p:xfrm>
          <a:off x="126864" y="2970634"/>
          <a:ext cx="5910401" cy="2929696"/>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21388100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altLang="zh-CN" b="1" dirty="0" smtClean="0"/>
              <a:t>Rel-18 status and RAN4 related issues</a:t>
            </a:r>
            <a:endParaRPr lang="ru-RU" dirty="0"/>
          </a:p>
        </p:txBody>
      </p:sp>
      <p:sp>
        <p:nvSpPr>
          <p:cNvPr id="10" name="Content Placeholder 2">
            <a:extLst>
              <a:ext uri="{FF2B5EF4-FFF2-40B4-BE49-F238E27FC236}">
                <a16:creationId xmlns="" xmlns:a16="http://schemas.microsoft.com/office/drawing/2014/main" id="{B1BE6906-4FA3-42DA-8E86-BA4DD12F41A6}"/>
              </a:ext>
            </a:extLst>
          </p:cNvPr>
          <p:cNvSpPr>
            <a:spLocks noGrp="1"/>
          </p:cNvSpPr>
          <p:nvPr>
            <p:ph idx="1"/>
          </p:nvPr>
        </p:nvSpPr>
        <p:spPr>
          <a:xfrm>
            <a:off x="401651" y="1273321"/>
            <a:ext cx="11507319" cy="5095171"/>
          </a:xfrm>
        </p:spPr>
        <p:txBody>
          <a:bodyPr/>
          <a:lstStyle/>
          <a:p>
            <a:pPr>
              <a:lnSpc>
                <a:spcPct val="150000"/>
              </a:lnSpc>
              <a:spcBef>
                <a:spcPts val="0"/>
              </a:spcBef>
              <a:spcAft>
                <a:spcPts val="0"/>
              </a:spcAft>
            </a:pPr>
            <a:r>
              <a:rPr lang="en-US" sz="1400" dirty="0" smtClean="0"/>
              <a:t>The </a:t>
            </a:r>
            <a:r>
              <a:rPr lang="en-US" sz="1400" dirty="0"/>
              <a:t>proposals to modify </a:t>
            </a:r>
            <a:r>
              <a:rPr lang="en-US" sz="1400" dirty="0" smtClean="0"/>
              <a:t>scope and/or open issues related RAN4 work, which may need discussions in RAN#103</a:t>
            </a:r>
            <a:endParaRPr lang="en-US" sz="1400" dirty="0"/>
          </a:p>
        </p:txBody>
      </p:sp>
      <p:graphicFrame>
        <p:nvGraphicFramePr>
          <p:cNvPr id="2" name="表格 1"/>
          <p:cNvGraphicFramePr>
            <a:graphicFrameLocks noGrp="1"/>
          </p:cNvGraphicFramePr>
          <p:nvPr>
            <p:extLst>
              <p:ext uri="{D42A27DB-BD31-4B8C-83A1-F6EECF244321}">
                <p14:modId xmlns:p14="http://schemas.microsoft.com/office/powerpoint/2010/main" val="2829192513"/>
              </p:ext>
            </p:extLst>
          </p:nvPr>
        </p:nvGraphicFramePr>
        <p:xfrm>
          <a:off x="498019" y="1714060"/>
          <a:ext cx="11410951" cy="2651760"/>
        </p:xfrm>
        <a:graphic>
          <a:graphicData uri="http://schemas.openxmlformats.org/drawingml/2006/table">
            <a:tbl>
              <a:tblPr firstRow="1" bandRow="1">
                <a:tableStyleId>{5C22544A-7EE6-4342-B048-85BDC9FD1C3A}</a:tableStyleId>
              </a:tblPr>
              <a:tblGrid>
                <a:gridCol w="604838"/>
                <a:gridCol w="2162175"/>
                <a:gridCol w="904875"/>
                <a:gridCol w="1266825"/>
                <a:gridCol w="6472238"/>
              </a:tblGrid>
              <a:tr h="0">
                <a:tc>
                  <a:txBody>
                    <a:bodyPr/>
                    <a:lstStyle/>
                    <a:p>
                      <a:r>
                        <a:rPr lang="en-US" altLang="zh-CN" sz="1000" dirty="0" smtClean="0">
                          <a:latin typeface="微软雅黑" panose="020B0503020204020204" pitchFamily="34" charset="-122"/>
                          <a:ea typeface="微软雅黑" panose="020B0503020204020204" pitchFamily="34" charset="-122"/>
                        </a:rPr>
                        <a:t>AI</a:t>
                      </a:r>
                      <a:endParaRPr lang="zh-CN" altLang="en-US" sz="1000" dirty="0">
                        <a:latin typeface="微软雅黑" panose="020B0503020204020204" pitchFamily="34" charset="-122"/>
                        <a:ea typeface="微软雅黑" panose="020B0503020204020204" pitchFamily="34" charset="-122"/>
                      </a:endParaRPr>
                    </a:p>
                  </a:txBody>
                  <a:tcPr marL="45720" marR="45720">
                    <a:solidFill>
                      <a:schemeClr val="tx2">
                        <a:lumMod val="75000"/>
                      </a:schemeClr>
                    </a:solidFill>
                  </a:tcPr>
                </a:tc>
                <a:tc>
                  <a:txBody>
                    <a:bodyPr/>
                    <a:lstStyle/>
                    <a:p>
                      <a:r>
                        <a:rPr lang="en-US" altLang="zh-CN" sz="1000" dirty="0" smtClean="0">
                          <a:latin typeface="微软雅黑" panose="020B0503020204020204" pitchFamily="34" charset="-122"/>
                          <a:ea typeface="微软雅黑" panose="020B0503020204020204" pitchFamily="34" charset="-122"/>
                        </a:rPr>
                        <a:t>WI/SI name </a:t>
                      </a:r>
                      <a:r>
                        <a:rPr lang="zh-CN" altLang="en-US" sz="1000" dirty="0" smtClean="0">
                          <a:latin typeface="微软雅黑" panose="020B0503020204020204" pitchFamily="34" charset="-122"/>
                          <a:ea typeface="微软雅黑" panose="020B0503020204020204" pitchFamily="34" charset="-122"/>
                        </a:rPr>
                        <a:t>（</a:t>
                      </a:r>
                      <a:r>
                        <a:rPr lang="en-US" altLang="zh-CN" sz="1000" dirty="0" smtClean="0">
                          <a:latin typeface="微软雅黑" panose="020B0503020204020204" pitchFamily="34" charset="-122"/>
                          <a:ea typeface="微软雅黑" panose="020B0503020204020204" pitchFamily="34" charset="-122"/>
                        </a:rPr>
                        <a:t>Acronym</a:t>
                      </a:r>
                      <a:r>
                        <a:rPr lang="zh-CN" altLang="en-US" sz="1000" dirty="0" smtClean="0">
                          <a:latin typeface="微软雅黑" panose="020B0503020204020204" pitchFamily="34" charset="-122"/>
                          <a:ea typeface="微软雅黑" panose="020B0503020204020204" pitchFamily="34" charset="-122"/>
                        </a:rPr>
                        <a:t>）</a:t>
                      </a:r>
                      <a:endParaRPr lang="zh-CN" altLang="en-US" sz="1000" dirty="0">
                        <a:latin typeface="微软雅黑" panose="020B0503020204020204" pitchFamily="34" charset="-122"/>
                        <a:ea typeface="微软雅黑" panose="020B0503020204020204" pitchFamily="34" charset="-122"/>
                      </a:endParaRPr>
                    </a:p>
                  </a:txBody>
                  <a:tcPr marL="45720" marR="45720">
                    <a:solidFill>
                      <a:schemeClr val="tx2">
                        <a:lumMod val="75000"/>
                      </a:schemeClr>
                    </a:solidFill>
                  </a:tcPr>
                </a:tc>
                <a:tc>
                  <a:txBody>
                    <a:bodyPr/>
                    <a:lstStyle/>
                    <a:p>
                      <a:r>
                        <a:rPr lang="en-US" altLang="zh-CN" sz="1000" dirty="0" smtClean="0">
                          <a:latin typeface="微软雅黑" panose="020B0503020204020204" pitchFamily="34" charset="-122"/>
                          <a:ea typeface="微软雅黑" panose="020B0503020204020204" pitchFamily="34" charset="-122"/>
                        </a:rPr>
                        <a:t>Target date</a:t>
                      </a:r>
                      <a:endParaRPr lang="zh-CN" altLang="en-US" sz="1000" dirty="0">
                        <a:latin typeface="微软雅黑" panose="020B0503020204020204" pitchFamily="34" charset="-122"/>
                        <a:ea typeface="微软雅黑" panose="020B0503020204020204" pitchFamily="34" charset="-122"/>
                      </a:endParaRPr>
                    </a:p>
                  </a:txBody>
                  <a:tcPr marL="45720" marR="45720">
                    <a:solidFill>
                      <a:schemeClr val="tx2">
                        <a:lumMod val="75000"/>
                      </a:schemeClr>
                    </a:solidFill>
                  </a:tcPr>
                </a:tc>
                <a:tc>
                  <a:txBody>
                    <a:bodyPr/>
                    <a:lstStyle/>
                    <a:p>
                      <a:r>
                        <a:rPr lang="en-US" altLang="zh-CN" sz="1000" dirty="0" smtClean="0">
                          <a:latin typeface="微软雅黑" panose="020B0503020204020204" pitchFamily="34" charset="-122"/>
                          <a:ea typeface="微软雅黑" panose="020B0503020204020204" pitchFamily="34" charset="-122"/>
                        </a:rPr>
                        <a:t>Completion level</a:t>
                      </a:r>
                      <a:endParaRPr lang="zh-CN" altLang="en-US" sz="1000" dirty="0">
                        <a:latin typeface="微软雅黑" panose="020B0503020204020204" pitchFamily="34" charset="-122"/>
                        <a:ea typeface="微软雅黑" panose="020B0503020204020204" pitchFamily="34" charset="-122"/>
                      </a:endParaRPr>
                    </a:p>
                  </a:txBody>
                  <a:tcPr marL="45720" marR="45720">
                    <a:solidFill>
                      <a:schemeClr val="tx2">
                        <a:lumMod val="75000"/>
                      </a:schemeClr>
                    </a:solidFill>
                  </a:tcPr>
                </a:tc>
                <a:tc>
                  <a:txBody>
                    <a:bodyPr/>
                    <a:lstStyle/>
                    <a:p>
                      <a:r>
                        <a:rPr lang="en-US" altLang="zh-CN" sz="1000" dirty="0" smtClean="0">
                          <a:latin typeface="微软雅黑" panose="020B0503020204020204" pitchFamily="34" charset="-122"/>
                          <a:ea typeface="微软雅黑" panose="020B0503020204020204" pitchFamily="34" charset="-122"/>
                        </a:rPr>
                        <a:t>Open issues or proposed modifications of scope</a:t>
                      </a:r>
                      <a:endParaRPr lang="zh-CN" altLang="en-US" sz="1000" dirty="0">
                        <a:latin typeface="微软雅黑" panose="020B0503020204020204" pitchFamily="34" charset="-122"/>
                        <a:ea typeface="微软雅黑" panose="020B0503020204020204" pitchFamily="34" charset="-122"/>
                      </a:endParaRPr>
                    </a:p>
                  </a:txBody>
                  <a:tcPr marL="45720" marR="45720">
                    <a:solidFill>
                      <a:schemeClr val="tx2">
                        <a:lumMod val="75000"/>
                      </a:schemeClr>
                    </a:solidFill>
                  </a:tcPr>
                </a:tc>
              </a:tr>
              <a:tr h="0">
                <a:tc>
                  <a:txBody>
                    <a:bodyPr/>
                    <a:lstStyle/>
                    <a:p>
                      <a:pPr marL="0" algn="l" defTabSz="914354" rtl="0" eaLnBrk="1" fontAlgn="t" latinLnBrk="0" hangingPunct="1"/>
                      <a:r>
                        <a:rPr lang="en-US" sz="1000" kern="1200" dirty="0" smtClean="0">
                          <a:solidFill>
                            <a:schemeClr val="dk1"/>
                          </a:solidFill>
                          <a:latin typeface="微软雅黑" panose="020B0503020204020204" pitchFamily="34" charset="-122"/>
                          <a:ea typeface="微软雅黑" panose="020B0503020204020204" pitchFamily="34" charset="-122"/>
                          <a:cs typeface="+mn-cs"/>
                        </a:rPr>
                        <a:t>9.4.1.9</a:t>
                      </a:r>
                      <a:endParaRPr lang="en-US" sz="1000" kern="1200" dirty="0">
                        <a:solidFill>
                          <a:schemeClr val="dk1"/>
                        </a:solidFill>
                        <a:latin typeface="微软雅黑" panose="020B0503020204020204" pitchFamily="34" charset="-122"/>
                        <a:ea typeface="微软雅黑" panose="020B0503020204020204" pitchFamily="34" charset="-122"/>
                        <a:cs typeface="+mn-cs"/>
                      </a:endParaRPr>
                    </a:p>
                  </a:txBody>
                  <a:tcPr marL="45720" marR="45720"/>
                </a:tc>
                <a:tc>
                  <a:txBody>
                    <a:bodyPr/>
                    <a:lstStyle/>
                    <a:p>
                      <a:pPr marL="0" algn="l" defTabSz="914354" rtl="0" eaLnBrk="1" fontAlgn="t" latinLnBrk="0" hangingPunct="1"/>
                      <a:r>
                        <a:rPr lang="en-US" altLang="zh-CN" sz="1000" kern="1200" smtClean="0">
                          <a:solidFill>
                            <a:schemeClr val="dk1"/>
                          </a:solidFill>
                          <a:latin typeface="微软雅黑" panose="020B0503020204020204" pitchFamily="34" charset="-122"/>
                          <a:ea typeface="微软雅黑" panose="020B0503020204020204" pitchFamily="34" charset="-122"/>
                          <a:cs typeface="+mn-cs"/>
                        </a:rPr>
                        <a:t>NR_pos_enh2-Perf</a:t>
                      </a:r>
                      <a:endParaRPr lang="en-US" sz="1000" kern="1200" dirty="0">
                        <a:solidFill>
                          <a:schemeClr val="dk1"/>
                        </a:solidFill>
                        <a:latin typeface="微软雅黑" panose="020B0503020204020204" pitchFamily="34" charset="-122"/>
                        <a:ea typeface="微软雅黑" panose="020B0503020204020204" pitchFamily="34" charset="-122"/>
                        <a:cs typeface="+mn-cs"/>
                      </a:endParaRPr>
                    </a:p>
                  </a:txBody>
                  <a:tcPr marL="45720" marR="45720"/>
                </a:tc>
                <a:tc>
                  <a:txBody>
                    <a:bodyPr/>
                    <a:lstStyle/>
                    <a:p>
                      <a:pPr marL="0" algn="l" defTabSz="914354" rtl="0" eaLnBrk="1" fontAlgn="t" latinLnBrk="0" hangingPunct="1"/>
                      <a:r>
                        <a:rPr lang="en-US" altLang="zh-CN" sz="1000" kern="1200" dirty="0" smtClean="0">
                          <a:solidFill>
                            <a:schemeClr val="dk1"/>
                          </a:solidFill>
                          <a:latin typeface="微软雅黑" panose="020B0503020204020204" pitchFamily="34" charset="-122"/>
                          <a:ea typeface="微软雅黑" panose="020B0503020204020204" pitchFamily="34" charset="-122"/>
                          <a:cs typeface="+mn-cs"/>
                        </a:rPr>
                        <a:t>Sep. 2024</a:t>
                      </a:r>
                      <a:endParaRPr lang="zh-CN" altLang="en-US" sz="1000" kern="1200" dirty="0" smtClean="0">
                        <a:solidFill>
                          <a:schemeClr val="dk1"/>
                        </a:solidFill>
                        <a:latin typeface="微软雅黑" panose="020B0503020204020204" pitchFamily="34" charset="-122"/>
                        <a:ea typeface="微软雅黑" panose="020B0503020204020204" pitchFamily="34" charset="-122"/>
                        <a:cs typeface="+mn-cs"/>
                      </a:endParaRPr>
                    </a:p>
                  </a:txBody>
                  <a:tcPr marL="45720" marR="45720"/>
                </a:tc>
                <a:tc>
                  <a:txBody>
                    <a:bodyPr/>
                    <a:lstStyle/>
                    <a:p>
                      <a:pPr marL="0" algn="l" defTabSz="914354" rtl="0" eaLnBrk="1" fontAlgn="t" latinLnBrk="0" hangingPunct="1"/>
                      <a:r>
                        <a:rPr lang="en-US" sz="1000" kern="1200" dirty="0" smtClean="0">
                          <a:solidFill>
                            <a:schemeClr val="dk1"/>
                          </a:solidFill>
                          <a:latin typeface="微软雅黑" panose="020B0503020204020204" pitchFamily="34" charset="-122"/>
                          <a:ea typeface="微软雅黑" panose="020B0503020204020204" pitchFamily="34" charset="-122"/>
                          <a:cs typeface="+mn-cs"/>
                        </a:rPr>
                        <a:t>90%</a:t>
                      </a:r>
                      <a:endParaRPr lang="en-US" sz="1000" kern="1200" dirty="0">
                        <a:solidFill>
                          <a:schemeClr val="dk1"/>
                        </a:solidFill>
                        <a:latin typeface="微软雅黑" panose="020B0503020204020204" pitchFamily="34" charset="-122"/>
                        <a:ea typeface="微软雅黑" panose="020B0503020204020204" pitchFamily="34" charset="-122"/>
                        <a:cs typeface="+mn-cs"/>
                      </a:endParaRPr>
                    </a:p>
                  </a:txBody>
                  <a:tcPr marL="45720" marR="45720"/>
                </a:tc>
                <a:tc>
                  <a:txBody>
                    <a:bodyPr/>
                    <a:lstStyle/>
                    <a:p>
                      <a:pPr marL="0" algn="l" defTabSz="914354" rtl="0" eaLnBrk="1" fontAlgn="t" latinLnBrk="0" hangingPunct="1">
                        <a:spcAft>
                          <a:spcPts val="600"/>
                        </a:spcAft>
                      </a:pPr>
                      <a:r>
                        <a:rPr lang="en-US" altLang="zh-CN" sz="1000" kern="1200" dirty="0" smtClean="0">
                          <a:solidFill>
                            <a:schemeClr val="dk1"/>
                          </a:solidFill>
                          <a:latin typeface="微软雅黑" panose="020B0503020204020204" pitchFamily="34" charset="-122"/>
                          <a:ea typeface="微软雅黑" panose="020B0503020204020204" pitchFamily="34" charset="-122"/>
                          <a:cs typeface="+mn-cs"/>
                        </a:rPr>
                        <a:t>Revised WID adding idle mode to be aligned with RAN4 finished work.</a:t>
                      </a:r>
                    </a:p>
                    <a:p>
                      <a:pPr marL="0" algn="l" defTabSz="914354" rtl="0" eaLnBrk="1" fontAlgn="t" latinLnBrk="0" hangingPunct="1">
                        <a:spcAft>
                          <a:spcPts val="600"/>
                        </a:spcAft>
                      </a:pPr>
                      <a:r>
                        <a:rPr lang="en-US" altLang="zh-CN" sz="1000" kern="1200" dirty="0" smtClean="0">
                          <a:solidFill>
                            <a:schemeClr val="dk1"/>
                          </a:solidFill>
                          <a:latin typeface="微软雅黑" panose="020B0503020204020204" pitchFamily="34" charset="-122"/>
                          <a:ea typeface="微软雅黑" panose="020B0503020204020204" pitchFamily="34" charset="-122"/>
                          <a:cs typeface="+mn-cs"/>
                        </a:rPr>
                        <a:t>Unfinished are RRM requirements and test cases for </a:t>
                      </a:r>
                      <a:r>
                        <a:rPr lang="en-US" altLang="zh-CN" sz="1000" kern="1200" dirty="0" err="1" smtClean="0">
                          <a:solidFill>
                            <a:schemeClr val="dk1"/>
                          </a:solidFill>
                          <a:latin typeface="微软雅黑" panose="020B0503020204020204" pitchFamily="34" charset="-122"/>
                          <a:ea typeface="微软雅黑" panose="020B0503020204020204" pitchFamily="34" charset="-122"/>
                          <a:cs typeface="+mn-cs"/>
                        </a:rPr>
                        <a:t>RedCap</a:t>
                      </a:r>
                      <a:r>
                        <a:rPr lang="en-US" altLang="zh-CN" sz="1000" kern="1200" dirty="0" smtClean="0">
                          <a:solidFill>
                            <a:schemeClr val="dk1"/>
                          </a:solidFill>
                          <a:latin typeface="微软雅黑" panose="020B0503020204020204" pitchFamily="34" charset="-122"/>
                          <a:ea typeface="微软雅黑" panose="020B0503020204020204" pitchFamily="34" charset="-122"/>
                          <a:cs typeface="+mn-cs"/>
                        </a:rPr>
                        <a:t> positioning, positioning with bandwidth aggregation, </a:t>
                      </a:r>
                      <a:r>
                        <a:rPr lang="en-US" altLang="zh-CN" sz="1000" kern="1200" dirty="0" err="1" smtClean="0">
                          <a:solidFill>
                            <a:schemeClr val="dk1"/>
                          </a:solidFill>
                          <a:latin typeface="微软雅黑" panose="020B0503020204020204" pitchFamily="34" charset="-122"/>
                          <a:ea typeface="微软雅黑" panose="020B0503020204020204" pitchFamily="34" charset="-122"/>
                          <a:cs typeface="+mn-cs"/>
                        </a:rPr>
                        <a:t>Sidelink</a:t>
                      </a:r>
                      <a:r>
                        <a:rPr lang="en-US" altLang="zh-CN" sz="1000" kern="1200" dirty="0" smtClean="0">
                          <a:solidFill>
                            <a:schemeClr val="dk1"/>
                          </a:solidFill>
                          <a:latin typeface="微软雅黑" panose="020B0503020204020204" pitchFamily="34" charset="-122"/>
                          <a:ea typeface="微软雅黑" panose="020B0503020204020204" pitchFamily="34" charset="-122"/>
                          <a:cs typeface="+mn-cs"/>
                        </a:rPr>
                        <a:t> positioning, Carrier-phase positioning and LPHAP</a:t>
                      </a:r>
                      <a:endParaRPr lang="zh-CN" altLang="en-US" sz="1000" kern="1200" dirty="0">
                        <a:solidFill>
                          <a:schemeClr val="dk1"/>
                        </a:solidFill>
                        <a:latin typeface="微软雅黑" panose="020B0503020204020204" pitchFamily="34" charset="-122"/>
                        <a:ea typeface="微软雅黑" panose="020B0503020204020204" pitchFamily="34" charset="-122"/>
                        <a:cs typeface="+mn-cs"/>
                      </a:endParaRPr>
                    </a:p>
                  </a:txBody>
                  <a:tcPr marL="45720" marR="45720"/>
                </a:tc>
              </a:tr>
              <a:tr h="0">
                <a:tc>
                  <a:txBody>
                    <a:bodyPr/>
                    <a:lstStyle/>
                    <a:p>
                      <a:pPr marL="0" algn="l" defTabSz="914354" rtl="0" eaLnBrk="1" fontAlgn="t" latinLnBrk="0" hangingPunct="1"/>
                      <a:r>
                        <a:rPr lang="en-US" altLang="zh-CN" sz="1000" kern="1200" dirty="0" smtClean="0">
                          <a:solidFill>
                            <a:schemeClr val="dk1"/>
                          </a:solidFill>
                          <a:latin typeface="微软雅黑" panose="020B0503020204020204" pitchFamily="34" charset="-122"/>
                          <a:ea typeface="微软雅黑" panose="020B0503020204020204" pitchFamily="34" charset="-122"/>
                          <a:cs typeface="+mn-cs"/>
                        </a:rPr>
                        <a:t>9.4.4.10</a:t>
                      </a:r>
                      <a:endParaRPr lang="en-US" altLang="zh-CN" sz="1000" kern="1200" dirty="0">
                        <a:solidFill>
                          <a:schemeClr val="dk1"/>
                        </a:solidFill>
                        <a:latin typeface="微软雅黑" panose="020B0503020204020204" pitchFamily="34" charset="-122"/>
                        <a:ea typeface="微软雅黑" panose="020B0503020204020204" pitchFamily="34" charset="-122"/>
                        <a:cs typeface="+mn-cs"/>
                      </a:endParaRPr>
                    </a:p>
                  </a:txBody>
                  <a:tcPr marL="45720" marR="45720"/>
                </a:tc>
                <a:tc>
                  <a:txBody>
                    <a:bodyPr/>
                    <a:lstStyle/>
                    <a:p>
                      <a:pPr marL="0" algn="l" defTabSz="914354" rtl="0" eaLnBrk="1" fontAlgn="t" latinLnBrk="0" hangingPunct="1"/>
                      <a:r>
                        <a:rPr lang="en-US" altLang="zh-CN" sz="1000" kern="1200" dirty="0" smtClean="0">
                          <a:solidFill>
                            <a:schemeClr val="dk1"/>
                          </a:solidFill>
                          <a:latin typeface="微软雅黑" panose="020B0503020204020204" pitchFamily="34" charset="-122"/>
                          <a:ea typeface="微软雅黑" panose="020B0503020204020204" pitchFamily="34" charset="-122"/>
                          <a:cs typeface="+mn-cs"/>
                        </a:rPr>
                        <a:t>NR_FR1_TRP_TRS_enh-Perf</a:t>
                      </a:r>
                      <a:endParaRPr lang="en-US" altLang="zh-CN" sz="1000" kern="1200" dirty="0">
                        <a:solidFill>
                          <a:schemeClr val="dk1"/>
                        </a:solidFill>
                        <a:latin typeface="微软雅黑" panose="020B0503020204020204" pitchFamily="34" charset="-122"/>
                        <a:ea typeface="微软雅黑" panose="020B0503020204020204" pitchFamily="34" charset="-122"/>
                        <a:cs typeface="+mn-cs"/>
                      </a:endParaRPr>
                    </a:p>
                  </a:txBody>
                  <a:tcPr marL="45720" marR="45720"/>
                </a:tc>
                <a:tc>
                  <a:txBody>
                    <a:bodyPr/>
                    <a:lstStyle/>
                    <a:p>
                      <a:pPr marL="0" algn="l" defTabSz="914354" rtl="0" eaLnBrk="1" fontAlgn="t" latinLnBrk="0" hangingPunct="1"/>
                      <a:r>
                        <a:rPr lang="en-US" altLang="zh-CN" sz="1000" kern="1200" dirty="0" smtClean="0">
                          <a:solidFill>
                            <a:schemeClr val="dk1"/>
                          </a:solidFill>
                          <a:latin typeface="微软雅黑" panose="020B0503020204020204" pitchFamily="34" charset="-122"/>
                          <a:ea typeface="微软雅黑" panose="020B0503020204020204" pitchFamily="34" charset="-122"/>
                          <a:cs typeface="+mn-cs"/>
                        </a:rPr>
                        <a:t>Sep. 2024</a:t>
                      </a:r>
                      <a:endParaRPr lang="zh-CN" altLang="en-US" sz="1000" kern="1200" dirty="0" smtClean="0">
                        <a:solidFill>
                          <a:schemeClr val="dk1"/>
                        </a:solidFill>
                        <a:latin typeface="微软雅黑" panose="020B0503020204020204" pitchFamily="34" charset="-122"/>
                        <a:ea typeface="微软雅黑" panose="020B0503020204020204" pitchFamily="34" charset="-122"/>
                        <a:cs typeface="+mn-cs"/>
                      </a:endParaRPr>
                    </a:p>
                  </a:txBody>
                  <a:tcPr marL="45720" marR="45720"/>
                </a:tc>
                <a:tc>
                  <a:txBody>
                    <a:bodyPr/>
                    <a:lstStyle/>
                    <a:p>
                      <a:pPr marL="0" algn="l" defTabSz="914354" rtl="0" eaLnBrk="1" fontAlgn="t" latinLnBrk="0" hangingPunct="1"/>
                      <a:r>
                        <a:rPr lang="en-US" altLang="zh-CN" sz="1000" kern="1200" dirty="0" smtClean="0">
                          <a:solidFill>
                            <a:schemeClr val="dk1"/>
                          </a:solidFill>
                          <a:latin typeface="微软雅黑" panose="020B0503020204020204" pitchFamily="34" charset="-122"/>
                          <a:ea typeface="微软雅黑" panose="020B0503020204020204" pitchFamily="34" charset="-122"/>
                          <a:cs typeface="+mn-cs"/>
                        </a:rPr>
                        <a:t>98%</a:t>
                      </a:r>
                      <a:endParaRPr lang="en-US" altLang="zh-CN" sz="1000" kern="1200" dirty="0">
                        <a:solidFill>
                          <a:schemeClr val="dk1"/>
                        </a:solidFill>
                        <a:latin typeface="微软雅黑" panose="020B0503020204020204" pitchFamily="34" charset="-122"/>
                        <a:ea typeface="微软雅黑" panose="020B0503020204020204" pitchFamily="34" charset="-122"/>
                        <a:cs typeface="+mn-cs"/>
                      </a:endParaRPr>
                    </a:p>
                  </a:txBody>
                  <a:tcPr marL="45720" marR="45720"/>
                </a:tc>
                <a:tc>
                  <a:txBody>
                    <a:bodyPr/>
                    <a:lstStyle/>
                    <a:p>
                      <a:pPr marL="0" marR="0" lvl="0" indent="0" algn="l" defTabSz="914354" rtl="0" eaLnBrk="1" fontAlgn="t" latinLnBrk="0" hangingPunct="1">
                        <a:lnSpc>
                          <a:spcPct val="100000"/>
                        </a:lnSpc>
                        <a:spcBef>
                          <a:spcPts val="0"/>
                        </a:spcBef>
                        <a:spcAft>
                          <a:spcPts val="0"/>
                        </a:spcAft>
                        <a:buClrTx/>
                        <a:buSzTx/>
                        <a:buFontTx/>
                        <a:buNone/>
                        <a:tabLst/>
                        <a:defRPr/>
                      </a:pPr>
                      <a:r>
                        <a:rPr lang="en-US" altLang="zh-CN" sz="1000" kern="1200" dirty="0" smtClean="0">
                          <a:solidFill>
                            <a:schemeClr val="dk1"/>
                          </a:solidFill>
                          <a:latin typeface="微软雅黑" panose="020B0503020204020204" pitchFamily="34" charset="-122"/>
                          <a:ea typeface="微软雅黑" panose="020B0503020204020204" pitchFamily="34" charset="-122"/>
                          <a:cs typeface="+mn-cs"/>
                        </a:rPr>
                        <a:t>Unfinished are TRP TRS requirements and Cat B CR for bands n1/n28/n41/n78</a:t>
                      </a:r>
                      <a:endParaRPr lang="en-GB" altLang="zh-CN" sz="1000" kern="1200" dirty="0" smtClean="0">
                        <a:solidFill>
                          <a:schemeClr val="dk1"/>
                        </a:solidFill>
                        <a:latin typeface="微软雅黑" panose="020B0503020204020204" pitchFamily="34" charset="-122"/>
                        <a:ea typeface="微软雅黑" panose="020B0503020204020204" pitchFamily="34" charset="-122"/>
                        <a:cs typeface="+mn-cs"/>
                      </a:endParaRPr>
                    </a:p>
                  </a:txBody>
                  <a:tcPr marL="45720" marR="45720"/>
                </a:tc>
              </a:tr>
              <a:tr h="0">
                <a:tc>
                  <a:txBody>
                    <a:bodyPr/>
                    <a:lstStyle/>
                    <a:p>
                      <a:pPr marL="0" algn="l" defTabSz="914354" rtl="0" eaLnBrk="1" fontAlgn="t" latinLnBrk="0" hangingPunct="1"/>
                      <a:r>
                        <a:rPr lang="en-US" altLang="zh-CN" sz="1000" kern="1200" dirty="0" smtClean="0">
                          <a:solidFill>
                            <a:schemeClr val="dk1"/>
                          </a:solidFill>
                          <a:latin typeface="微软雅黑" panose="020B0503020204020204" pitchFamily="34" charset="-122"/>
                          <a:ea typeface="微软雅黑" panose="020B0503020204020204" pitchFamily="34" charset="-122"/>
                          <a:cs typeface="+mn-cs"/>
                        </a:rPr>
                        <a:t>9.7.2.7</a:t>
                      </a:r>
                      <a:endParaRPr lang="en-US" altLang="zh-CN" sz="1000" kern="1200" dirty="0">
                        <a:solidFill>
                          <a:schemeClr val="dk1"/>
                        </a:solidFill>
                        <a:latin typeface="微软雅黑" panose="020B0503020204020204" pitchFamily="34" charset="-122"/>
                        <a:ea typeface="微软雅黑" panose="020B0503020204020204" pitchFamily="34" charset="-122"/>
                        <a:cs typeface="+mn-cs"/>
                      </a:endParaRPr>
                    </a:p>
                  </a:txBody>
                  <a:tcPr marL="45720" marR="45720"/>
                </a:tc>
                <a:tc>
                  <a:txBody>
                    <a:bodyPr/>
                    <a:lstStyle/>
                    <a:p>
                      <a:pPr marL="0" algn="l" defTabSz="914354" rtl="0" eaLnBrk="1" fontAlgn="t" latinLnBrk="0" hangingPunct="1"/>
                      <a:r>
                        <a:rPr lang="en-US" altLang="zh-CN" sz="1000" kern="1200" dirty="0" smtClean="0">
                          <a:solidFill>
                            <a:schemeClr val="dk1"/>
                          </a:solidFill>
                          <a:latin typeface="微软雅黑" panose="020B0503020204020204" pitchFamily="34" charset="-122"/>
                          <a:ea typeface="微软雅黑" panose="020B0503020204020204" pitchFamily="34" charset="-122"/>
                          <a:cs typeface="+mn-cs"/>
                        </a:rPr>
                        <a:t>On the Support of 2Rx for </a:t>
                      </a:r>
                      <a:r>
                        <a:rPr lang="en-US" altLang="zh-CN" sz="1000" kern="1200" dirty="0" err="1" smtClean="0">
                          <a:solidFill>
                            <a:schemeClr val="dk1"/>
                          </a:solidFill>
                          <a:latin typeface="微软雅黑" panose="020B0503020204020204" pitchFamily="34" charset="-122"/>
                          <a:ea typeface="微软雅黑" panose="020B0503020204020204" pitchFamily="34" charset="-122"/>
                          <a:cs typeface="+mn-cs"/>
                        </a:rPr>
                        <a:t>Wristwear</a:t>
                      </a:r>
                      <a:r>
                        <a:rPr lang="en-US" altLang="zh-CN" sz="1000" kern="1200" dirty="0" smtClean="0">
                          <a:solidFill>
                            <a:schemeClr val="dk1"/>
                          </a:solidFill>
                          <a:latin typeface="微软雅黑" panose="020B0503020204020204" pitchFamily="34" charset="-122"/>
                          <a:ea typeface="微软雅黑" panose="020B0503020204020204" pitchFamily="34" charset="-122"/>
                          <a:cs typeface="+mn-cs"/>
                        </a:rPr>
                        <a:t> XR Devices</a:t>
                      </a:r>
                      <a:endParaRPr lang="en-US" altLang="zh-CN" sz="1000" kern="1200" dirty="0">
                        <a:solidFill>
                          <a:schemeClr val="dk1"/>
                        </a:solidFill>
                        <a:latin typeface="微软雅黑" panose="020B0503020204020204" pitchFamily="34" charset="-122"/>
                        <a:ea typeface="微软雅黑" panose="020B0503020204020204" pitchFamily="34" charset="-122"/>
                        <a:cs typeface="+mn-cs"/>
                      </a:endParaRPr>
                    </a:p>
                  </a:txBody>
                  <a:tcPr marL="45720" marR="45720"/>
                </a:tc>
                <a:tc>
                  <a:txBody>
                    <a:bodyPr/>
                    <a:lstStyle/>
                    <a:p>
                      <a:pPr marL="0" algn="l" defTabSz="914354" rtl="0" eaLnBrk="1" fontAlgn="t" latinLnBrk="0" hangingPunct="1"/>
                      <a:endParaRPr lang="en-US" sz="1000" kern="1200" dirty="0">
                        <a:solidFill>
                          <a:schemeClr val="dk1"/>
                        </a:solidFill>
                        <a:latin typeface="微软雅黑" panose="020B0503020204020204" pitchFamily="34" charset="-122"/>
                        <a:ea typeface="微软雅黑" panose="020B0503020204020204" pitchFamily="34" charset="-122"/>
                        <a:cs typeface="+mn-cs"/>
                      </a:endParaRPr>
                    </a:p>
                  </a:txBody>
                  <a:tcPr marL="45720" marR="45720"/>
                </a:tc>
                <a:tc>
                  <a:txBody>
                    <a:bodyPr/>
                    <a:lstStyle/>
                    <a:p>
                      <a:pPr marL="0" algn="l" defTabSz="914354" rtl="0" eaLnBrk="1" fontAlgn="t" latinLnBrk="0" hangingPunct="1"/>
                      <a:endParaRPr lang="en-US" altLang="zh-CN" sz="1000" kern="1200" dirty="0">
                        <a:solidFill>
                          <a:schemeClr val="dk1"/>
                        </a:solidFill>
                        <a:latin typeface="微软雅黑" panose="020B0503020204020204" pitchFamily="34" charset="-122"/>
                        <a:ea typeface="微软雅黑" panose="020B0503020204020204" pitchFamily="34" charset="-122"/>
                        <a:cs typeface="+mn-cs"/>
                      </a:endParaRPr>
                    </a:p>
                  </a:txBody>
                  <a:tcPr marL="45720" marR="45720"/>
                </a:tc>
                <a:tc>
                  <a:txBody>
                    <a:bodyPr/>
                    <a:lstStyle/>
                    <a:p>
                      <a:pPr marL="0" algn="l" defTabSz="914354" rtl="0" eaLnBrk="1" fontAlgn="t" latinLnBrk="0" hangingPunct="1">
                        <a:spcAft>
                          <a:spcPts val="600"/>
                        </a:spcAft>
                      </a:pPr>
                      <a:r>
                        <a:rPr lang="en-US" altLang="zh-CN" sz="1000" kern="1200" dirty="0" smtClean="0">
                          <a:solidFill>
                            <a:schemeClr val="dk1"/>
                          </a:solidFill>
                          <a:latin typeface="微软雅黑" panose="020B0503020204020204" pitchFamily="34" charset="-122"/>
                          <a:ea typeface="微软雅黑" panose="020B0503020204020204" pitchFamily="34" charset="-122"/>
                          <a:cs typeface="+mn-cs"/>
                        </a:rPr>
                        <a:t>Proposal 1: Support 2Rx relaxation for </a:t>
                      </a:r>
                      <a:r>
                        <a:rPr lang="en-US" altLang="zh-CN" sz="1000" kern="1200" dirty="0" err="1" smtClean="0">
                          <a:solidFill>
                            <a:schemeClr val="dk1"/>
                          </a:solidFill>
                          <a:latin typeface="微软雅黑" panose="020B0503020204020204" pitchFamily="34" charset="-122"/>
                          <a:ea typeface="微软雅黑" panose="020B0503020204020204" pitchFamily="34" charset="-122"/>
                          <a:cs typeface="+mn-cs"/>
                        </a:rPr>
                        <a:t>wristwear</a:t>
                      </a:r>
                      <a:r>
                        <a:rPr lang="en-US" altLang="zh-CN" sz="1000" kern="1200" dirty="0" smtClean="0">
                          <a:solidFill>
                            <a:schemeClr val="dk1"/>
                          </a:solidFill>
                          <a:latin typeface="微软雅黑" panose="020B0503020204020204" pitchFamily="34" charset="-122"/>
                          <a:ea typeface="微软雅黑" panose="020B0503020204020204" pitchFamily="34" charset="-122"/>
                          <a:cs typeface="+mn-cs"/>
                        </a:rPr>
                        <a:t> XR devices and update the definition of 2Rx XR UE as follows:</a:t>
                      </a:r>
                    </a:p>
                    <a:p>
                      <a:pPr marL="171450" indent="-171450" algn="l" defTabSz="914354" rtl="0" eaLnBrk="1" fontAlgn="t" latinLnBrk="0" hangingPunct="1">
                        <a:spcAft>
                          <a:spcPts val="600"/>
                        </a:spcAft>
                        <a:buFont typeface="Wingdings" panose="05000000000000000000" pitchFamily="2" charset="2"/>
                        <a:buChar char="n"/>
                      </a:pPr>
                      <a:r>
                        <a:rPr lang="en-US" altLang="zh-CN" sz="1000" kern="1200" dirty="0" smtClean="0">
                          <a:solidFill>
                            <a:schemeClr val="dk1"/>
                          </a:solidFill>
                          <a:latin typeface="微软雅黑" panose="020B0503020204020204" pitchFamily="34" charset="-122"/>
                          <a:ea typeface="微软雅黑" panose="020B0503020204020204" pitchFamily="34" charset="-122"/>
                          <a:cs typeface="+mn-cs"/>
                        </a:rPr>
                        <a:t>Two Rx antenna port XR UE: A non-(e)</a:t>
                      </a:r>
                      <a:r>
                        <a:rPr lang="en-US" altLang="zh-CN" sz="1000" kern="1200" dirty="0" err="1" smtClean="0">
                          <a:solidFill>
                            <a:schemeClr val="dk1"/>
                          </a:solidFill>
                          <a:latin typeface="微软雅黑" panose="020B0503020204020204" pitchFamily="34" charset="-122"/>
                          <a:ea typeface="微软雅黑" panose="020B0503020204020204" pitchFamily="34" charset="-122"/>
                          <a:cs typeface="+mn-cs"/>
                        </a:rPr>
                        <a:t>RedCap</a:t>
                      </a:r>
                      <a:r>
                        <a:rPr lang="en-US" altLang="zh-CN" sz="1000" kern="1200" dirty="0" smtClean="0">
                          <a:solidFill>
                            <a:schemeClr val="dk1"/>
                          </a:solidFill>
                          <a:latin typeface="微软雅黑" panose="020B0503020204020204" pitchFamily="34" charset="-122"/>
                          <a:ea typeface="微软雅黑" panose="020B0503020204020204" pitchFamily="34" charset="-122"/>
                          <a:cs typeface="+mn-cs"/>
                        </a:rPr>
                        <a:t> XR UE that is equipped with only two Rx antenna ports in frequency band(s) where 4 Rx antenna ports are required. The UE is intended to be worn on either the human head or wrist, resulting in a constrained form factor with limited volume available for Rx chains. For headwear XR UEs, the intended design is to be supported by or behind the ears and a nose bridge; for </a:t>
                      </a:r>
                      <a:r>
                        <a:rPr lang="en-US" altLang="zh-CN" sz="1000" kern="1200" dirty="0" err="1" smtClean="0">
                          <a:solidFill>
                            <a:schemeClr val="dk1"/>
                          </a:solidFill>
                          <a:latin typeface="微软雅黑" panose="020B0503020204020204" pitchFamily="34" charset="-122"/>
                          <a:ea typeface="微软雅黑" panose="020B0503020204020204" pitchFamily="34" charset="-122"/>
                          <a:cs typeface="+mn-cs"/>
                        </a:rPr>
                        <a:t>wristwear</a:t>
                      </a:r>
                      <a:r>
                        <a:rPr lang="en-US" altLang="zh-CN" sz="1000" kern="1200" dirty="0" smtClean="0">
                          <a:solidFill>
                            <a:schemeClr val="dk1"/>
                          </a:solidFill>
                          <a:latin typeface="微软雅黑" panose="020B0503020204020204" pitchFamily="34" charset="-122"/>
                          <a:ea typeface="微软雅黑" panose="020B0503020204020204" pitchFamily="34" charset="-122"/>
                          <a:cs typeface="+mn-cs"/>
                        </a:rPr>
                        <a:t> XR UEs, the intended design is to be worn on the wrist using a band. Additionally, the </a:t>
                      </a:r>
                      <a:r>
                        <a:rPr lang="en-US" altLang="zh-CN" sz="1000" kern="1200" dirty="0" err="1" smtClean="0">
                          <a:solidFill>
                            <a:schemeClr val="dk1"/>
                          </a:solidFill>
                          <a:latin typeface="微软雅黑" panose="020B0503020204020204" pitchFamily="34" charset="-122"/>
                          <a:ea typeface="微软雅黑" panose="020B0503020204020204" pitchFamily="34" charset="-122"/>
                          <a:cs typeface="+mn-cs"/>
                        </a:rPr>
                        <a:t>wristwear</a:t>
                      </a:r>
                      <a:r>
                        <a:rPr lang="en-US" altLang="zh-CN" sz="1000" kern="1200" dirty="0" smtClean="0">
                          <a:solidFill>
                            <a:schemeClr val="dk1"/>
                          </a:solidFill>
                          <a:latin typeface="微软雅黑" panose="020B0503020204020204" pitchFamily="34" charset="-122"/>
                          <a:ea typeface="微软雅黑" panose="020B0503020204020204" pitchFamily="34" charset="-122"/>
                          <a:cs typeface="+mn-cs"/>
                        </a:rPr>
                        <a:t> XR UE is intended to be paired with a headwear XR device through a tethering link.</a:t>
                      </a:r>
                    </a:p>
                  </a:txBody>
                  <a:tcPr marL="45720" marR="45720"/>
                </a:tc>
              </a:tr>
            </a:tbl>
          </a:graphicData>
        </a:graphic>
      </p:graphicFrame>
    </p:spTree>
    <p:extLst>
      <p:ext uri="{BB962C8B-B14F-4D97-AF65-F5344CB8AC3E}">
        <p14:creationId xmlns:p14="http://schemas.microsoft.com/office/powerpoint/2010/main" val="241754388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altLang="zh-CN" b="1" dirty="0" smtClean="0"/>
              <a:t>Rel-19 </a:t>
            </a:r>
            <a:r>
              <a:rPr lang="en-US" altLang="zh-CN" b="1" dirty="0" smtClean="0"/>
              <a:t>status and RAN4 related issues</a:t>
            </a:r>
            <a:endParaRPr lang="ru-RU" dirty="0"/>
          </a:p>
        </p:txBody>
      </p:sp>
      <p:sp>
        <p:nvSpPr>
          <p:cNvPr id="10" name="Content Placeholder 2">
            <a:extLst>
              <a:ext uri="{FF2B5EF4-FFF2-40B4-BE49-F238E27FC236}">
                <a16:creationId xmlns="" xmlns:a16="http://schemas.microsoft.com/office/drawing/2014/main" id="{B1BE6906-4FA3-42DA-8E86-BA4DD12F41A6}"/>
              </a:ext>
            </a:extLst>
          </p:cNvPr>
          <p:cNvSpPr>
            <a:spLocks noGrp="1"/>
          </p:cNvSpPr>
          <p:nvPr>
            <p:ph idx="1"/>
          </p:nvPr>
        </p:nvSpPr>
        <p:spPr>
          <a:xfrm>
            <a:off x="401651" y="1273321"/>
            <a:ext cx="11507319" cy="5095171"/>
          </a:xfrm>
        </p:spPr>
        <p:txBody>
          <a:bodyPr/>
          <a:lstStyle/>
          <a:p>
            <a:pPr>
              <a:lnSpc>
                <a:spcPct val="150000"/>
              </a:lnSpc>
              <a:spcBef>
                <a:spcPts val="0"/>
              </a:spcBef>
              <a:spcAft>
                <a:spcPts val="0"/>
              </a:spcAft>
            </a:pPr>
            <a:r>
              <a:rPr lang="en-US" sz="1400" dirty="0" smtClean="0"/>
              <a:t>The </a:t>
            </a:r>
            <a:r>
              <a:rPr lang="en-US" sz="1400" dirty="0"/>
              <a:t>proposals to modify </a:t>
            </a:r>
            <a:r>
              <a:rPr lang="en-US" sz="1400" dirty="0" smtClean="0"/>
              <a:t>scope and/or open issues related RAN4 work, which may need discussions in RAN#103</a:t>
            </a:r>
            <a:endParaRPr lang="en-US" sz="1400" dirty="0"/>
          </a:p>
        </p:txBody>
      </p:sp>
      <p:graphicFrame>
        <p:nvGraphicFramePr>
          <p:cNvPr id="2" name="表格 1"/>
          <p:cNvGraphicFramePr>
            <a:graphicFrameLocks noGrp="1"/>
          </p:cNvGraphicFramePr>
          <p:nvPr>
            <p:extLst>
              <p:ext uri="{D42A27DB-BD31-4B8C-83A1-F6EECF244321}">
                <p14:modId xmlns:p14="http://schemas.microsoft.com/office/powerpoint/2010/main" val="452469635"/>
              </p:ext>
            </p:extLst>
          </p:nvPr>
        </p:nvGraphicFramePr>
        <p:xfrm>
          <a:off x="498019" y="1714060"/>
          <a:ext cx="11410951" cy="4069080"/>
        </p:xfrm>
        <a:graphic>
          <a:graphicData uri="http://schemas.openxmlformats.org/drawingml/2006/table">
            <a:tbl>
              <a:tblPr firstRow="1" bandRow="1">
                <a:tableStyleId>{5C22544A-7EE6-4342-B048-85BDC9FD1C3A}</a:tableStyleId>
              </a:tblPr>
              <a:tblGrid>
                <a:gridCol w="604838"/>
                <a:gridCol w="2162175"/>
                <a:gridCol w="904875"/>
                <a:gridCol w="1275853"/>
                <a:gridCol w="6463210"/>
              </a:tblGrid>
              <a:tr h="0">
                <a:tc>
                  <a:txBody>
                    <a:bodyPr/>
                    <a:lstStyle/>
                    <a:p>
                      <a:r>
                        <a:rPr lang="en-US" altLang="zh-CN" sz="1000" dirty="0" smtClean="0">
                          <a:latin typeface="微软雅黑" panose="020B0503020204020204" pitchFamily="34" charset="-122"/>
                          <a:ea typeface="微软雅黑" panose="020B0503020204020204" pitchFamily="34" charset="-122"/>
                        </a:rPr>
                        <a:t>AI</a:t>
                      </a:r>
                      <a:endParaRPr lang="zh-CN" altLang="en-US" sz="1000" dirty="0">
                        <a:latin typeface="微软雅黑" panose="020B0503020204020204" pitchFamily="34" charset="-122"/>
                        <a:ea typeface="微软雅黑" panose="020B0503020204020204" pitchFamily="34" charset="-122"/>
                      </a:endParaRPr>
                    </a:p>
                  </a:txBody>
                  <a:tcPr marL="45720" marR="45720">
                    <a:solidFill>
                      <a:schemeClr val="tx2">
                        <a:lumMod val="75000"/>
                      </a:schemeClr>
                    </a:solidFill>
                  </a:tcPr>
                </a:tc>
                <a:tc>
                  <a:txBody>
                    <a:bodyPr/>
                    <a:lstStyle/>
                    <a:p>
                      <a:r>
                        <a:rPr lang="en-US" altLang="zh-CN" sz="1000" dirty="0" smtClean="0">
                          <a:latin typeface="微软雅黑" panose="020B0503020204020204" pitchFamily="34" charset="-122"/>
                          <a:ea typeface="微软雅黑" panose="020B0503020204020204" pitchFamily="34" charset="-122"/>
                        </a:rPr>
                        <a:t>WI/SI name </a:t>
                      </a:r>
                      <a:r>
                        <a:rPr lang="zh-CN" altLang="en-US" sz="1000" dirty="0" smtClean="0">
                          <a:latin typeface="微软雅黑" panose="020B0503020204020204" pitchFamily="34" charset="-122"/>
                          <a:ea typeface="微软雅黑" panose="020B0503020204020204" pitchFamily="34" charset="-122"/>
                        </a:rPr>
                        <a:t>（</a:t>
                      </a:r>
                      <a:r>
                        <a:rPr lang="en-US" altLang="zh-CN" sz="1000" dirty="0" smtClean="0">
                          <a:latin typeface="微软雅黑" panose="020B0503020204020204" pitchFamily="34" charset="-122"/>
                          <a:ea typeface="微软雅黑" panose="020B0503020204020204" pitchFamily="34" charset="-122"/>
                        </a:rPr>
                        <a:t>Acronym</a:t>
                      </a:r>
                      <a:r>
                        <a:rPr lang="zh-CN" altLang="en-US" sz="1000" dirty="0" smtClean="0">
                          <a:latin typeface="微软雅黑" panose="020B0503020204020204" pitchFamily="34" charset="-122"/>
                          <a:ea typeface="微软雅黑" panose="020B0503020204020204" pitchFamily="34" charset="-122"/>
                        </a:rPr>
                        <a:t>）</a:t>
                      </a:r>
                      <a:endParaRPr lang="zh-CN" altLang="en-US" sz="1000" dirty="0">
                        <a:latin typeface="微软雅黑" panose="020B0503020204020204" pitchFamily="34" charset="-122"/>
                        <a:ea typeface="微软雅黑" panose="020B0503020204020204" pitchFamily="34" charset="-122"/>
                      </a:endParaRPr>
                    </a:p>
                  </a:txBody>
                  <a:tcPr marL="45720" marR="45720">
                    <a:solidFill>
                      <a:schemeClr val="tx2">
                        <a:lumMod val="75000"/>
                      </a:schemeClr>
                    </a:solidFill>
                  </a:tcPr>
                </a:tc>
                <a:tc>
                  <a:txBody>
                    <a:bodyPr/>
                    <a:lstStyle/>
                    <a:p>
                      <a:r>
                        <a:rPr lang="en-US" altLang="zh-CN" sz="1000" dirty="0" smtClean="0">
                          <a:latin typeface="微软雅黑" panose="020B0503020204020204" pitchFamily="34" charset="-122"/>
                          <a:ea typeface="微软雅黑" panose="020B0503020204020204" pitchFamily="34" charset="-122"/>
                        </a:rPr>
                        <a:t>Target date</a:t>
                      </a:r>
                      <a:endParaRPr lang="zh-CN" altLang="en-US" sz="1000" dirty="0">
                        <a:latin typeface="微软雅黑" panose="020B0503020204020204" pitchFamily="34" charset="-122"/>
                        <a:ea typeface="微软雅黑" panose="020B0503020204020204" pitchFamily="34" charset="-122"/>
                      </a:endParaRPr>
                    </a:p>
                  </a:txBody>
                  <a:tcPr marL="45720" marR="45720">
                    <a:solidFill>
                      <a:schemeClr val="tx2">
                        <a:lumMod val="75000"/>
                      </a:schemeClr>
                    </a:solidFill>
                  </a:tcPr>
                </a:tc>
                <a:tc>
                  <a:txBody>
                    <a:bodyPr/>
                    <a:lstStyle/>
                    <a:p>
                      <a:r>
                        <a:rPr lang="en-US" altLang="zh-CN" sz="1000" dirty="0" smtClean="0">
                          <a:latin typeface="微软雅黑" panose="020B0503020204020204" pitchFamily="34" charset="-122"/>
                          <a:ea typeface="微软雅黑" panose="020B0503020204020204" pitchFamily="34" charset="-122"/>
                        </a:rPr>
                        <a:t>Completion level</a:t>
                      </a:r>
                      <a:endParaRPr lang="zh-CN" altLang="en-US" sz="1000" dirty="0">
                        <a:latin typeface="微软雅黑" panose="020B0503020204020204" pitchFamily="34" charset="-122"/>
                        <a:ea typeface="微软雅黑" panose="020B0503020204020204" pitchFamily="34" charset="-122"/>
                      </a:endParaRPr>
                    </a:p>
                  </a:txBody>
                  <a:tcPr marL="45720" marR="45720">
                    <a:solidFill>
                      <a:schemeClr val="tx2">
                        <a:lumMod val="75000"/>
                      </a:schemeClr>
                    </a:solidFill>
                  </a:tcPr>
                </a:tc>
                <a:tc>
                  <a:txBody>
                    <a:bodyPr/>
                    <a:lstStyle/>
                    <a:p>
                      <a:r>
                        <a:rPr lang="en-US" altLang="zh-CN" sz="1000" dirty="0" smtClean="0">
                          <a:latin typeface="微软雅黑" panose="020B0503020204020204" pitchFamily="34" charset="-122"/>
                          <a:ea typeface="微软雅黑" panose="020B0503020204020204" pitchFamily="34" charset="-122"/>
                        </a:rPr>
                        <a:t>Open issues or proposed modifications of scope</a:t>
                      </a:r>
                      <a:endParaRPr lang="zh-CN" altLang="en-US" sz="1000" dirty="0">
                        <a:latin typeface="微软雅黑" panose="020B0503020204020204" pitchFamily="34" charset="-122"/>
                        <a:ea typeface="微软雅黑" panose="020B0503020204020204" pitchFamily="34" charset="-122"/>
                      </a:endParaRPr>
                    </a:p>
                  </a:txBody>
                  <a:tcPr marL="45720" marR="45720">
                    <a:solidFill>
                      <a:schemeClr val="tx2">
                        <a:lumMod val="75000"/>
                      </a:schemeClr>
                    </a:solidFill>
                  </a:tcPr>
                </a:tc>
              </a:tr>
              <a:tr h="0">
                <a:tc>
                  <a:txBody>
                    <a:bodyPr/>
                    <a:lstStyle/>
                    <a:p>
                      <a:pPr algn="l" rtl="0" fontAlgn="t">
                        <a:spcAft>
                          <a:spcPts val="0"/>
                        </a:spcAft>
                      </a:pPr>
                      <a:r>
                        <a:rPr lang="en-US" altLang="zh-CN" sz="1000" b="0" i="0" u="none" strike="noStrike" dirty="0">
                          <a:solidFill>
                            <a:schemeClr val="tx1"/>
                          </a:solidFill>
                          <a:effectLst/>
                          <a:latin typeface="微软雅黑" panose="020B0503020204020204" pitchFamily="34" charset="-122"/>
                          <a:ea typeface="微软雅黑" panose="020B0503020204020204" pitchFamily="34" charset="-122"/>
                        </a:rPr>
                        <a:t>9.2.2</a:t>
                      </a:r>
                    </a:p>
                  </a:txBody>
                  <a:tcPr marL="45720" marR="45720"/>
                </a:tc>
                <a:tc>
                  <a:txBody>
                    <a:bodyPr/>
                    <a:lstStyle/>
                    <a:p>
                      <a:pPr algn="l" fontAlgn="t">
                        <a:spcAft>
                          <a:spcPts val="0"/>
                        </a:spcAft>
                      </a:pPr>
                      <a:r>
                        <a:rPr lang="en-US" sz="1000" b="0" i="0" u="none" strike="noStrike" dirty="0" err="1">
                          <a:solidFill>
                            <a:schemeClr val="tx1"/>
                          </a:solidFill>
                          <a:effectLst/>
                          <a:latin typeface="微软雅黑" panose="020B0503020204020204" pitchFamily="34" charset="-122"/>
                          <a:ea typeface="微软雅黑" panose="020B0503020204020204" pitchFamily="34" charset="-122"/>
                        </a:rPr>
                        <a:t>FS_Ambient_IoT_solutions</a:t>
                      </a:r>
                      <a:endParaRPr lang="en-US" sz="1000" b="0" i="0" u="none" strike="noStrike" dirty="0">
                        <a:solidFill>
                          <a:schemeClr val="tx1"/>
                        </a:solidFill>
                        <a:effectLst/>
                        <a:latin typeface="微软雅黑" panose="020B0503020204020204" pitchFamily="34" charset="-122"/>
                        <a:ea typeface="微软雅黑" panose="020B0503020204020204" pitchFamily="34" charset="-122"/>
                      </a:endParaRPr>
                    </a:p>
                  </a:txBody>
                  <a:tcPr marL="45720" marR="45720"/>
                </a:tc>
                <a:tc>
                  <a:txBody>
                    <a:bodyPr/>
                    <a:lstStyle/>
                    <a:p>
                      <a:pPr algn="l" fontAlgn="t">
                        <a:spcAft>
                          <a:spcPts val="0"/>
                        </a:spcAft>
                      </a:pPr>
                      <a:r>
                        <a:rPr lang="en-US" sz="1000" b="0" i="0" u="none" strike="noStrike" dirty="0">
                          <a:solidFill>
                            <a:schemeClr val="tx1"/>
                          </a:solidFill>
                          <a:effectLst/>
                          <a:latin typeface="微软雅黑" panose="020B0503020204020204" pitchFamily="34" charset="-122"/>
                          <a:ea typeface="微软雅黑" panose="020B0503020204020204" pitchFamily="34" charset="-122"/>
                        </a:rPr>
                        <a:t>Dec. 2024</a:t>
                      </a:r>
                    </a:p>
                  </a:txBody>
                  <a:tcPr marL="45720" marR="45720"/>
                </a:tc>
                <a:tc>
                  <a:txBody>
                    <a:bodyPr/>
                    <a:lstStyle/>
                    <a:p>
                      <a:pPr marL="0" algn="l" defTabSz="914354" rtl="0" eaLnBrk="1" fontAlgn="t" latinLnBrk="0" hangingPunct="1">
                        <a:spcAft>
                          <a:spcPts val="0"/>
                        </a:spcAft>
                      </a:pPr>
                      <a:r>
                        <a:rPr lang="en-US" sz="1000" b="0" kern="1200" dirty="0" smtClean="0">
                          <a:solidFill>
                            <a:schemeClr val="tx1"/>
                          </a:solidFill>
                          <a:latin typeface="微软雅黑" panose="020B0503020204020204" pitchFamily="34" charset="-122"/>
                          <a:ea typeface="微软雅黑" panose="020B0503020204020204" pitchFamily="34" charset="-122"/>
                          <a:cs typeface="+mn-cs"/>
                        </a:rPr>
                        <a:t>40%</a:t>
                      </a:r>
                      <a:endParaRPr lang="en-US" sz="1000" b="0" kern="1200" dirty="0">
                        <a:solidFill>
                          <a:schemeClr val="tx1"/>
                        </a:solidFill>
                        <a:latin typeface="微软雅黑" panose="020B0503020204020204" pitchFamily="34" charset="-122"/>
                        <a:ea typeface="微软雅黑" panose="020B0503020204020204" pitchFamily="34" charset="-122"/>
                        <a:cs typeface="+mn-cs"/>
                      </a:endParaRPr>
                    </a:p>
                  </a:txBody>
                  <a:tcPr marL="45720" marR="45720"/>
                </a:tc>
                <a:tc>
                  <a:txBody>
                    <a:bodyPr/>
                    <a:lstStyle/>
                    <a:p>
                      <a:pPr marL="0" algn="l" defTabSz="914354" rtl="0" eaLnBrk="1" fontAlgn="t" latinLnBrk="0" hangingPunct="1">
                        <a:spcAft>
                          <a:spcPts val="600"/>
                        </a:spcAft>
                      </a:pPr>
                      <a:r>
                        <a:rPr lang="en-US" altLang="zh-CN" sz="1000" b="0" kern="1200" dirty="0" smtClean="0">
                          <a:solidFill>
                            <a:schemeClr val="tx1"/>
                          </a:solidFill>
                          <a:latin typeface="微软雅黑" panose="020B0503020204020204" pitchFamily="34" charset="-122"/>
                          <a:ea typeface="微软雅黑" panose="020B0503020204020204" pitchFamily="34" charset="-122"/>
                          <a:cs typeface="+mn-cs"/>
                        </a:rPr>
                        <a:t>RP-241095, RP-241363 on co-existence study</a:t>
                      </a:r>
                      <a:endParaRPr lang="zh-CN" altLang="en-US" sz="1000" b="0" kern="1200" dirty="0">
                        <a:solidFill>
                          <a:schemeClr val="tx1"/>
                        </a:solidFill>
                        <a:latin typeface="微软雅黑" panose="020B0503020204020204" pitchFamily="34" charset="-122"/>
                        <a:ea typeface="微软雅黑" panose="020B0503020204020204" pitchFamily="34" charset="-122"/>
                        <a:cs typeface="+mn-cs"/>
                      </a:endParaRPr>
                    </a:p>
                  </a:txBody>
                  <a:tcPr marL="45720" marR="45720"/>
                </a:tc>
              </a:tr>
              <a:tr h="0">
                <a:tc>
                  <a:txBody>
                    <a:bodyPr/>
                    <a:lstStyle/>
                    <a:p>
                      <a:pPr algn="l" rtl="0" fontAlgn="t">
                        <a:spcAft>
                          <a:spcPts val="0"/>
                        </a:spcAft>
                      </a:pPr>
                      <a:r>
                        <a:rPr lang="en-US" altLang="zh-CN" sz="1000" b="0" i="0" u="none" strike="noStrike" dirty="0">
                          <a:solidFill>
                            <a:schemeClr val="tx1"/>
                          </a:solidFill>
                          <a:effectLst/>
                          <a:latin typeface="微软雅黑" panose="020B0503020204020204" pitchFamily="34" charset="-122"/>
                          <a:ea typeface="微软雅黑" panose="020B0503020204020204" pitchFamily="34" charset="-122"/>
                        </a:rPr>
                        <a:t>9.3.1.1</a:t>
                      </a:r>
                    </a:p>
                  </a:txBody>
                  <a:tcPr marL="45720" marR="45720"/>
                </a:tc>
                <a:tc>
                  <a:txBody>
                    <a:bodyPr/>
                    <a:lstStyle/>
                    <a:p>
                      <a:pPr algn="l" fontAlgn="t">
                        <a:spcAft>
                          <a:spcPts val="0"/>
                        </a:spcAft>
                      </a:pPr>
                      <a:r>
                        <a:rPr lang="en-US" sz="1000" b="0" i="0" u="none" strike="noStrike" dirty="0">
                          <a:solidFill>
                            <a:schemeClr val="tx1"/>
                          </a:solidFill>
                          <a:effectLst/>
                          <a:latin typeface="微软雅黑" panose="020B0503020204020204" pitchFamily="34" charset="-122"/>
                          <a:ea typeface="微软雅黑" panose="020B0503020204020204" pitchFamily="34" charset="-122"/>
                        </a:rPr>
                        <a:t>NR_MIMO_Ph5</a:t>
                      </a:r>
                    </a:p>
                  </a:txBody>
                  <a:tcPr marL="45720" marR="45720"/>
                </a:tc>
                <a:tc>
                  <a:txBody>
                    <a:bodyPr/>
                    <a:lstStyle/>
                    <a:p>
                      <a:pPr algn="l" fontAlgn="t">
                        <a:spcAft>
                          <a:spcPts val="0"/>
                        </a:spcAft>
                      </a:pPr>
                      <a:r>
                        <a:rPr lang="en-US" sz="1000" b="0" i="0" u="none" strike="noStrike" dirty="0">
                          <a:solidFill>
                            <a:schemeClr val="tx1"/>
                          </a:solidFill>
                          <a:effectLst/>
                          <a:latin typeface="微软雅黑" panose="020B0503020204020204" pitchFamily="34" charset="-122"/>
                          <a:ea typeface="微软雅黑" panose="020B0503020204020204" pitchFamily="34" charset="-122"/>
                        </a:rPr>
                        <a:t>Sep. 2025</a:t>
                      </a:r>
                    </a:p>
                  </a:txBody>
                  <a:tcPr marL="45720" marR="45720"/>
                </a:tc>
                <a:tc>
                  <a:txBody>
                    <a:bodyPr/>
                    <a:lstStyle/>
                    <a:p>
                      <a:pPr algn="l" rtl="0" fontAlgn="t">
                        <a:spcAft>
                          <a:spcPts val="0"/>
                        </a:spcAft>
                      </a:pPr>
                      <a:r>
                        <a:rPr lang="en-US" altLang="zh-CN" sz="1000" b="0" i="0" u="none" strike="noStrike" dirty="0" smtClean="0">
                          <a:solidFill>
                            <a:schemeClr val="tx1"/>
                          </a:solidFill>
                          <a:effectLst/>
                          <a:latin typeface="微软雅黑" panose="020B0503020204020204" pitchFamily="34" charset="-122"/>
                          <a:ea typeface="微软雅黑" panose="020B0503020204020204" pitchFamily="34" charset="-122"/>
                        </a:rPr>
                        <a:t>35%</a:t>
                      </a:r>
                      <a:endParaRPr lang="en-US" altLang="zh-CN" sz="1000" b="0" i="0" u="none" strike="noStrike" dirty="0">
                        <a:solidFill>
                          <a:schemeClr val="tx1"/>
                        </a:solidFill>
                        <a:effectLst/>
                        <a:latin typeface="微软雅黑" panose="020B0503020204020204" pitchFamily="34" charset="-122"/>
                        <a:ea typeface="微软雅黑" panose="020B0503020204020204" pitchFamily="34" charset="-122"/>
                      </a:endParaRPr>
                    </a:p>
                  </a:txBody>
                  <a:tcPr marL="45720" marR="45720"/>
                </a:tc>
                <a:tc>
                  <a:txBody>
                    <a:bodyPr/>
                    <a:lstStyle/>
                    <a:p>
                      <a:pPr marL="0" marR="0" lvl="0" indent="0" algn="l" defTabSz="914354" rtl="0" eaLnBrk="1" fontAlgn="t" latinLnBrk="0" hangingPunct="1">
                        <a:lnSpc>
                          <a:spcPct val="100000"/>
                        </a:lnSpc>
                        <a:spcBef>
                          <a:spcPts val="0"/>
                        </a:spcBef>
                        <a:spcAft>
                          <a:spcPts val="600"/>
                        </a:spcAft>
                        <a:buClrTx/>
                        <a:buSzTx/>
                        <a:buFontTx/>
                        <a:buNone/>
                        <a:tabLst/>
                        <a:defRPr/>
                      </a:pPr>
                      <a:r>
                        <a:rPr lang="en-US" altLang="zh-CN" sz="1000" b="0" kern="1200" dirty="0" smtClean="0">
                          <a:solidFill>
                            <a:schemeClr val="tx1"/>
                          </a:solidFill>
                          <a:latin typeface="微软雅黑" panose="020B0503020204020204" pitchFamily="34" charset="-122"/>
                          <a:ea typeface="微软雅黑" panose="020B0503020204020204" pitchFamily="34" charset="-122"/>
                          <a:cs typeface="+mn-cs"/>
                        </a:rPr>
                        <a:t>RP-241055, RP-241207, RP-241358 on 3T6R and multi-TA for asymmetric DL </a:t>
                      </a:r>
                      <a:r>
                        <a:rPr lang="en-US" altLang="zh-CN" sz="1000" b="0" kern="1200" dirty="0" err="1" smtClean="0">
                          <a:solidFill>
                            <a:schemeClr val="tx1"/>
                          </a:solidFill>
                          <a:latin typeface="微软雅黑" panose="020B0503020204020204" pitchFamily="34" charset="-122"/>
                          <a:ea typeface="微软雅黑" panose="020B0503020204020204" pitchFamily="34" charset="-122"/>
                          <a:cs typeface="+mn-cs"/>
                        </a:rPr>
                        <a:t>sTRP</a:t>
                      </a:r>
                      <a:r>
                        <a:rPr lang="en-US" altLang="zh-CN" sz="1000" b="0" kern="1200" dirty="0" smtClean="0">
                          <a:solidFill>
                            <a:schemeClr val="tx1"/>
                          </a:solidFill>
                          <a:latin typeface="微软雅黑" panose="020B0503020204020204" pitchFamily="34" charset="-122"/>
                          <a:ea typeface="微软雅黑" panose="020B0503020204020204" pitchFamily="34" charset="-122"/>
                          <a:cs typeface="+mn-cs"/>
                        </a:rPr>
                        <a:t>/UL </a:t>
                      </a:r>
                      <a:r>
                        <a:rPr lang="en-US" altLang="zh-CN" sz="1000" b="0" kern="1200" dirty="0" err="1" smtClean="0">
                          <a:solidFill>
                            <a:schemeClr val="tx1"/>
                          </a:solidFill>
                          <a:latin typeface="微软雅黑" panose="020B0503020204020204" pitchFamily="34" charset="-122"/>
                          <a:ea typeface="微软雅黑" panose="020B0503020204020204" pitchFamily="34" charset="-122"/>
                          <a:cs typeface="+mn-cs"/>
                        </a:rPr>
                        <a:t>mTRP</a:t>
                      </a:r>
                      <a:endParaRPr lang="en-GB" altLang="zh-CN" sz="1000" b="0" kern="1200" dirty="0" smtClean="0">
                        <a:solidFill>
                          <a:schemeClr val="tx1"/>
                        </a:solidFill>
                        <a:latin typeface="微软雅黑" panose="020B0503020204020204" pitchFamily="34" charset="-122"/>
                        <a:ea typeface="微软雅黑" panose="020B0503020204020204" pitchFamily="34" charset="-122"/>
                        <a:cs typeface="+mn-cs"/>
                      </a:endParaRPr>
                    </a:p>
                  </a:txBody>
                  <a:tcPr marL="45720" marR="45720"/>
                </a:tc>
              </a:tr>
              <a:tr h="0">
                <a:tc>
                  <a:txBody>
                    <a:bodyPr/>
                    <a:lstStyle/>
                    <a:p>
                      <a:pPr algn="l" rtl="0" fontAlgn="t">
                        <a:spcAft>
                          <a:spcPts val="0"/>
                        </a:spcAft>
                      </a:pPr>
                      <a:r>
                        <a:rPr lang="en-US" altLang="zh-CN" sz="1000" b="0" i="0" u="none" strike="noStrike" dirty="0">
                          <a:solidFill>
                            <a:schemeClr val="tx1"/>
                          </a:solidFill>
                          <a:effectLst/>
                          <a:latin typeface="微软雅黑" panose="020B0503020204020204" pitchFamily="34" charset="-122"/>
                          <a:ea typeface="微软雅黑" panose="020B0503020204020204" pitchFamily="34" charset="-122"/>
                        </a:rPr>
                        <a:t>9.3.1.2</a:t>
                      </a:r>
                    </a:p>
                  </a:txBody>
                  <a:tcPr marL="45720" marR="45720"/>
                </a:tc>
                <a:tc>
                  <a:txBody>
                    <a:bodyPr/>
                    <a:lstStyle/>
                    <a:p>
                      <a:pPr algn="l" fontAlgn="t">
                        <a:spcAft>
                          <a:spcPts val="0"/>
                        </a:spcAft>
                      </a:pPr>
                      <a:r>
                        <a:rPr lang="en-US" sz="1000" b="0" i="0" u="none" strike="noStrike" dirty="0" err="1">
                          <a:solidFill>
                            <a:schemeClr val="tx1"/>
                          </a:solidFill>
                          <a:effectLst/>
                          <a:latin typeface="微软雅黑" panose="020B0503020204020204" pitchFamily="34" charset="-122"/>
                          <a:ea typeface="微软雅黑" panose="020B0503020204020204" pitchFamily="34" charset="-122"/>
                        </a:rPr>
                        <a:t>NR_duplex_evo</a:t>
                      </a:r>
                      <a:endParaRPr lang="en-US" sz="1000" b="0" i="0" u="none" strike="noStrike" dirty="0">
                        <a:solidFill>
                          <a:schemeClr val="tx1"/>
                        </a:solidFill>
                        <a:effectLst/>
                        <a:latin typeface="微软雅黑" panose="020B0503020204020204" pitchFamily="34" charset="-122"/>
                        <a:ea typeface="微软雅黑" panose="020B0503020204020204" pitchFamily="34" charset="-122"/>
                      </a:endParaRPr>
                    </a:p>
                  </a:txBody>
                  <a:tcPr marL="45720" marR="45720"/>
                </a:tc>
                <a:tc>
                  <a:txBody>
                    <a:bodyPr/>
                    <a:lstStyle/>
                    <a:p>
                      <a:pPr algn="l" fontAlgn="t">
                        <a:spcAft>
                          <a:spcPts val="0"/>
                        </a:spcAft>
                      </a:pPr>
                      <a:r>
                        <a:rPr lang="en-US" sz="1000" b="0" i="0" u="none" strike="noStrike" dirty="0">
                          <a:solidFill>
                            <a:schemeClr val="tx1"/>
                          </a:solidFill>
                          <a:effectLst/>
                          <a:latin typeface="微软雅黑" panose="020B0503020204020204" pitchFamily="34" charset="-122"/>
                          <a:ea typeface="微软雅黑" panose="020B0503020204020204" pitchFamily="34" charset="-122"/>
                        </a:rPr>
                        <a:t>Sep. 2025</a:t>
                      </a:r>
                    </a:p>
                  </a:txBody>
                  <a:tcPr marL="45720" marR="45720"/>
                </a:tc>
                <a:tc>
                  <a:txBody>
                    <a:bodyPr/>
                    <a:lstStyle/>
                    <a:p>
                      <a:pPr algn="l" rtl="0" fontAlgn="t">
                        <a:spcAft>
                          <a:spcPts val="0"/>
                        </a:spcAft>
                      </a:pPr>
                      <a:r>
                        <a:rPr lang="en-US" altLang="zh-CN" sz="1000" b="0" i="0" u="none" strike="noStrike" dirty="0" smtClean="0">
                          <a:solidFill>
                            <a:schemeClr val="tx1"/>
                          </a:solidFill>
                          <a:effectLst/>
                          <a:latin typeface="微软雅黑" panose="020B0503020204020204" pitchFamily="34" charset="-122"/>
                          <a:ea typeface="微软雅黑" panose="020B0503020204020204" pitchFamily="34" charset="-122"/>
                        </a:rPr>
                        <a:t>18%</a:t>
                      </a:r>
                      <a:endParaRPr lang="en-US" altLang="zh-CN" sz="1000" b="0" i="0" u="none" strike="noStrike" dirty="0">
                        <a:solidFill>
                          <a:schemeClr val="tx1"/>
                        </a:solidFill>
                        <a:effectLst/>
                        <a:latin typeface="微软雅黑" panose="020B0503020204020204" pitchFamily="34" charset="-122"/>
                        <a:ea typeface="微软雅黑" panose="020B0503020204020204" pitchFamily="34" charset="-122"/>
                      </a:endParaRPr>
                    </a:p>
                  </a:txBody>
                  <a:tcPr marL="45720" marR="45720"/>
                </a:tc>
                <a:tc>
                  <a:txBody>
                    <a:bodyPr/>
                    <a:lstStyle/>
                    <a:p>
                      <a:pPr marL="0" algn="l" defTabSz="914354" rtl="0" eaLnBrk="1" fontAlgn="t" latinLnBrk="0" hangingPunct="1">
                        <a:spcAft>
                          <a:spcPts val="600"/>
                        </a:spcAft>
                      </a:pPr>
                      <a:r>
                        <a:rPr lang="en-US" altLang="zh-CN" sz="1000" b="0" kern="1200" dirty="0" smtClean="0">
                          <a:solidFill>
                            <a:schemeClr val="tx1"/>
                          </a:solidFill>
                          <a:latin typeface="微软雅黑" panose="020B0503020204020204" pitchFamily="34" charset="-122"/>
                          <a:ea typeface="微软雅黑" panose="020B0503020204020204" pitchFamily="34" charset="-122"/>
                          <a:cs typeface="+mn-cs"/>
                        </a:rPr>
                        <a:t>Update RPACH and CLI objectives</a:t>
                      </a:r>
                    </a:p>
                  </a:txBody>
                  <a:tcPr marL="45720" marR="45720"/>
                </a:tc>
              </a:tr>
              <a:tr h="0">
                <a:tc>
                  <a:txBody>
                    <a:bodyPr/>
                    <a:lstStyle/>
                    <a:p>
                      <a:pPr algn="l" rtl="0" fontAlgn="t">
                        <a:spcAft>
                          <a:spcPts val="0"/>
                        </a:spcAft>
                      </a:pPr>
                      <a:r>
                        <a:rPr lang="en-US" altLang="zh-CN" sz="1000" b="0" i="0" u="none" strike="noStrike" dirty="0">
                          <a:solidFill>
                            <a:schemeClr val="tx1"/>
                          </a:solidFill>
                          <a:effectLst/>
                          <a:latin typeface="微软雅黑" panose="020B0503020204020204" pitchFamily="34" charset="-122"/>
                          <a:ea typeface="微软雅黑" panose="020B0503020204020204" pitchFamily="34" charset="-122"/>
                        </a:rPr>
                        <a:t>9.3.1.3</a:t>
                      </a:r>
                    </a:p>
                  </a:txBody>
                  <a:tcPr marL="45720" marR="45720"/>
                </a:tc>
                <a:tc>
                  <a:txBody>
                    <a:bodyPr/>
                    <a:lstStyle/>
                    <a:p>
                      <a:pPr algn="l" fontAlgn="t">
                        <a:spcAft>
                          <a:spcPts val="0"/>
                        </a:spcAft>
                      </a:pPr>
                      <a:r>
                        <a:rPr lang="en-US" sz="1000" b="0" i="0" u="none" strike="noStrike" dirty="0" err="1">
                          <a:solidFill>
                            <a:schemeClr val="tx1"/>
                          </a:solidFill>
                          <a:effectLst/>
                          <a:latin typeface="微软雅黑" panose="020B0503020204020204" pitchFamily="34" charset="-122"/>
                          <a:ea typeface="微软雅黑" panose="020B0503020204020204" pitchFamily="34" charset="-122"/>
                        </a:rPr>
                        <a:t>NR_AIML_air</a:t>
                      </a:r>
                      <a:endParaRPr lang="en-US" sz="1000" b="0" i="0" u="none" strike="noStrike" dirty="0">
                        <a:solidFill>
                          <a:schemeClr val="tx1"/>
                        </a:solidFill>
                        <a:effectLst/>
                        <a:latin typeface="微软雅黑" panose="020B0503020204020204" pitchFamily="34" charset="-122"/>
                        <a:ea typeface="微软雅黑" panose="020B0503020204020204" pitchFamily="34" charset="-122"/>
                      </a:endParaRPr>
                    </a:p>
                  </a:txBody>
                  <a:tcPr marL="45720" marR="45720"/>
                </a:tc>
                <a:tc>
                  <a:txBody>
                    <a:bodyPr/>
                    <a:lstStyle/>
                    <a:p>
                      <a:pPr algn="l" fontAlgn="t">
                        <a:spcAft>
                          <a:spcPts val="0"/>
                        </a:spcAft>
                      </a:pPr>
                      <a:r>
                        <a:rPr lang="en-US" sz="1000" b="0" i="0" u="none" strike="noStrike" dirty="0">
                          <a:solidFill>
                            <a:schemeClr val="tx1"/>
                          </a:solidFill>
                          <a:effectLst/>
                          <a:latin typeface="微软雅黑" panose="020B0503020204020204" pitchFamily="34" charset="-122"/>
                          <a:ea typeface="微软雅黑" panose="020B0503020204020204" pitchFamily="34" charset="-122"/>
                        </a:rPr>
                        <a:t>Sep. 2025</a:t>
                      </a:r>
                    </a:p>
                  </a:txBody>
                  <a:tcPr marL="45720" marR="45720"/>
                </a:tc>
                <a:tc>
                  <a:txBody>
                    <a:bodyPr/>
                    <a:lstStyle/>
                    <a:p>
                      <a:pPr algn="l" rtl="0" fontAlgn="t">
                        <a:spcAft>
                          <a:spcPts val="0"/>
                        </a:spcAft>
                      </a:pPr>
                      <a:r>
                        <a:rPr lang="en-US" altLang="zh-CN" sz="1000" b="0" i="0" u="none" strike="noStrike" dirty="0">
                          <a:solidFill>
                            <a:schemeClr val="tx1"/>
                          </a:solidFill>
                          <a:effectLst/>
                          <a:latin typeface="微软雅黑" panose="020B0503020204020204" pitchFamily="34" charset="-122"/>
                          <a:ea typeface="微软雅黑" panose="020B0503020204020204" pitchFamily="34" charset="-122"/>
                        </a:rPr>
                        <a:t>20.00%</a:t>
                      </a:r>
                    </a:p>
                  </a:txBody>
                  <a:tcPr marL="45720" marR="45720"/>
                </a:tc>
                <a:tc>
                  <a:txBody>
                    <a:bodyPr/>
                    <a:lstStyle/>
                    <a:p>
                      <a:pPr marL="0" algn="l" defTabSz="914354" rtl="0" eaLnBrk="1" fontAlgn="t" latinLnBrk="0" hangingPunct="1">
                        <a:spcAft>
                          <a:spcPts val="600"/>
                        </a:spcAft>
                      </a:pPr>
                      <a:r>
                        <a:rPr lang="en-US" altLang="zh-CN" sz="1000" b="0" kern="1200" dirty="0" smtClean="0">
                          <a:solidFill>
                            <a:schemeClr val="tx1"/>
                          </a:solidFill>
                          <a:latin typeface="微软雅黑" panose="020B0503020204020204" pitchFamily="34" charset="-122"/>
                          <a:ea typeface="微软雅黑" panose="020B0503020204020204" pitchFamily="34" charset="-122"/>
                          <a:cs typeface="+mn-cs"/>
                        </a:rPr>
                        <a:t>RP-241220 AI/ML Logistical Issues</a:t>
                      </a:r>
                    </a:p>
                  </a:txBody>
                  <a:tcPr marL="45720" marR="45720"/>
                </a:tc>
              </a:tr>
              <a:tr h="0">
                <a:tc>
                  <a:txBody>
                    <a:bodyPr/>
                    <a:lstStyle/>
                    <a:p>
                      <a:pPr algn="l" rtl="0" fontAlgn="t">
                        <a:spcAft>
                          <a:spcPts val="0"/>
                        </a:spcAft>
                      </a:pPr>
                      <a:r>
                        <a:rPr lang="en-US" altLang="zh-CN" sz="1000" b="0" i="0" u="none" strike="noStrike" dirty="0">
                          <a:solidFill>
                            <a:schemeClr val="tx1"/>
                          </a:solidFill>
                          <a:effectLst/>
                          <a:latin typeface="微软雅黑" panose="020B0503020204020204" pitchFamily="34" charset="-122"/>
                          <a:ea typeface="微软雅黑" panose="020B0503020204020204" pitchFamily="34" charset="-122"/>
                        </a:rPr>
                        <a:t>9.3.1.5</a:t>
                      </a:r>
                    </a:p>
                  </a:txBody>
                  <a:tcPr marL="45720" marR="45720"/>
                </a:tc>
                <a:tc>
                  <a:txBody>
                    <a:bodyPr/>
                    <a:lstStyle/>
                    <a:p>
                      <a:pPr algn="l" fontAlgn="t">
                        <a:spcAft>
                          <a:spcPts val="0"/>
                        </a:spcAft>
                      </a:pPr>
                      <a:r>
                        <a:rPr lang="en-US" sz="1000" b="0" i="0" u="none" strike="noStrike" dirty="0" err="1">
                          <a:solidFill>
                            <a:schemeClr val="tx1"/>
                          </a:solidFill>
                          <a:effectLst/>
                          <a:latin typeface="微软雅黑" panose="020B0503020204020204" pitchFamily="34" charset="-122"/>
                          <a:ea typeface="微软雅黑" panose="020B0503020204020204" pitchFamily="34" charset="-122"/>
                        </a:rPr>
                        <a:t>Netw_Energy_NR_enh</a:t>
                      </a:r>
                      <a:endParaRPr lang="en-US" sz="1000" b="0" i="0" u="none" strike="noStrike" dirty="0">
                        <a:solidFill>
                          <a:schemeClr val="tx1"/>
                        </a:solidFill>
                        <a:effectLst/>
                        <a:latin typeface="微软雅黑" panose="020B0503020204020204" pitchFamily="34" charset="-122"/>
                        <a:ea typeface="微软雅黑" panose="020B0503020204020204" pitchFamily="34" charset="-122"/>
                      </a:endParaRPr>
                    </a:p>
                  </a:txBody>
                  <a:tcPr marL="45720" marR="45720"/>
                </a:tc>
                <a:tc>
                  <a:txBody>
                    <a:bodyPr/>
                    <a:lstStyle/>
                    <a:p>
                      <a:pPr algn="l" fontAlgn="t">
                        <a:spcAft>
                          <a:spcPts val="0"/>
                        </a:spcAft>
                      </a:pPr>
                      <a:r>
                        <a:rPr lang="en-US" sz="1000" b="0" i="0" u="none" strike="noStrike" dirty="0">
                          <a:solidFill>
                            <a:schemeClr val="tx1"/>
                          </a:solidFill>
                          <a:effectLst/>
                          <a:latin typeface="微软雅黑" panose="020B0503020204020204" pitchFamily="34" charset="-122"/>
                          <a:ea typeface="微软雅黑" panose="020B0503020204020204" pitchFamily="34" charset="-122"/>
                        </a:rPr>
                        <a:t>Sep. 2025</a:t>
                      </a:r>
                    </a:p>
                  </a:txBody>
                  <a:tcPr marL="45720" marR="45720"/>
                </a:tc>
                <a:tc>
                  <a:txBody>
                    <a:bodyPr/>
                    <a:lstStyle/>
                    <a:p>
                      <a:pPr algn="l" rtl="0" fontAlgn="t">
                        <a:spcAft>
                          <a:spcPts val="0"/>
                        </a:spcAft>
                      </a:pPr>
                      <a:r>
                        <a:rPr lang="en-US" altLang="zh-CN" sz="1000" b="0" i="0" u="none" strike="noStrike" dirty="0">
                          <a:solidFill>
                            <a:schemeClr val="tx1"/>
                          </a:solidFill>
                          <a:effectLst/>
                          <a:latin typeface="微软雅黑" panose="020B0503020204020204" pitchFamily="34" charset="-122"/>
                          <a:ea typeface="微软雅黑" panose="020B0503020204020204" pitchFamily="34" charset="-122"/>
                        </a:rPr>
                        <a:t>25.00%</a:t>
                      </a:r>
                    </a:p>
                  </a:txBody>
                  <a:tcPr marL="45720" marR="45720"/>
                </a:tc>
                <a:tc>
                  <a:txBody>
                    <a:bodyPr/>
                    <a:lstStyle/>
                    <a:p>
                      <a:pPr marL="0" algn="l" defTabSz="914354" rtl="0" eaLnBrk="1" fontAlgn="t" latinLnBrk="0" hangingPunct="1">
                        <a:spcAft>
                          <a:spcPts val="600"/>
                        </a:spcAft>
                      </a:pPr>
                      <a:r>
                        <a:rPr lang="en-US" altLang="zh-CN" sz="1000" b="0" kern="1200" dirty="0" smtClean="0">
                          <a:solidFill>
                            <a:schemeClr val="tx1"/>
                          </a:solidFill>
                          <a:latin typeface="微软雅黑" panose="020B0503020204020204" pitchFamily="34" charset="-122"/>
                          <a:ea typeface="微软雅黑" panose="020B0503020204020204" pitchFamily="34" charset="-122"/>
                          <a:cs typeface="+mn-cs"/>
                        </a:rPr>
                        <a:t>Remove PRACH spatial domain adaptation</a:t>
                      </a:r>
                    </a:p>
                  </a:txBody>
                  <a:tcPr marL="45720" marR="45720"/>
                </a:tc>
              </a:tr>
              <a:tr h="0">
                <a:tc>
                  <a:txBody>
                    <a:bodyPr/>
                    <a:lstStyle/>
                    <a:p>
                      <a:pPr algn="l" rtl="0" fontAlgn="t">
                        <a:spcAft>
                          <a:spcPts val="0"/>
                        </a:spcAft>
                      </a:pPr>
                      <a:r>
                        <a:rPr lang="en-US" altLang="zh-CN" sz="1000" b="0" i="0" u="none" strike="noStrike" dirty="0">
                          <a:solidFill>
                            <a:schemeClr val="tx1"/>
                          </a:solidFill>
                          <a:effectLst/>
                          <a:latin typeface="微软雅黑" panose="020B0503020204020204" pitchFamily="34" charset="-122"/>
                          <a:ea typeface="微软雅黑" panose="020B0503020204020204" pitchFamily="34" charset="-122"/>
                        </a:rPr>
                        <a:t>9.3.2.2</a:t>
                      </a:r>
                    </a:p>
                  </a:txBody>
                  <a:tcPr marL="45720" marR="45720"/>
                </a:tc>
                <a:tc>
                  <a:txBody>
                    <a:bodyPr/>
                    <a:lstStyle/>
                    <a:p>
                      <a:pPr algn="l" fontAlgn="t">
                        <a:spcAft>
                          <a:spcPts val="0"/>
                        </a:spcAft>
                      </a:pPr>
                      <a:r>
                        <a:rPr lang="en-US" sz="1000" b="0" i="0" u="none" strike="noStrike">
                          <a:solidFill>
                            <a:schemeClr val="tx1"/>
                          </a:solidFill>
                          <a:effectLst/>
                          <a:latin typeface="微软雅黑" panose="020B0503020204020204" pitchFamily="34" charset="-122"/>
                          <a:ea typeface="微软雅黑" panose="020B0503020204020204" pitchFamily="34" charset="-122"/>
                        </a:rPr>
                        <a:t>NR_NTN_Ph3</a:t>
                      </a:r>
                    </a:p>
                  </a:txBody>
                  <a:tcPr marL="45720" marR="45720"/>
                </a:tc>
                <a:tc>
                  <a:txBody>
                    <a:bodyPr/>
                    <a:lstStyle/>
                    <a:p>
                      <a:pPr algn="l" fontAlgn="t">
                        <a:spcAft>
                          <a:spcPts val="0"/>
                        </a:spcAft>
                      </a:pPr>
                      <a:r>
                        <a:rPr lang="en-US" sz="1000" b="0" i="0" u="none" strike="noStrike" dirty="0">
                          <a:solidFill>
                            <a:schemeClr val="tx1"/>
                          </a:solidFill>
                          <a:effectLst/>
                          <a:latin typeface="微软雅黑" panose="020B0503020204020204" pitchFamily="34" charset="-122"/>
                          <a:ea typeface="微软雅黑" panose="020B0503020204020204" pitchFamily="34" charset="-122"/>
                        </a:rPr>
                        <a:t>Sep. 2025</a:t>
                      </a:r>
                    </a:p>
                  </a:txBody>
                  <a:tcPr marL="45720" marR="45720"/>
                </a:tc>
                <a:tc>
                  <a:txBody>
                    <a:bodyPr/>
                    <a:lstStyle/>
                    <a:p>
                      <a:pPr algn="l" rtl="0" fontAlgn="t">
                        <a:spcAft>
                          <a:spcPts val="0"/>
                        </a:spcAft>
                      </a:pPr>
                      <a:r>
                        <a:rPr lang="en-US" altLang="zh-CN" sz="1000" b="0" i="0" u="none" strike="noStrike" dirty="0">
                          <a:solidFill>
                            <a:schemeClr val="tx1"/>
                          </a:solidFill>
                          <a:effectLst/>
                          <a:latin typeface="微软雅黑" panose="020B0503020204020204" pitchFamily="34" charset="-122"/>
                          <a:ea typeface="微软雅黑" panose="020B0503020204020204" pitchFamily="34" charset="-122"/>
                        </a:rPr>
                        <a:t>25.00%</a:t>
                      </a:r>
                    </a:p>
                  </a:txBody>
                  <a:tcPr marL="45720" marR="45720"/>
                </a:tc>
                <a:tc>
                  <a:txBody>
                    <a:bodyPr/>
                    <a:lstStyle/>
                    <a:p>
                      <a:pPr marL="0" algn="l" defTabSz="914354" rtl="0" eaLnBrk="1" fontAlgn="t" latinLnBrk="0" hangingPunct="1">
                        <a:spcAft>
                          <a:spcPts val="600"/>
                        </a:spcAft>
                      </a:pPr>
                      <a:r>
                        <a:rPr lang="en-US" altLang="zh-CN" sz="1000" b="0" kern="1200" dirty="0" err="1" smtClean="0">
                          <a:solidFill>
                            <a:schemeClr val="tx1"/>
                          </a:solidFill>
                          <a:latin typeface="微软雅黑" panose="020B0503020204020204" pitchFamily="34" charset="-122"/>
                          <a:ea typeface="微软雅黑" panose="020B0503020204020204" pitchFamily="34" charset="-122"/>
                          <a:cs typeface="+mn-cs"/>
                        </a:rPr>
                        <a:t>RedCap</a:t>
                      </a:r>
                      <a:r>
                        <a:rPr lang="en-US" altLang="zh-CN" sz="1000" b="0" kern="1200" dirty="0" smtClean="0">
                          <a:solidFill>
                            <a:schemeClr val="tx1"/>
                          </a:solidFill>
                          <a:latin typeface="微软雅黑" panose="020B0503020204020204" pitchFamily="34" charset="-122"/>
                          <a:ea typeface="微软雅黑" panose="020B0503020204020204" pitchFamily="34" charset="-122"/>
                          <a:cs typeface="+mn-cs"/>
                        </a:rPr>
                        <a:t> HD-FDD collision case 3 &amp; case 4, and uplink OCC: RP-241037, RP-241084, RP-241096, RP-241098, RP-241129, RP-241133, RP-241163, RP-241179, RP-241181, RP-241210, …</a:t>
                      </a:r>
                    </a:p>
                  </a:txBody>
                  <a:tcPr marL="45720" marR="45720"/>
                </a:tc>
              </a:tr>
              <a:tr h="0">
                <a:tc>
                  <a:txBody>
                    <a:bodyPr/>
                    <a:lstStyle/>
                    <a:p>
                      <a:pPr algn="l" rtl="0" fontAlgn="t">
                        <a:spcAft>
                          <a:spcPts val="0"/>
                        </a:spcAft>
                      </a:pPr>
                      <a:r>
                        <a:rPr lang="en-US" altLang="zh-CN" sz="1000" b="0" i="0" u="none" strike="noStrike" dirty="0">
                          <a:solidFill>
                            <a:schemeClr val="tx1"/>
                          </a:solidFill>
                          <a:effectLst/>
                          <a:latin typeface="微软雅黑" panose="020B0503020204020204" pitchFamily="34" charset="-122"/>
                          <a:ea typeface="微软雅黑" panose="020B0503020204020204" pitchFamily="34" charset="-122"/>
                        </a:rPr>
                        <a:t>9.3.4.1</a:t>
                      </a:r>
                    </a:p>
                  </a:txBody>
                  <a:tcPr marL="45720" marR="45720"/>
                </a:tc>
                <a:tc>
                  <a:txBody>
                    <a:bodyPr/>
                    <a:lstStyle/>
                    <a:p>
                      <a:pPr algn="l" fontAlgn="t">
                        <a:spcAft>
                          <a:spcPts val="0"/>
                        </a:spcAft>
                      </a:pPr>
                      <a:r>
                        <a:rPr lang="en-US" sz="1000" b="0" i="0" u="none" strike="noStrike">
                          <a:solidFill>
                            <a:schemeClr val="tx1"/>
                          </a:solidFill>
                          <a:effectLst/>
                          <a:latin typeface="微软雅黑" panose="020B0503020204020204" pitchFamily="34" charset="-122"/>
                          <a:ea typeface="微软雅黑" panose="020B0503020204020204" pitchFamily="34" charset="-122"/>
                        </a:rPr>
                        <a:t>NR_ENDC_RF_Ph4</a:t>
                      </a:r>
                    </a:p>
                  </a:txBody>
                  <a:tcPr marL="45720" marR="45720"/>
                </a:tc>
                <a:tc>
                  <a:txBody>
                    <a:bodyPr/>
                    <a:lstStyle/>
                    <a:p>
                      <a:pPr algn="l" fontAlgn="t">
                        <a:spcAft>
                          <a:spcPts val="0"/>
                        </a:spcAft>
                      </a:pPr>
                      <a:r>
                        <a:rPr lang="en-US" sz="1000" b="0" i="0" u="none" strike="noStrike" dirty="0">
                          <a:solidFill>
                            <a:schemeClr val="tx1"/>
                          </a:solidFill>
                          <a:effectLst/>
                          <a:latin typeface="微软雅黑" panose="020B0503020204020204" pitchFamily="34" charset="-122"/>
                          <a:ea typeface="微软雅黑" panose="020B0503020204020204" pitchFamily="34" charset="-122"/>
                        </a:rPr>
                        <a:t>Sep. 2025</a:t>
                      </a:r>
                    </a:p>
                  </a:txBody>
                  <a:tcPr marL="45720" marR="45720"/>
                </a:tc>
                <a:tc>
                  <a:txBody>
                    <a:bodyPr/>
                    <a:lstStyle/>
                    <a:p>
                      <a:pPr algn="l" rtl="0" fontAlgn="t">
                        <a:spcAft>
                          <a:spcPts val="0"/>
                        </a:spcAft>
                      </a:pPr>
                      <a:r>
                        <a:rPr lang="en-US" altLang="zh-CN" sz="1000" b="0" i="0" u="none" strike="noStrike" dirty="0">
                          <a:solidFill>
                            <a:schemeClr val="tx1"/>
                          </a:solidFill>
                          <a:effectLst/>
                          <a:latin typeface="微软雅黑" panose="020B0503020204020204" pitchFamily="34" charset="-122"/>
                          <a:ea typeface="微软雅黑" panose="020B0503020204020204" pitchFamily="34" charset="-122"/>
                        </a:rPr>
                        <a:t>20.00%</a:t>
                      </a:r>
                    </a:p>
                  </a:txBody>
                  <a:tcPr marL="45720" marR="45720"/>
                </a:tc>
                <a:tc>
                  <a:txBody>
                    <a:bodyPr/>
                    <a:lstStyle/>
                    <a:p>
                      <a:pPr marL="0" algn="l" defTabSz="914354" rtl="0" eaLnBrk="1" fontAlgn="t" latinLnBrk="0" hangingPunct="1">
                        <a:spcAft>
                          <a:spcPts val="600"/>
                        </a:spcAft>
                      </a:pPr>
                      <a:r>
                        <a:rPr lang="en-US" altLang="zh-CN" sz="1000" b="0" kern="1200" dirty="0" smtClean="0">
                          <a:solidFill>
                            <a:schemeClr val="tx1"/>
                          </a:solidFill>
                          <a:latin typeface="微软雅黑" panose="020B0503020204020204" pitchFamily="34" charset="-122"/>
                          <a:ea typeface="微软雅黑" panose="020B0503020204020204" pitchFamily="34" charset="-122"/>
                          <a:cs typeface="+mn-cs"/>
                        </a:rPr>
                        <a:t>RP-241042 on </a:t>
                      </a:r>
                      <a:r>
                        <a:rPr lang="en-US" altLang="zh-CN" sz="1000" b="0" kern="1200" dirty="0" err="1" smtClean="0">
                          <a:solidFill>
                            <a:schemeClr val="tx1"/>
                          </a:solidFill>
                          <a:latin typeface="微软雅黑" panose="020B0503020204020204" pitchFamily="34" charset="-122"/>
                          <a:ea typeface="微软雅黑" panose="020B0503020204020204" pitchFamily="34" charset="-122"/>
                          <a:cs typeface="+mn-cs"/>
                        </a:rPr>
                        <a:t>upscoping</a:t>
                      </a:r>
                      <a:r>
                        <a:rPr lang="en-US" altLang="zh-CN" sz="1000" b="0" kern="1200" dirty="0" smtClean="0">
                          <a:solidFill>
                            <a:schemeClr val="tx1"/>
                          </a:solidFill>
                          <a:latin typeface="微软雅黑" panose="020B0503020204020204" pitchFamily="34" charset="-122"/>
                          <a:ea typeface="微软雅黑" panose="020B0503020204020204" pitchFamily="34" charset="-122"/>
                          <a:cs typeface="+mn-cs"/>
                        </a:rPr>
                        <a:t> for MSD framework. </a:t>
                      </a:r>
                    </a:p>
                    <a:p>
                      <a:pPr marL="0" algn="l" defTabSz="914354" rtl="0" eaLnBrk="1" fontAlgn="t" latinLnBrk="0" hangingPunct="1">
                        <a:spcAft>
                          <a:spcPts val="600"/>
                        </a:spcAft>
                      </a:pPr>
                      <a:r>
                        <a:rPr lang="en-US" altLang="zh-CN" sz="1000" b="0" kern="1200" dirty="0" smtClean="0">
                          <a:solidFill>
                            <a:schemeClr val="tx1"/>
                          </a:solidFill>
                          <a:latin typeface="微软雅黑" panose="020B0503020204020204" pitchFamily="34" charset="-122"/>
                          <a:ea typeface="微软雅黑" panose="020B0503020204020204" pitchFamily="34" charset="-122"/>
                          <a:cs typeface="+mn-cs"/>
                        </a:rPr>
                        <a:t>3T/6R, 4T/6R SRS switching discussed in RP-241042, RP-241283,RP-241323,RP-241513</a:t>
                      </a:r>
                    </a:p>
                  </a:txBody>
                  <a:tcPr marL="45720" marR="45720"/>
                </a:tc>
              </a:tr>
              <a:tr h="0">
                <a:tc>
                  <a:txBody>
                    <a:bodyPr/>
                    <a:lstStyle/>
                    <a:p>
                      <a:pPr algn="l" rtl="0" fontAlgn="t">
                        <a:spcAft>
                          <a:spcPts val="0"/>
                        </a:spcAft>
                      </a:pPr>
                      <a:r>
                        <a:rPr lang="en-US" altLang="zh-CN" sz="1000" b="0" i="0" u="none" strike="noStrike" dirty="0">
                          <a:solidFill>
                            <a:schemeClr val="tx1"/>
                          </a:solidFill>
                          <a:effectLst/>
                          <a:latin typeface="微软雅黑" panose="020B0503020204020204" pitchFamily="34" charset="-122"/>
                          <a:ea typeface="微软雅黑" panose="020B0503020204020204" pitchFamily="34" charset="-122"/>
                        </a:rPr>
                        <a:t>9.3.4.4</a:t>
                      </a:r>
                    </a:p>
                  </a:txBody>
                  <a:tcPr marL="45720" marR="45720"/>
                </a:tc>
                <a:tc>
                  <a:txBody>
                    <a:bodyPr/>
                    <a:lstStyle/>
                    <a:p>
                      <a:pPr algn="l" fontAlgn="t">
                        <a:spcAft>
                          <a:spcPts val="0"/>
                        </a:spcAft>
                      </a:pPr>
                      <a:r>
                        <a:rPr lang="en-US" sz="1000" b="0" i="0" u="none" strike="noStrike" dirty="0">
                          <a:solidFill>
                            <a:schemeClr val="tx1"/>
                          </a:solidFill>
                          <a:effectLst/>
                          <a:latin typeface="微软雅黑" panose="020B0503020204020204" pitchFamily="34" charset="-122"/>
                          <a:ea typeface="微软雅黑" panose="020B0503020204020204" pitchFamily="34" charset="-122"/>
                        </a:rPr>
                        <a:t>NR_FR1_lessthan_5MHz_BW_Ph2</a:t>
                      </a:r>
                    </a:p>
                  </a:txBody>
                  <a:tcPr marL="45720" marR="45720"/>
                </a:tc>
                <a:tc>
                  <a:txBody>
                    <a:bodyPr/>
                    <a:lstStyle/>
                    <a:p>
                      <a:pPr algn="l" fontAlgn="t">
                        <a:spcAft>
                          <a:spcPts val="0"/>
                        </a:spcAft>
                      </a:pPr>
                      <a:r>
                        <a:rPr lang="en-US" sz="1000" b="0" i="0" u="none" strike="noStrike" dirty="0">
                          <a:solidFill>
                            <a:schemeClr val="tx1"/>
                          </a:solidFill>
                          <a:effectLst/>
                          <a:latin typeface="微软雅黑" panose="020B0503020204020204" pitchFamily="34" charset="-122"/>
                          <a:ea typeface="微软雅黑" panose="020B0503020204020204" pitchFamily="34" charset="-122"/>
                        </a:rPr>
                        <a:t>Dec. 2024</a:t>
                      </a:r>
                    </a:p>
                  </a:txBody>
                  <a:tcPr marL="45720" marR="45720"/>
                </a:tc>
                <a:tc>
                  <a:txBody>
                    <a:bodyPr/>
                    <a:lstStyle/>
                    <a:p>
                      <a:pPr algn="l" rtl="0" fontAlgn="t">
                        <a:spcAft>
                          <a:spcPts val="0"/>
                        </a:spcAft>
                      </a:pPr>
                      <a:r>
                        <a:rPr lang="en-US" altLang="zh-CN" sz="1000" b="0" i="0" u="none" strike="noStrike" dirty="0">
                          <a:solidFill>
                            <a:schemeClr val="tx1"/>
                          </a:solidFill>
                          <a:effectLst/>
                          <a:latin typeface="微软雅黑" panose="020B0503020204020204" pitchFamily="34" charset="-122"/>
                          <a:ea typeface="微软雅黑" panose="020B0503020204020204" pitchFamily="34" charset="-122"/>
                        </a:rPr>
                        <a:t>25.00%</a:t>
                      </a:r>
                    </a:p>
                  </a:txBody>
                  <a:tcPr marL="45720" marR="45720"/>
                </a:tc>
                <a:tc>
                  <a:txBody>
                    <a:bodyPr/>
                    <a:lstStyle/>
                    <a:p>
                      <a:pPr marL="0" algn="l" defTabSz="914354" rtl="0" eaLnBrk="1" fontAlgn="t" latinLnBrk="0" hangingPunct="1">
                        <a:spcAft>
                          <a:spcPts val="600"/>
                        </a:spcAft>
                      </a:pPr>
                      <a:r>
                        <a:rPr lang="en-US" altLang="zh-CN" sz="1000" b="0" kern="1200" dirty="0" smtClean="0">
                          <a:solidFill>
                            <a:schemeClr val="tx1"/>
                          </a:solidFill>
                          <a:latin typeface="微软雅黑" panose="020B0503020204020204" pitchFamily="34" charset="-122"/>
                          <a:ea typeface="微软雅黑" panose="020B0503020204020204" pitchFamily="34" charset="-122"/>
                          <a:cs typeface="+mn-cs"/>
                        </a:rPr>
                        <a:t>RP-241169, RP-241497 and RP-241596 to clarify in the WID that 5MHz (both 20RB and 25RB cases) support </a:t>
                      </a:r>
                    </a:p>
                  </a:txBody>
                  <a:tcPr marL="45720" marR="45720"/>
                </a:tc>
              </a:tr>
              <a:tr h="0">
                <a:tc>
                  <a:txBody>
                    <a:bodyPr/>
                    <a:lstStyle/>
                    <a:p>
                      <a:pPr algn="l" rtl="0" fontAlgn="t">
                        <a:spcAft>
                          <a:spcPts val="0"/>
                        </a:spcAft>
                      </a:pPr>
                      <a:r>
                        <a:rPr lang="en-US" altLang="zh-CN" sz="1000" b="0" i="0" u="none" strike="noStrike" dirty="0">
                          <a:solidFill>
                            <a:schemeClr val="tx1"/>
                          </a:solidFill>
                          <a:effectLst/>
                          <a:latin typeface="微软雅黑" panose="020B0503020204020204" pitchFamily="34" charset="-122"/>
                          <a:ea typeface="微软雅黑" panose="020B0503020204020204" pitchFamily="34" charset="-122"/>
                        </a:rPr>
                        <a:t>9.3.4.8</a:t>
                      </a:r>
                    </a:p>
                  </a:txBody>
                  <a:tcPr marL="45720" marR="45720"/>
                </a:tc>
                <a:tc>
                  <a:txBody>
                    <a:bodyPr/>
                    <a:lstStyle/>
                    <a:p>
                      <a:pPr algn="l" fontAlgn="t">
                        <a:spcAft>
                          <a:spcPts val="0"/>
                        </a:spcAft>
                      </a:pPr>
                      <a:r>
                        <a:rPr lang="en-US" sz="1000" b="0" i="0" u="none" strike="noStrike">
                          <a:solidFill>
                            <a:schemeClr val="tx1"/>
                          </a:solidFill>
                          <a:effectLst/>
                          <a:latin typeface="微软雅黑" panose="020B0503020204020204" pitchFamily="34" charset="-122"/>
                          <a:ea typeface="微软雅黑" panose="020B0503020204020204" pitchFamily="34" charset="-122"/>
                        </a:rPr>
                        <a:t>TRP_TRS_MIMO_OTA_Ph3</a:t>
                      </a:r>
                    </a:p>
                  </a:txBody>
                  <a:tcPr marL="45720" marR="45720"/>
                </a:tc>
                <a:tc>
                  <a:txBody>
                    <a:bodyPr/>
                    <a:lstStyle/>
                    <a:p>
                      <a:pPr algn="l" fontAlgn="t">
                        <a:spcAft>
                          <a:spcPts val="0"/>
                        </a:spcAft>
                      </a:pPr>
                      <a:r>
                        <a:rPr lang="en-US" sz="1000" b="0" i="0" u="none" strike="noStrike" dirty="0">
                          <a:solidFill>
                            <a:schemeClr val="tx1"/>
                          </a:solidFill>
                          <a:effectLst/>
                          <a:latin typeface="微软雅黑" panose="020B0503020204020204" pitchFamily="34" charset="-122"/>
                          <a:ea typeface="微软雅黑" panose="020B0503020204020204" pitchFamily="34" charset="-122"/>
                        </a:rPr>
                        <a:t>Sep. 2025</a:t>
                      </a:r>
                    </a:p>
                  </a:txBody>
                  <a:tcPr marL="45720" marR="45720"/>
                </a:tc>
                <a:tc>
                  <a:txBody>
                    <a:bodyPr/>
                    <a:lstStyle/>
                    <a:p>
                      <a:pPr algn="l" rtl="0" fontAlgn="t">
                        <a:spcAft>
                          <a:spcPts val="0"/>
                        </a:spcAft>
                      </a:pPr>
                      <a:r>
                        <a:rPr lang="en-US" altLang="zh-CN" sz="1000" b="0" i="0" u="none" strike="noStrike" dirty="0">
                          <a:solidFill>
                            <a:schemeClr val="tx1"/>
                          </a:solidFill>
                          <a:effectLst/>
                          <a:latin typeface="微软雅黑" panose="020B0503020204020204" pitchFamily="34" charset="-122"/>
                          <a:ea typeface="微软雅黑" panose="020B0503020204020204" pitchFamily="34" charset="-122"/>
                        </a:rPr>
                        <a:t>10.00%</a:t>
                      </a:r>
                    </a:p>
                  </a:txBody>
                  <a:tcPr marL="45720" marR="45720"/>
                </a:tc>
                <a:tc>
                  <a:txBody>
                    <a:bodyPr/>
                    <a:lstStyle/>
                    <a:p>
                      <a:pPr marL="0" algn="l" defTabSz="914354" rtl="0" eaLnBrk="1" fontAlgn="t" latinLnBrk="0" hangingPunct="1">
                        <a:spcAft>
                          <a:spcPts val="600"/>
                        </a:spcAft>
                      </a:pPr>
                      <a:r>
                        <a:rPr lang="en-US" altLang="zh-CN" sz="1000" b="0" kern="1200" dirty="0" smtClean="0">
                          <a:solidFill>
                            <a:schemeClr val="tx1"/>
                          </a:solidFill>
                          <a:latin typeface="微软雅黑" panose="020B0503020204020204" pitchFamily="34" charset="-122"/>
                          <a:ea typeface="微软雅黑" panose="020B0503020204020204" pitchFamily="34" charset="-122"/>
                          <a:cs typeface="+mn-cs"/>
                        </a:rPr>
                        <a:t>Revised WID updating title, UID, adding more bands for type sizes of devices, and removing the FR2 MIMO OTA requirements for new bands, and change the rapporteur for TR.</a:t>
                      </a:r>
                    </a:p>
                    <a:p>
                      <a:pPr marL="0" algn="l" defTabSz="914354" rtl="0" eaLnBrk="1" fontAlgn="t" latinLnBrk="0" hangingPunct="1">
                        <a:spcAft>
                          <a:spcPts val="600"/>
                        </a:spcAft>
                      </a:pPr>
                      <a:r>
                        <a:rPr lang="en-US" altLang="zh-CN" sz="1000" b="0" kern="1200" dirty="0" smtClean="0">
                          <a:solidFill>
                            <a:schemeClr val="tx1"/>
                          </a:solidFill>
                          <a:latin typeface="微软雅黑" panose="020B0503020204020204" pitchFamily="34" charset="-122"/>
                          <a:ea typeface="微软雅黑" panose="020B0503020204020204" pitchFamily="34" charset="-122"/>
                          <a:cs typeface="+mn-cs"/>
                        </a:rPr>
                        <a:t>RP-241271 discussion paper</a:t>
                      </a:r>
                      <a:r>
                        <a:rPr lang="en-US" altLang="zh-CN" sz="1000" b="0" kern="1200" baseline="0" dirty="0" smtClean="0">
                          <a:solidFill>
                            <a:schemeClr val="tx1"/>
                          </a:solidFill>
                          <a:latin typeface="微软雅黑" panose="020B0503020204020204" pitchFamily="34" charset="-122"/>
                          <a:ea typeface="微软雅黑" panose="020B0503020204020204" pitchFamily="34" charset="-122"/>
                          <a:cs typeface="+mn-cs"/>
                        </a:rPr>
                        <a:t> on updating scope based on incoming LS from GCF.</a:t>
                      </a:r>
                      <a:endParaRPr lang="en-US" altLang="zh-CN" sz="1000" b="0" kern="1200" dirty="0" smtClean="0">
                        <a:solidFill>
                          <a:schemeClr val="tx1"/>
                        </a:solidFill>
                        <a:latin typeface="微软雅黑" panose="020B0503020204020204" pitchFamily="34" charset="-122"/>
                        <a:ea typeface="微软雅黑" panose="020B0503020204020204" pitchFamily="34" charset="-122"/>
                        <a:cs typeface="+mn-cs"/>
                      </a:endParaRPr>
                    </a:p>
                  </a:txBody>
                  <a:tcPr marL="45720" marR="45720"/>
                </a:tc>
              </a:tr>
              <a:tr h="0">
                <a:tc>
                  <a:txBody>
                    <a:bodyPr/>
                    <a:lstStyle/>
                    <a:p>
                      <a:pPr algn="l" rtl="0" fontAlgn="t">
                        <a:spcAft>
                          <a:spcPts val="0"/>
                        </a:spcAft>
                      </a:pPr>
                      <a:r>
                        <a:rPr lang="en-US" altLang="zh-CN" sz="1000" b="0" i="0" u="none" strike="noStrike" dirty="0">
                          <a:solidFill>
                            <a:schemeClr val="tx1"/>
                          </a:solidFill>
                          <a:effectLst/>
                          <a:latin typeface="微软雅黑" panose="020B0503020204020204" pitchFamily="34" charset="-122"/>
                          <a:ea typeface="微软雅黑" panose="020B0503020204020204" pitchFamily="34" charset="-122"/>
                        </a:rPr>
                        <a:t>9.3.4.10</a:t>
                      </a:r>
                    </a:p>
                  </a:txBody>
                  <a:tcPr marL="45720" marR="45720"/>
                </a:tc>
                <a:tc>
                  <a:txBody>
                    <a:bodyPr/>
                    <a:lstStyle/>
                    <a:p>
                      <a:pPr algn="l" fontAlgn="t">
                        <a:spcAft>
                          <a:spcPts val="0"/>
                        </a:spcAft>
                      </a:pPr>
                      <a:r>
                        <a:rPr lang="en-US" sz="1000" b="0" i="0" u="none" strike="noStrike">
                          <a:solidFill>
                            <a:schemeClr val="tx1"/>
                          </a:solidFill>
                          <a:effectLst/>
                          <a:latin typeface="微软雅黑" panose="020B0503020204020204" pitchFamily="34" charset="-122"/>
                          <a:ea typeface="微软雅黑" panose="020B0503020204020204" pitchFamily="34" charset="-122"/>
                        </a:rPr>
                        <a:t>NR_demod_Ph5</a:t>
                      </a:r>
                    </a:p>
                  </a:txBody>
                  <a:tcPr marL="45720" marR="45720"/>
                </a:tc>
                <a:tc>
                  <a:txBody>
                    <a:bodyPr/>
                    <a:lstStyle/>
                    <a:p>
                      <a:pPr algn="l" fontAlgn="t">
                        <a:spcAft>
                          <a:spcPts val="0"/>
                        </a:spcAft>
                      </a:pPr>
                      <a:r>
                        <a:rPr lang="en-US" sz="1000" b="0" i="0" u="none" strike="noStrike" dirty="0">
                          <a:solidFill>
                            <a:schemeClr val="tx1"/>
                          </a:solidFill>
                          <a:effectLst/>
                          <a:latin typeface="微软雅黑" panose="020B0503020204020204" pitchFamily="34" charset="-122"/>
                          <a:ea typeface="微软雅黑" panose="020B0503020204020204" pitchFamily="34" charset="-122"/>
                        </a:rPr>
                        <a:t>Mar. 2026</a:t>
                      </a:r>
                    </a:p>
                  </a:txBody>
                  <a:tcPr marL="45720" marR="45720"/>
                </a:tc>
                <a:tc>
                  <a:txBody>
                    <a:bodyPr/>
                    <a:lstStyle/>
                    <a:p>
                      <a:pPr algn="l" rtl="0" fontAlgn="t">
                        <a:spcAft>
                          <a:spcPts val="0"/>
                        </a:spcAft>
                      </a:pPr>
                      <a:r>
                        <a:rPr lang="en-US" altLang="zh-CN" sz="1000" b="0" i="0" u="none" strike="noStrike" dirty="0">
                          <a:solidFill>
                            <a:schemeClr val="tx1"/>
                          </a:solidFill>
                          <a:effectLst/>
                          <a:latin typeface="微软雅黑" panose="020B0503020204020204" pitchFamily="34" charset="-122"/>
                          <a:ea typeface="微软雅黑" panose="020B0503020204020204" pitchFamily="34" charset="-122"/>
                        </a:rPr>
                        <a:t>0.00%</a:t>
                      </a:r>
                    </a:p>
                  </a:txBody>
                  <a:tcPr marL="45720" marR="45720"/>
                </a:tc>
                <a:tc>
                  <a:txBody>
                    <a:bodyPr/>
                    <a:lstStyle/>
                    <a:p>
                      <a:pPr marL="0" algn="l" defTabSz="914354" rtl="0" eaLnBrk="1" fontAlgn="t" latinLnBrk="0" hangingPunct="1">
                        <a:spcAft>
                          <a:spcPts val="600"/>
                        </a:spcAft>
                      </a:pPr>
                      <a:r>
                        <a:rPr lang="en-US" altLang="zh-CN" sz="1000" b="0" kern="1200" dirty="0" smtClean="0">
                          <a:solidFill>
                            <a:schemeClr val="tx1"/>
                          </a:solidFill>
                          <a:latin typeface="微软雅黑" panose="020B0503020204020204" pitchFamily="34" charset="-122"/>
                          <a:ea typeface="微软雅黑" panose="020B0503020204020204" pitchFamily="34" charset="-122"/>
                          <a:cs typeface="+mn-cs"/>
                        </a:rPr>
                        <a:t>Revised WID changes the completion date to Sep.2025 from Mar 2026</a:t>
                      </a:r>
                    </a:p>
                  </a:txBody>
                  <a:tcPr marL="45720" marR="45720"/>
                </a:tc>
              </a:tr>
              <a:tr h="0">
                <a:tc>
                  <a:txBody>
                    <a:bodyPr/>
                    <a:lstStyle/>
                    <a:p>
                      <a:pPr algn="l" rtl="0" fontAlgn="t">
                        <a:spcAft>
                          <a:spcPts val="0"/>
                        </a:spcAft>
                      </a:pPr>
                      <a:r>
                        <a:rPr lang="en-US" altLang="zh-CN" sz="1000" b="0" i="0" u="none" strike="noStrike" dirty="0">
                          <a:solidFill>
                            <a:schemeClr val="tx1"/>
                          </a:solidFill>
                          <a:effectLst/>
                          <a:latin typeface="微软雅黑" panose="020B0503020204020204" pitchFamily="34" charset="-122"/>
                          <a:ea typeface="微软雅黑" panose="020B0503020204020204" pitchFamily="34" charset="-122"/>
                        </a:rPr>
                        <a:t>10.9.1</a:t>
                      </a:r>
                    </a:p>
                  </a:txBody>
                  <a:tcPr marL="45720" marR="45720"/>
                </a:tc>
                <a:tc>
                  <a:txBody>
                    <a:bodyPr/>
                    <a:lstStyle/>
                    <a:p>
                      <a:pPr algn="l" fontAlgn="t">
                        <a:spcAft>
                          <a:spcPts val="0"/>
                        </a:spcAft>
                      </a:pPr>
                      <a:r>
                        <a:rPr lang="en-US" sz="1000" b="0" i="0" u="none" strike="noStrike">
                          <a:solidFill>
                            <a:schemeClr val="tx1"/>
                          </a:solidFill>
                          <a:effectLst/>
                          <a:latin typeface="微软雅黑" panose="020B0503020204020204" pitchFamily="34" charset="-122"/>
                          <a:ea typeface="微软雅黑" panose="020B0503020204020204" pitchFamily="34" charset="-122"/>
                        </a:rPr>
                        <a:t>IoT_NTN_Ph3</a:t>
                      </a:r>
                    </a:p>
                  </a:txBody>
                  <a:tcPr marL="45720" marR="45720"/>
                </a:tc>
                <a:tc>
                  <a:txBody>
                    <a:bodyPr/>
                    <a:lstStyle/>
                    <a:p>
                      <a:pPr algn="l" fontAlgn="t">
                        <a:spcAft>
                          <a:spcPts val="0"/>
                        </a:spcAft>
                      </a:pPr>
                      <a:r>
                        <a:rPr lang="en-US" sz="1000" b="0" i="0" u="none" strike="noStrike" dirty="0">
                          <a:solidFill>
                            <a:schemeClr val="tx1"/>
                          </a:solidFill>
                          <a:effectLst/>
                          <a:latin typeface="微软雅黑" panose="020B0503020204020204" pitchFamily="34" charset="-122"/>
                          <a:ea typeface="微软雅黑" panose="020B0503020204020204" pitchFamily="34" charset="-122"/>
                        </a:rPr>
                        <a:t>Sep. 2025</a:t>
                      </a:r>
                    </a:p>
                  </a:txBody>
                  <a:tcPr marL="45720" marR="45720"/>
                </a:tc>
                <a:tc>
                  <a:txBody>
                    <a:bodyPr/>
                    <a:lstStyle/>
                    <a:p>
                      <a:pPr algn="l" rtl="0" fontAlgn="t">
                        <a:spcAft>
                          <a:spcPts val="0"/>
                        </a:spcAft>
                      </a:pPr>
                      <a:r>
                        <a:rPr lang="en-US" altLang="zh-CN" sz="1000" b="0" i="0" u="none" strike="noStrike" dirty="0" smtClean="0">
                          <a:solidFill>
                            <a:schemeClr val="tx1"/>
                          </a:solidFill>
                          <a:effectLst/>
                          <a:latin typeface="微软雅黑" panose="020B0503020204020204" pitchFamily="34" charset="-122"/>
                          <a:ea typeface="微软雅黑" panose="020B0503020204020204" pitchFamily="34" charset="-122"/>
                        </a:rPr>
                        <a:t>15%</a:t>
                      </a:r>
                      <a:endParaRPr lang="en-US" altLang="zh-CN" sz="1000" b="0" i="0" u="none" strike="noStrike" dirty="0">
                        <a:solidFill>
                          <a:schemeClr val="tx1"/>
                        </a:solidFill>
                        <a:effectLst/>
                        <a:latin typeface="微软雅黑" panose="020B0503020204020204" pitchFamily="34" charset="-122"/>
                        <a:ea typeface="微软雅黑" panose="020B0503020204020204" pitchFamily="34" charset="-122"/>
                      </a:endParaRPr>
                    </a:p>
                  </a:txBody>
                  <a:tcPr marL="45720" marR="45720"/>
                </a:tc>
                <a:tc>
                  <a:txBody>
                    <a:bodyPr/>
                    <a:lstStyle/>
                    <a:p>
                      <a:pPr marL="0" algn="l" defTabSz="914354" rtl="0" eaLnBrk="1" fontAlgn="t" latinLnBrk="0" hangingPunct="1">
                        <a:spcAft>
                          <a:spcPts val="600"/>
                        </a:spcAft>
                      </a:pPr>
                      <a:r>
                        <a:rPr lang="en-US" altLang="zh-CN" sz="1000" b="0" kern="1200" dirty="0" smtClean="0">
                          <a:solidFill>
                            <a:schemeClr val="bg1">
                              <a:lumMod val="65000"/>
                            </a:schemeClr>
                          </a:solidFill>
                          <a:latin typeface="微软雅黑" panose="020B0503020204020204" pitchFamily="34" charset="-122"/>
                          <a:ea typeface="微软雅黑" panose="020B0503020204020204" pitchFamily="34" charset="-122"/>
                          <a:cs typeface="+mn-cs"/>
                        </a:rPr>
                        <a:t>RP-241526, RP-241589 (</a:t>
                      </a:r>
                      <a:r>
                        <a:rPr lang="en-US" altLang="zh-CN" sz="1000" b="0" kern="1200" dirty="0" err="1" smtClean="0">
                          <a:solidFill>
                            <a:schemeClr val="bg1">
                              <a:lumMod val="65000"/>
                            </a:schemeClr>
                          </a:solidFill>
                          <a:latin typeface="微软雅黑" panose="020B0503020204020204" pitchFamily="34" charset="-122"/>
                          <a:ea typeface="微软雅黑" panose="020B0503020204020204" pitchFamily="34" charset="-122"/>
                          <a:cs typeface="+mn-cs"/>
                        </a:rPr>
                        <a:t>IoT</a:t>
                      </a:r>
                      <a:r>
                        <a:rPr lang="en-US" altLang="zh-CN" sz="1000" b="0" kern="1200" dirty="0" smtClean="0">
                          <a:solidFill>
                            <a:schemeClr val="bg1">
                              <a:lumMod val="65000"/>
                            </a:schemeClr>
                          </a:solidFill>
                          <a:latin typeface="微软雅黑" panose="020B0503020204020204" pitchFamily="34" charset="-122"/>
                          <a:ea typeface="微软雅黑" panose="020B0503020204020204" pitchFamily="34" charset="-122"/>
                          <a:cs typeface="+mn-cs"/>
                        </a:rPr>
                        <a:t>-NTN FDD,L TDD band, HD-FDD)</a:t>
                      </a:r>
                      <a:r>
                        <a:rPr lang="en-US" altLang="zh-CN" sz="1000" b="0" kern="1200" baseline="0" dirty="0" smtClean="0">
                          <a:solidFill>
                            <a:schemeClr val="bg1">
                              <a:lumMod val="65000"/>
                            </a:schemeClr>
                          </a:solidFill>
                          <a:latin typeface="微软雅黑" panose="020B0503020204020204" pitchFamily="34" charset="-122"/>
                          <a:ea typeface="微软雅黑" panose="020B0503020204020204" pitchFamily="34" charset="-122"/>
                          <a:cs typeface="+mn-cs"/>
                        </a:rPr>
                        <a:t> -&gt; not treated.</a:t>
                      </a:r>
                      <a:endParaRPr lang="en-US" altLang="zh-CN" sz="1000" b="0" kern="1200" dirty="0" smtClean="0">
                        <a:solidFill>
                          <a:schemeClr val="bg1">
                            <a:lumMod val="65000"/>
                          </a:schemeClr>
                        </a:solidFill>
                        <a:latin typeface="微软雅黑" panose="020B0503020204020204" pitchFamily="34" charset="-122"/>
                        <a:ea typeface="微软雅黑" panose="020B0503020204020204" pitchFamily="34" charset="-122"/>
                        <a:cs typeface="+mn-cs"/>
                      </a:endParaRPr>
                    </a:p>
                    <a:p>
                      <a:pPr marL="0" algn="l" defTabSz="914354" rtl="0" eaLnBrk="1" fontAlgn="t" latinLnBrk="0" hangingPunct="1">
                        <a:spcAft>
                          <a:spcPts val="600"/>
                        </a:spcAft>
                      </a:pPr>
                      <a:r>
                        <a:rPr lang="en-US" altLang="zh-CN" sz="1000" b="0" kern="1200" dirty="0" smtClean="0">
                          <a:solidFill>
                            <a:schemeClr val="tx1"/>
                          </a:solidFill>
                          <a:latin typeface="微软雅黑" panose="020B0503020204020204" pitchFamily="34" charset="-122"/>
                          <a:ea typeface="微软雅黑" panose="020B0503020204020204" pitchFamily="34" charset="-122"/>
                          <a:cs typeface="+mn-cs"/>
                        </a:rPr>
                        <a:t>Revised WID adding RRM core requirement. The RD core TU has been allocated. </a:t>
                      </a:r>
                    </a:p>
                  </a:txBody>
                  <a:tcPr marL="45720" marR="45720"/>
                </a:tc>
              </a:tr>
            </a:tbl>
          </a:graphicData>
        </a:graphic>
      </p:graphicFrame>
    </p:spTree>
    <p:extLst>
      <p:ext uri="{BB962C8B-B14F-4D97-AF65-F5344CB8AC3E}">
        <p14:creationId xmlns:p14="http://schemas.microsoft.com/office/powerpoint/2010/main" val="3127343114"/>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b="1" dirty="0" smtClean="0"/>
              <a:t>RAN tasks and other open issues</a:t>
            </a:r>
            <a:endParaRPr lang="ru-RU" dirty="0"/>
          </a:p>
        </p:txBody>
      </p:sp>
      <p:sp>
        <p:nvSpPr>
          <p:cNvPr id="10" name="Content Placeholder 2">
            <a:extLst>
              <a:ext uri="{FF2B5EF4-FFF2-40B4-BE49-F238E27FC236}">
                <a16:creationId xmlns="" xmlns:a16="http://schemas.microsoft.com/office/drawing/2014/main" id="{B1BE6906-4FA3-42DA-8E86-BA4DD12F41A6}"/>
              </a:ext>
            </a:extLst>
          </p:cNvPr>
          <p:cNvSpPr>
            <a:spLocks noGrp="1"/>
          </p:cNvSpPr>
          <p:nvPr>
            <p:ph idx="1"/>
          </p:nvPr>
        </p:nvSpPr>
        <p:spPr>
          <a:xfrm>
            <a:off x="401651" y="1273321"/>
            <a:ext cx="11507319" cy="5095171"/>
          </a:xfrm>
        </p:spPr>
        <p:txBody>
          <a:bodyPr/>
          <a:lstStyle/>
          <a:p>
            <a:pPr>
              <a:lnSpc>
                <a:spcPct val="150000"/>
              </a:lnSpc>
              <a:spcBef>
                <a:spcPts val="0"/>
              </a:spcBef>
              <a:spcAft>
                <a:spcPts val="0"/>
              </a:spcAft>
            </a:pPr>
            <a:r>
              <a:rPr lang="en-GB" altLang="zh-CN" sz="1400" dirty="0"/>
              <a:t>Specification quality improvement (RP-240782)</a:t>
            </a:r>
            <a:endParaRPr lang="en-GB" altLang="zh-CN" sz="1400" dirty="0" smtClean="0"/>
          </a:p>
          <a:p>
            <a:pPr lvl="1">
              <a:lnSpc>
                <a:spcPct val="150000"/>
              </a:lnSpc>
              <a:spcBef>
                <a:spcPts val="0"/>
              </a:spcBef>
              <a:spcAft>
                <a:spcPts val="0"/>
              </a:spcAft>
            </a:pPr>
            <a:r>
              <a:rPr lang="en-GB" altLang="zh-CN" sz="1200" dirty="0" smtClean="0"/>
              <a:t>In RAN4#110bis meeting, the following WFs were agreed</a:t>
            </a:r>
          </a:p>
          <a:p>
            <a:pPr lvl="2">
              <a:lnSpc>
                <a:spcPct val="150000"/>
              </a:lnSpc>
              <a:spcBef>
                <a:spcPts val="0"/>
              </a:spcBef>
              <a:spcAft>
                <a:spcPts val="0"/>
              </a:spcAft>
            </a:pPr>
            <a:r>
              <a:rPr lang="en-GB" altLang="zh-CN" sz="1200" dirty="0">
                <a:hlinkClick r:id="rId3"/>
              </a:rPr>
              <a:t>R4-2406709</a:t>
            </a:r>
            <a:r>
              <a:rPr lang="en-US" altLang="zh-CN" sz="1200" dirty="0"/>
              <a:t> </a:t>
            </a:r>
            <a:r>
              <a:rPr lang="en-GB" altLang="zh-CN" sz="1200" dirty="0"/>
              <a:t>WF on </a:t>
            </a:r>
            <a:r>
              <a:rPr lang="en-GB" altLang="zh-CN" sz="1200" dirty="0" err="1"/>
              <a:t>UERF_Spec_Improvement</a:t>
            </a:r>
            <a:endParaRPr lang="zh-CN" altLang="zh-CN" sz="1200" dirty="0"/>
          </a:p>
          <a:p>
            <a:pPr lvl="2">
              <a:lnSpc>
                <a:spcPct val="150000"/>
              </a:lnSpc>
              <a:spcBef>
                <a:spcPts val="0"/>
              </a:spcBef>
              <a:spcAft>
                <a:spcPts val="0"/>
              </a:spcAft>
            </a:pPr>
            <a:r>
              <a:rPr lang="en-GB" altLang="zh-CN" sz="1200" dirty="0">
                <a:hlinkClick r:id="rId4"/>
              </a:rPr>
              <a:t>R4-2406710</a:t>
            </a:r>
            <a:r>
              <a:rPr lang="en-US" altLang="zh-CN" sz="1200" dirty="0"/>
              <a:t> </a:t>
            </a:r>
            <a:r>
              <a:rPr lang="en-GB" altLang="zh-CN" sz="1200" dirty="0"/>
              <a:t>WF on </a:t>
            </a:r>
            <a:r>
              <a:rPr lang="en-GB" altLang="zh-CN" sz="1200" dirty="0" err="1"/>
              <a:t>RRM_Spec_Improvement</a:t>
            </a:r>
            <a:endParaRPr lang="zh-CN" altLang="zh-CN" sz="1200" dirty="0"/>
          </a:p>
          <a:p>
            <a:pPr lvl="1">
              <a:lnSpc>
                <a:spcPct val="150000"/>
              </a:lnSpc>
              <a:spcBef>
                <a:spcPts val="0"/>
              </a:spcBef>
              <a:spcAft>
                <a:spcPts val="0"/>
              </a:spcAft>
            </a:pPr>
            <a:r>
              <a:rPr lang="en-GB" altLang="zh-CN" sz="1200" dirty="0" smtClean="0"/>
              <a:t>In RAN4 #111 meeting, the following WFs were agreed.</a:t>
            </a:r>
          </a:p>
          <a:p>
            <a:pPr lvl="2">
              <a:lnSpc>
                <a:spcPct val="150000"/>
              </a:lnSpc>
              <a:spcBef>
                <a:spcPts val="0"/>
              </a:spcBef>
              <a:spcAft>
                <a:spcPts val="0"/>
              </a:spcAft>
            </a:pPr>
            <a:r>
              <a:rPr lang="en-GB" altLang="zh-CN" sz="1200" dirty="0">
                <a:hlinkClick r:id="rId5"/>
              </a:rPr>
              <a:t>R4-2410714</a:t>
            </a:r>
            <a:r>
              <a:rPr lang="en-US" altLang="zh-CN" sz="1200" dirty="0"/>
              <a:t> </a:t>
            </a:r>
            <a:r>
              <a:rPr lang="en-GB" altLang="zh-CN" sz="1200" dirty="0"/>
              <a:t>WF on </a:t>
            </a:r>
            <a:r>
              <a:rPr lang="en-GB" altLang="zh-CN" sz="1200" dirty="0" err="1"/>
              <a:t>UERF_Spec_Improvement</a:t>
            </a:r>
            <a:endParaRPr lang="en-GB" altLang="zh-CN" sz="1200" dirty="0"/>
          </a:p>
          <a:p>
            <a:pPr lvl="2">
              <a:lnSpc>
                <a:spcPct val="150000"/>
              </a:lnSpc>
              <a:spcBef>
                <a:spcPts val="0"/>
              </a:spcBef>
              <a:spcAft>
                <a:spcPts val="0"/>
              </a:spcAft>
            </a:pPr>
            <a:r>
              <a:rPr lang="en-GB" altLang="zh-CN" sz="1200" dirty="0">
                <a:hlinkClick r:id="rId6"/>
              </a:rPr>
              <a:t>R4-2410715</a:t>
            </a:r>
            <a:r>
              <a:rPr lang="en-US" altLang="zh-CN" sz="1200" dirty="0"/>
              <a:t> </a:t>
            </a:r>
            <a:r>
              <a:rPr lang="en-GB" altLang="zh-CN" sz="1200" dirty="0"/>
              <a:t>WF on </a:t>
            </a:r>
            <a:r>
              <a:rPr lang="en-GB" altLang="zh-CN" sz="1200" dirty="0" err="1" smtClean="0"/>
              <a:t>RRM_Spec_Improvement</a:t>
            </a:r>
            <a:endParaRPr lang="en-GB" altLang="zh-CN" sz="800" dirty="0" smtClean="0"/>
          </a:p>
          <a:p>
            <a:pPr lvl="1">
              <a:lnSpc>
                <a:spcPct val="150000"/>
              </a:lnSpc>
              <a:spcBef>
                <a:spcPts val="0"/>
              </a:spcBef>
              <a:spcAft>
                <a:spcPts val="0"/>
              </a:spcAft>
            </a:pPr>
            <a:r>
              <a:rPr lang="en-GB" altLang="zh-CN" sz="1200" dirty="0"/>
              <a:t>K</a:t>
            </a:r>
            <a:r>
              <a:rPr lang="en-GB" altLang="zh-CN" sz="1200" dirty="0" smtClean="0"/>
              <a:t>ey </a:t>
            </a:r>
            <a:r>
              <a:rPr lang="en-GB" altLang="zh-CN" sz="1200" dirty="0" smtClean="0"/>
              <a:t>conclusions are as </a:t>
            </a:r>
            <a:r>
              <a:rPr lang="en-GB" altLang="zh-CN" sz="1200" dirty="0" smtClean="0"/>
              <a:t>follows, and in Q3 2024 the concrete solutions will be discussed (but no CR is expected before September)</a:t>
            </a:r>
            <a:endParaRPr lang="en-GB" altLang="zh-CN" sz="1200" dirty="0" smtClean="0"/>
          </a:p>
          <a:p>
            <a:pPr lvl="2">
              <a:lnSpc>
                <a:spcPct val="150000"/>
              </a:lnSpc>
              <a:spcBef>
                <a:spcPts val="0"/>
              </a:spcBef>
              <a:spcAft>
                <a:spcPts val="0"/>
              </a:spcAft>
            </a:pPr>
            <a:r>
              <a:rPr lang="en-GB" altLang="zh-CN" sz="1200" dirty="0"/>
              <a:t>The following aspects to improve </a:t>
            </a:r>
            <a:r>
              <a:rPr lang="en-GB" altLang="zh-CN" sz="1200" dirty="0" smtClean="0"/>
              <a:t>UE RF specifications 38.101-1/2/3 are identified and some agreements were reached</a:t>
            </a:r>
          </a:p>
          <a:p>
            <a:pPr lvl="3">
              <a:lnSpc>
                <a:spcPct val="150000"/>
              </a:lnSpc>
              <a:spcBef>
                <a:spcPts val="0"/>
              </a:spcBef>
              <a:spcAft>
                <a:spcPts val="0"/>
              </a:spcAft>
            </a:pPr>
            <a:r>
              <a:rPr lang="en-GB" altLang="zh-CN" sz="1200" dirty="0"/>
              <a:t>Technical wording ambiguities and Table modifications (Specification table simplification, MSD simplification, Wording </a:t>
            </a:r>
            <a:r>
              <a:rPr lang="en-GB" altLang="zh-CN" sz="1200" dirty="0" smtClean="0"/>
              <a:t>ambiguities)</a:t>
            </a:r>
          </a:p>
          <a:p>
            <a:pPr lvl="3">
              <a:lnSpc>
                <a:spcPct val="150000"/>
              </a:lnSpc>
              <a:spcBef>
                <a:spcPts val="0"/>
              </a:spcBef>
              <a:spcAft>
                <a:spcPts val="0"/>
              </a:spcAft>
            </a:pPr>
            <a:r>
              <a:rPr lang="en-GB" altLang="zh-CN" sz="1200" dirty="0"/>
              <a:t>Work practice </a:t>
            </a:r>
            <a:r>
              <a:rPr lang="en-GB" altLang="zh-CN" sz="1200" dirty="0" smtClean="0"/>
              <a:t>enhancements (PRDs)</a:t>
            </a:r>
          </a:p>
          <a:p>
            <a:pPr lvl="3">
              <a:lnSpc>
                <a:spcPct val="150000"/>
              </a:lnSpc>
              <a:spcBef>
                <a:spcPts val="0"/>
              </a:spcBef>
              <a:spcAft>
                <a:spcPts val="0"/>
              </a:spcAft>
            </a:pPr>
            <a:r>
              <a:rPr lang="en-GB" altLang="zh-CN" sz="1200" dirty="0"/>
              <a:t>Larger specification structure </a:t>
            </a:r>
            <a:r>
              <a:rPr lang="en-GB" altLang="zh-CN" sz="1200" dirty="0" smtClean="0"/>
              <a:t>enhancements (Larger structure changes, future looking specification structure proposals)</a:t>
            </a:r>
          </a:p>
          <a:p>
            <a:pPr lvl="2">
              <a:lnSpc>
                <a:spcPct val="150000"/>
              </a:lnSpc>
              <a:spcBef>
                <a:spcPts val="0"/>
              </a:spcBef>
              <a:spcAft>
                <a:spcPts val="0"/>
              </a:spcAft>
            </a:pPr>
            <a:r>
              <a:rPr lang="en-GB" altLang="zh-CN" sz="1200" dirty="0" smtClean="0"/>
              <a:t>The following aspects to improve RRM specification 38.133 are identified and some agreement were reached</a:t>
            </a:r>
          </a:p>
          <a:p>
            <a:pPr lvl="3">
              <a:lnSpc>
                <a:spcPct val="150000"/>
              </a:lnSpc>
              <a:spcBef>
                <a:spcPts val="0"/>
              </a:spcBef>
              <a:spcAft>
                <a:spcPts val="0"/>
              </a:spcAft>
            </a:pPr>
            <a:r>
              <a:rPr lang="en-US" altLang="zh-CN" sz="1200" dirty="0"/>
              <a:t>Use the dedicated TEI18 agenda for 5G RRM specification improvement from </a:t>
            </a:r>
            <a:r>
              <a:rPr lang="en-US" altLang="zh-CN" sz="1200" dirty="0" smtClean="0"/>
              <a:t>RAN4#112</a:t>
            </a:r>
          </a:p>
          <a:p>
            <a:pPr lvl="3">
              <a:lnSpc>
                <a:spcPct val="150000"/>
              </a:lnSpc>
              <a:spcBef>
                <a:spcPts val="0"/>
              </a:spcBef>
              <a:spcAft>
                <a:spcPts val="0"/>
              </a:spcAft>
            </a:pPr>
            <a:r>
              <a:rPr lang="en-US" altLang="zh-CN" sz="1200" dirty="0"/>
              <a:t>On identified issues to be addressed in </a:t>
            </a:r>
            <a:r>
              <a:rPr lang="en-US" altLang="zh-CN" sz="1200" dirty="0" smtClean="0"/>
              <a:t>RAN4#112</a:t>
            </a:r>
            <a:endParaRPr lang="en-GB" altLang="zh-CN" sz="1200" dirty="0" smtClean="0"/>
          </a:p>
          <a:p>
            <a:pPr lvl="3">
              <a:lnSpc>
                <a:spcPct val="150000"/>
              </a:lnSpc>
              <a:spcBef>
                <a:spcPts val="0"/>
              </a:spcBef>
              <a:spcAft>
                <a:spcPts val="0"/>
              </a:spcAft>
            </a:pPr>
            <a:r>
              <a:rPr lang="en-US" altLang="zh-CN" sz="1200" dirty="0"/>
              <a:t>On </a:t>
            </a:r>
            <a:r>
              <a:rPr lang="en-US" altLang="zh-CN" sz="1200" dirty="0" smtClean="0"/>
              <a:t>identified </a:t>
            </a:r>
            <a:r>
              <a:rPr lang="en-US" altLang="zh-CN" sz="1200" dirty="0"/>
              <a:t>issues to be addressed for R19 newly introduced </a:t>
            </a:r>
            <a:r>
              <a:rPr lang="en-US" altLang="zh-CN" sz="1200" dirty="0" smtClean="0"/>
              <a:t>features</a:t>
            </a:r>
          </a:p>
          <a:p>
            <a:pPr lvl="3">
              <a:lnSpc>
                <a:spcPct val="150000"/>
              </a:lnSpc>
              <a:spcBef>
                <a:spcPts val="0"/>
              </a:spcBef>
              <a:spcAft>
                <a:spcPts val="0"/>
              </a:spcAft>
            </a:pPr>
            <a:r>
              <a:rPr lang="en-US" altLang="zh-CN" sz="1200" dirty="0"/>
              <a:t>On other issues </a:t>
            </a:r>
            <a:endParaRPr lang="en-US" altLang="zh-CN" sz="1200" dirty="0" smtClean="0"/>
          </a:p>
          <a:p>
            <a:pPr lvl="3">
              <a:lnSpc>
                <a:spcPct val="150000"/>
              </a:lnSpc>
              <a:spcBef>
                <a:spcPts val="0"/>
              </a:spcBef>
              <a:spcAft>
                <a:spcPts val="0"/>
              </a:spcAft>
            </a:pPr>
            <a:r>
              <a:rPr lang="en-US" altLang="zh-CN" sz="1200" dirty="0" smtClean="0"/>
              <a:t>On CR handling</a:t>
            </a:r>
            <a:endParaRPr lang="en-GB" altLang="zh-CN" sz="1200" dirty="0"/>
          </a:p>
        </p:txBody>
      </p:sp>
    </p:spTree>
    <p:extLst>
      <p:ext uri="{BB962C8B-B14F-4D97-AF65-F5344CB8AC3E}">
        <p14:creationId xmlns:p14="http://schemas.microsoft.com/office/powerpoint/2010/main" val="4105178284"/>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3gpp">
  <a:themeElements>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Arial Black-Arial">
      <a:majorFont>
        <a:latin typeface="Arial Black" panose="020B0A04020102020204"/>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tabLst/>
          <a:defRPr kumimoji="0" lang="en-GB" sz="2400" b="0" i="0" u="none" strike="noStrike" cap="none" normalizeH="0" baseline="0" smtClean="0">
            <a:ln>
              <a:noFill/>
            </a:ln>
            <a:solidFill>
              <a:schemeClr val="tx1"/>
            </a:solidFill>
            <a:effectLst/>
            <a:latin typeface="Calibri" pitchFamily="34"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tabLst/>
          <a:defRPr kumimoji="0" lang="en-GB" sz="2400" b="0" i="0" u="none" strike="noStrike" cap="none" normalizeH="0" baseline="0" smtClean="0">
            <a:ln>
              <a:noFill/>
            </a:ln>
            <a:solidFill>
              <a:schemeClr val="tx1"/>
            </a:solidFill>
            <a:effectLst/>
            <a:latin typeface="Calibri" pitchFamily="34" charset="0"/>
          </a:defRPr>
        </a:defPPr>
      </a:lstStyle>
    </a:lnDef>
  </a:objectDefaults>
  <a:extraClrSchemeLst>
    <a:extraClrScheme>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F2552158F8185D44A8848B98AEA319AF" ma:contentTypeVersion="12" ma:contentTypeDescription="Create a new document." ma:contentTypeScope="" ma:versionID="6a36ef4f892f86ce52de6a1653dbd950">
  <xsd:schema xmlns:xsd="http://www.w3.org/2001/XMLSchema" xmlns:xs="http://www.w3.org/2001/XMLSchema" xmlns:p="http://schemas.microsoft.com/office/2006/metadata/properties" xmlns:ns3="a915fe38-2618-47b6-8303-829fb71466d5" xmlns:ns4="23d77754-4ccc-4c57-9291-cab09e81894a" targetNamespace="http://schemas.microsoft.com/office/2006/metadata/properties" ma:root="true" ma:fieldsID="f7034ffd361f586299d0e2788fe1325b" ns3:_="" ns4:_="">
    <xsd:import namespace="a915fe38-2618-47b6-8303-829fb71466d5"/>
    <xsd:import namespace="23d77754-4ccc-4c57-9291-cab09e81894a"/>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GenerationTime" minOccurs="0"/>
                <xsd:element ref="ns3:MediaServiceEventHashCode" minOccurs="0"/>
                <xsd:element ref="ns3:MediaServiceAutoKeyPoints" minOccurs="0"/>
                <xsd:element ref="ns3:MediaServiceKeyPoints" minOccurs="0"/>
                <xsd:element ref="ns4:SharedWithUsers" minOccurs="0"/>
                <xsd:element ref="ns4:SharedWithDetails" minOccurs="0"/>
                <xsd:element ref="ns4:SharingHintHash" minOccurs="0"/>
                <xsd:element ref="ns3: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915fe38-2618-47b6-8303-829fb71466d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AutoKeyPoints" ma:index="14" nillable="true" ma:displayName="MediaServiceAutoKeyPoints" ma:hidden="true" ma:internalName="MediaServiceAutoKeyPoints" ma:readOnly="true">
      <xsd:simpleType>
        <xsd:restriction base="dms:Note"/>
      </xsd:simpleType>
    </xsd:element>
    <xsd:element name="MediaServiceKeyPoints" ma:index="15" nillable="true" ma:displayName="KeyPoints" ma:internalName="MediaServiceKeyPoints" ma:readOnly="true">
      <xsd:simpleType>
        <xsd:restriction base="dms:Note">
          <xsd:maxLength value="255"/>
        </xsd:restriction>
      </xsd:simpleType>
    </xsd:element>
    <xsd:element name="MediaServiceOCR" ma:index="19"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3d77754-4ccc-4c57-9291-cab09e81894a" elementFormDefault="qualified">
    <xsd:import namespace="http://schemas.microsoft.com/office/2006/documentManagement/types"/>
    <xsd:import namespace="http://schemas.microsoft.com/office/infopath/2007/PartnerControls"/>
    <xsd:element name="SharedWithUsers" ma:index="16"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7" nillable="true" ma:displayName="Shared With Details" ma:internalName="SharedWithDetails" ma:readOnly="true">
      <xsd:simpleType>
        <xsd:restriction base="dms:Note">
          <xsd:maxLength value="255"/>
        </xsd:restriction>
      </xsd:simpleType>
    </xsd:element>
    <xsd:element name="SharingHintHash" ma:index="18"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75C68143-B530-4487-9EA7-5BCC5970B48F}">
  <ds:schemaRefs>
    <ds:schemaRef ds:uri="http://purl.org/dc/dcmitype/"/>
    <ds:schemaRef ds:uri="http://schemas.openxmlformats.org/package/2006/metadata/core-properties"/>
    <ds:schemaRef ds:uri="23d77754-4ccc-4c57-9291-cab09e81894a"/>
    <ds:schemaRef ds:uri="http://purl.org/dc/terms/"/>
    <ds:schemaRef ds:uri="http://schemas.microsoft.com/office/2006/documentManagement/types"/>
    <ds:schemaRef ds:uri="http://schemas.microsoft.com/office/2006/metadata/properties"/>
    <ds:schemaRef ds:uri="a915fe38-2618-47b6-8303-829fb71466d5"/>
    <ds:schemaRef ds:uri="http://schemas.microsoft.com/office/infopath/2007/PartnerControls"/>
    <ds:schemaRef ds:uri="http://www.w3.org/XML/1998/namespace"/>
    <ds:schemaRef ds:uri="http://purl.org/dc/elements/1.1/"/>
  </ds:schemaRefs>
</ds:datastoreItem>
</file>

<file path=customXml/itemProps2.xml><?xml version="1.0" encoding="utf-8"?>
<ds:datastoreItem xmlns:ds="http://schemas.openxmlformats.org/officeDocument/2006/customXml" ds:itemID="{AF070948-0CB2-4F99-ACC8-E715860BC6B9}">
  <ds:schemaRefs>
    <ds:schemaRef ds:uri="http://schemas.microsoft.com/sharepoint/v3/contenttype/forms"/>
  </ds:schemaRefs>
</ds:datastoreItem>
</file>

<file path=customXml/itemProps3.xml><?xml version="1.0" encoding="utf-8"?>
<ds:datastoreItem xmlns:ds="http://schemas.openxmlformats.org/officeDocument/2006/customXml" ds:itemID="{874266F6-0ED4-4E4E-9B55-710101289C5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915fe38-2618-47b6-8303-829fb71466d5"/>
    <ds:schemaRef ds:uri="23d77754-4ccc-4c57-9291-cab09e81894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350212</TotalTime>
  <Words>4190</Words>
  <Application>Microsoft Office PowerPoint</Application>
  <PresentationFormat>宽屏</PresentationFormat>
  <Paragraphs>774</Paragraphs>
  <Slides>19</Slides>
  <Notes>18</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19</vt:i4>
      </vt:variant>
    </vt:vector>
  </HeadingPairs>
  <TitlesOfParts>
    <vt:vector size="28" baseType="lpstr">
      <vt:lpstr>黑体</vt:lpstr>
      <vt:lpstr>宋体</vt:lpstr>
      <vt:lpstr>微软雅黑</vt:lpstr>
      <vt:lpstr>Arial</vt:lpstr>
      <vt:lpstr>Arial Black</vt:lpstr>
      <vt:lpstr>Calibri</vt:lpstr>
      <vt:lpstr>Times New Roman</vt:lpstr>
      <vt:lpstr>Wingdings</vt:lpstr>
      <vt:lpstr>3gpp</vt:lpstr>
      <vt:lpstr>Status Report RAN WG4 </vt:lpstr>
      <vt:lpstr>Summary: General (1/4)</vt:lpstr>
      <vt:lpstr>Summary: Rel-18 Core part (2/4)</vt:lpstr>
      <vt:lpstr>Summary: Rel-18 Perf. part (3/4)</vt:lpstr>
      <vt:lpstr>Summary: Rel-19 Core part (4/4)</vt:lpstr>
      <vt:lpstr>Statistics</vt:lpstr>
      <vt:lpstr>Rel-18 status and RAN4 related issues</vt:lpstr>
      <vt:lpstr>Rel-19 status and RAN4 related issues</vt:lpstr>
      <vt:lpstr>RAN tasks and other open issues</vt:lpstr>
      <vt:lpstr>RAN tasks and other open issues</vt:lpstr>
      <vt:lpstr>RAN4 new WI/SI proposals (Rel-19)</vt:lpstr>
      <vt:lpstr>RAN4 new WI/SI proposals (Rel-19)</vt:lpstr>
      <vt:lpstr>RAN4 new WI/SI proposals (Rel-19)</vt:lpstr>
      <vt:lpstr>RAN4 new WI/SI proposals (Rel-19)</vt:lpstr>
      <vt:lpstr>RAN4 TU Planning</vt:lpstr>
      <vt:lpstr>TEI CR</vt:lpstr>
      <vt:lpstr>Thank You All!</vt:lpstr>
      <vt:lpstr>Candy/Snack break in Fukuoda!</vt:lpstr>
      <vt:lpstr>Three experts left RAN4 Many thanks to their great contributions!!</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RAN4#94 E-meeting Arrangements and Guidelines</dc:title>
  <dc:creator>Administrator</dc:creator>
  <cp:keywords>CTPClassification=CTP_NT</cp:keywords>
  <cp:lastModifiedBy>Huawei</cp:lastModifiedBy>
  <cp:revision>3489</cp:revision>
  <cp:lastPrinted>2016-09-15T08:31:35Z</cp:lastPrinted>
  <dcterms:created xsi:type="dcterms:W3CDTF">2009-11-27T05:15:11Z</dcterms:created>
  <dcterms:modified xsi:type="dcterms:W3CDTF">2024-06-15T18:01:08Z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SCPROP">
    <vt:lpwstr>NSCCustomProperty</vt:lpwstr>
  </property>
  <property fmtid="{D5CDD505-2E9C-101B-9397-08002B2CF9AE}" pid="3" name="TitusGUID">
    <vt:lpwstr>6f9c0495-a83c-462b-8664-67016d5bf2d5</vt:lpwstr>
  </property>
  <property fmtid="{D5CDD505-2E9C-101B-9397-08002B2CF9AE}" pid="4" name="CTP_TimeStamp">
    <vt:lpwstr>2020-06-04 10:01:06Z</vt:lpwstr>
  </property>
  <property fmtid="{D5CDD505-2E9C-101B-9397-08002B2CF9AE}" pid="5" name="CTP_BU">
    <vt:lpwstr>NA</vt:lpwstr>
  </property>
  <property fmtid="{D5CDD505-2E9C-101B-9397-08002B2CF9AE}" pid="6" name="CTP_IDSID">
    <vt:lpwstr>NA</vt:lpwstr>
  </property>
  <property fmtid="{D5CDD505-2E9C-101B-9397-08002B2CF9AE}" pid="7" name="CTP_WWID">
    <vt:lpwstr>NA</vt:lpwstr>
  </property>
  <property fmtid="{D5CDD505-2E9C-101B-9397-08002B2CF9AE}" pid="8" name="CTPClassification">
    <vt:lpwstr>CTP_NT</vt:lpwstr>
  </property>
  <property fmtid="{D5CDD505-2E9C-101B-9397-08002B2CF9AE}" pid="9" name="ContentTypeId">
    <vt:lpwstr>0x010100F2552158F8185D44A8848B98AEA319AF</vt:lpwstr>
  </property>
  <property fmtid="{D5CDD505-2E9C-101B-9397-08002B2CF9AE}" pid="10" name="_2015_ms_pID_725343">
    <vt:lpwstr>(3)5lL5ettqnjeSUZQ5y2SxDUotdcNKLyBTkOfwgKwRf6WTXatvX6KtgL6x0bE0gG+pLhXVXdUt
Lu+5B2IEEthjDaqAHJSTOgGbqjMkg44YNOMEp5xEQEO3iahzKRtoAemLLw26gvakNq61xlHK
Yy1OIfijGbYf6Fv2tjAWyZquZZ4qDffhqYlBX4EPLAjYZcdYE+p5pMrfAUNjocQOIQklUZqz
1Sg0oL6XcarRfqFa+S</vt:lpwstr>
  </property>
  <property fmtid="{D5CDD505-2E9C-101B-9397-08002B2CF9AE}" pid="11" name="_2015_ms_pID_7253431">
    <vt:lpwstr>KIgaTR2AWrw13pFmfGf6CmleVDr3Gg815dMEwsvLzB2KlF/xEUxoYx
VLmfe3MEk/gzeFfJRO9P3lY34IBTCuexzoGzybmpknXkn/Yp+UkzQJLXFFWMpcTMfqtvUErL
bOzOnQIKyQY8gYllqKKO5BcL/xTM6JBr8p9BP+eDQW1B408IreTaAatrlVysvfZYvgRd0NsW
s7a0Lxx2XSrJCnLmozBw2AOUdmkAbHAvt9iW</vt:lpwstr>
  </property>
  <property fmtid="{D5CDD505-2E9C-101B-9397-08002B2CF9AE}" pid="12" name="_2015_ms_pID_7253432">
    <vt:lpwstr>9g==</vt:lpwstr>
  </property>
  <property fmtid="{D5CDD505-2E9C-101B-9397-08002B2CF9AE}" pid="13" name="_readonly">
    <vt:lpwstr/>
  </property>
  <property fmtid="{D5CDD505-2E9C-101B-9397-08002B2CF9AE}" pid="14" name="_change">
    <vt:lpwstr/>
  </property>
  <property fmtid="{D5CDD505-2E9C-101B-9397-08002B2CF9AE}" pid="15" name="_full-control">
    <vt:lpwstr/>
  </property>
  <property fmtid="{D5CDD505-2E9C-101B-9397-08002B2CF9AE}" pid="16" name="sflag">
    <vt:lpwstr>1718466127</vt:lpwstr>
  </property>
</Properties>
</file>