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jpeg" ContentType="image/jpeg"/>
  <Default Extension="JPG" ContentType="image/.jpg"/>
  <Default Extension="wmf" ContentType="image/x-w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5"/>
  </p:notesMasterIdLst>
  <p:handoutMasterIdLst>
    <p:handoutMasterId r:id="rId31"/>
  </p:handoutMasterIdLst>
  <p:sldIdLst>
    <p:sldId id="1792" r:id="rId4"/>
    <p:sldId id="1827" r:id="rId6"/>
    <p:sldId id="1828" r:id="rId7"/>
    <p:sldId id="1829" r:id="rId8"/>
    <p:sldId id="1830" r:id="rId9"/>
    <p:sldId id="1831" r:id="rId10"/>
    <p:sldId id="941" r:id="rId11"/>
    <p:sldId id="1241" r:id="rId12"/>
    <p:sldId id="1832" r:id="rId13"/>
    <p:sldId id="1833" r:id="rId14"/>
    <p:sldId id="1834" r:id="rId15"/>
    <p:sldId id="1741" r:id="rId16"/>
    <p:sldId id="1770" r:id="rId17"/>
    <p:sldId id="1852" r:id="rId18"/>
    <p:sldId id="1815" r:id="rId19"/>
    <p:sldId id="1835" r:id="rId20"/>
    <p:sldId id="1698" r:id="rId21"/>
    <p:sldId id="1836" r:id="rId22"/>
    <p:sldId id="1816" r:id="rId23"/>
    <p:sldId id="1784" r:id="rId24"/>
    <p:sldId id="1763" r:id="rId25"/>
    <p:sldId id="1837" r:id="rId26"/>
    <p:sldId id="1853" r:id="rId27"/>
    <p:sldId id="940" r:id="rId28"/>
    <p:sldId id="1769" r:id="rId29"/>
    <p:sldId id="1851" r:id="rId30"/>
  </p:sldIdLst>
  <p:sldSz cx="9144000" cy="6858000" type="screen4x3"/>
  <p:notesSz cx="7010400" cy="9296400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FFFF66"/>
    <a:srgbClr val="8FE2FF"/>
    <a:srgbClr val="BE02A3"/>
    <a:srgbClr val="EAEBC7"/>
    <a:srgbClr val="E2E2D0"/>
    <a:srgbClr val="C6D254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1" autoAdjust="0"/>
    <p:restoredTop sz="95316"/>
  </p:normalViewPr>
  <p:slideViewPr>
    <p:cSldViewPr snapToGrid="0" showGuides="1">
      <p:cViewPr varScale="1">
        <p:scale>
          <a:sx n="109" d="100"/>
          <a:sy n="109" d="100"/>
        </p:scale>
        <p:origin x="834" y="96"/>
      </p:cViewPr>
      <p:guideLst>
        <p:guide orient="horz" pos="2261"/>
        <p:guide pos="463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3120"/>
    </p:cViewPr>
  </p:sorterViewPr>
  <p:notesViewPr>
    <p:cSldViewPr snapToGrid="0">
      <p:cViewPr varScale="1">
        <p:scale>
          <a:sx n="85" d="100"/>
          <a:sy n="85" d="100"/>
        </p:scale>
        <p:origin x="291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algn="r"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/>
          <a:p>
            <a:pPr lvl="0" algn="r" defTabSz="904875" eaLnBrk="1" hangingPunct="1">
              <a:buNone/>
            </a:pPr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>
            <a:lvl1pPr algn="r"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r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988" name="Rectangle 4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9513" y="695325"/>
            <a:ext cx="4651375" cy="348773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4650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Click to edit Master text styles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>
            <a:lvl1pPr defTabSz="906145" eaLnBrk="1" hangingPunct="1">
              <a:defRPr kumimoji="0" sz="1100"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</a:lstStyle>
          <a:p>
            <a:pPr marL="0" marR="0" lvl="0" indent="0" algn="l" defTabSz="90614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ja-JP" sz="11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8"/>
          </a:xfrm>
          <a:prstGeom prst="rect">
            <a:avLst/>
          </a:prstGeom>
          <a:noFill/>
          <a:ln>
            <a:noFill/>
          </a:ln>
        </p:spPr>
        <p:txBody>
          <a:bodyPr vert="horz" wrap="square" lIns="90517" tIns="45259" rIns="90517" bIns="45259" numCol="1" anchor="b" anchorCtr="0" compatLnSpc="1"/>
          <a:lstStyle/>
          <a:p>
            <a:pPr lvl="0" algn="r" defTabSz="904875" eaLnBrk="1" hangingPunct="1">
              <a:buNone/>
            </a:pPr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5325"/>
            <a:ext cx="4651375" cy="3489325"/>
          </a:xfrm>
        </p:spPr>
      </p:sp>
      <p:sp>
        <p:nvSpPr>
          <p:cNvPr id="45059" name="Rectangle 3"/>
          <p:cNvSpPr>
            <a:spLocks noGrp="1"/>
          </p:cNvSpPr>
          <p:nvPr>
            <p:ph type="body"/>
          </p:nvPr>
        </p:nvSpPr>
        <p:spPr>
          <a:xfrm>
            <a:off x="933450" y="4418013"/>
            <a:ext cx="5143500" cy="4183062"/>
          </a:xfrm>
        </p:spPr>
        <p:txBody>
          <a:bodyPr wrap="square" lIns="90517" tIns="45259" rIns="90517" bIns="45259" anchor="t" anchorCtr="0"/>
          <a:lstStyle/>
          <a:p>
            <a:pPr lvl="0" eaLnBrk="1" hangingPunct="1"/>
            <a:endParaRPr lang="en-US" altLang="ja-JP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782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782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782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67588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6963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3732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0355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100356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6499" name="Notes 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r>
              <a:rPr lang="en-US" dirty="0">
                <a:cs typeface="+mn-ea"/>
                <a:sym typeface="+mn-ea"/>
              </a:rPr>
              <a:t>w</a:t>
            </a:r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8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文本占位符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Notes 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</p:spPr>
        <p:txBody>
          <a:bodyPr wrap="square" lIns="90517" tIns="45259" rIns="90517" bIns="45259" anchor="t" anchorCtr="0"/>
          <a:lstStyle/>
          <a:p>
            <a:pPr marL="0" lvl="1" indent="457200"/>
            <a:endParaRPr lang="en-US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Notes Placeholder 2"/>
          <p:cNvSpPr>
            <a:spLocks noGrp="1"/>
          </p:cNvSpPr>
          <p:nvPr>
            <p:ph type="body"/>
          </p:nvPr>
        </p:nvSpPr>
        <p:spPr/>
        <p:txBody>
          <a:bodyPr wrap="square" lIns="90517" tIns="45259" rIns="90517" bIns="45259" anchor="t" anchorCtr="0"/>
          <a:lstStyle/>
          <a:p>
            <a:pPr lvl="0"/>
            <a:endParaRPr lang="zh-CN" altLang="en-US" dirty="0"/>
          </a:p>
        </p:txBody>
      </p:sp>
      <p:sp>
        <p:nvSpPr>
          <p:cNvPr id="71684" name="Slide Number Placeholder 3"/>
          <p:cNvSpPr txBox="1">
            <a:spLocks noGrp="1"/>
          </p:cNvSpPr>
          <p:nvPr>
            <p:ph type="sldNum" sz="quarter"/>
          </p:nvPr>
        </p:nvSpPr>
        <p:spPr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</a:ln>
        </p:spPr>
        <p:txBody>
          <a:bodyPr lIns="90517" tIns="45259" rIns="90517" bIns="45259" anchor="b" anchorCtr="0"/>
          <a:lstStyle/>
          <a:p>
            <a:pPr lvl="0" algn="r" defTabSz="904875" eaLnBrk="1" hangingPunct="1"/>
            <a:fld id="{9A0DB2DC-4C9A-4742-B13C-FB6460FD3503}" type="slidenum">
              <a:rPr lang="ja-JP" altLang="en-GB" sz="1100" dirty="0">
                <a:latin typeface="Times New Roman" panose="02020603050405020304" pitchFamily="18" charset="0"/>
              </a:rPr>
            </a:fld>
            <a:endParaRPr lang="ja-JP" altLang="en-GB" sz="11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endParaRPr lang="ja-JP" altLang="en-US" noProof="1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None/>
            </a:pPr>
            <a:fld id="{9A0DB2DC-4C9A-4742-B13C-FB6460FD3503}" type="slidenum">
              <a:rPr lang="ja-JP" altLang="en-GB" dirty="0">
                <a:latin typeface="Arial" panose="020B0604020202020204" pitchFamily="34" charset="0"/>
              </a:rPr>
            </a:fld>
            <a:endParaRPr lang="ja-JP" altLang="en-GB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endParaRPr lang="ja-JP" altLang="en-US" noProof="1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96389" y="274638"/>
            <a:ext cx="6019800" cy="5851525"/>
          </a:xfrm>
        </p:spPr>
        <p:txBody>
          <a:bodyPr vert="eaVert"/>
          <a:lstStyle/>
          <a:p>
            <a:pPr lvl="0"/>
            <a:endParaRPr lang="ja-JP" altLang="en-US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タイトル、テキスト、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タイトル、テキスト、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Click to edit Master text styles</a:t>
            </a:r>
            <a:endParaRPr lang="en-US" noProof="1"/>
          </a:p>
          <a:p>
            <a:pPr lvl="1"/>
            <a:r>
              <a:rPr lang="en-US" noProof="1"/>
              <a:t>Second level</a:t>
            </a:r>
            <a:endParaRPr lang="en-US" noProof="1"/>
          </a:p>
          <a:p>
            <a:pPr lvl="2"/>
            <a:r>
              <a:rPr lang="en-US" noProof="1"/>
              <a:t>Third level</a:t>
            </a:r>
            <a:endParaRPr lang="en-US" noProof="1"/>
          </a:p>
          <a:p>
            <a:pPr lvl="3"/>
            <a:r>
              <a:rPr lang="en-US" noProof="1"/>
              <a:t>Fourth level</a:t>
            </a:r>
            <a:endParaRPr lang="en-US" noProof="1"/>
          </a:p>
          <a:p>
            <a:pPr lvl="4"/>
            <a:r>
              <a:rPr lang="en-US" noProof="1"/>
              <a:t>Fifth level</a:t>
            </a:r>
            <a:endParaRPr lang="en-US" noProof="1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US" noProof="1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endParaRPr lang="ja-JP" altLang="en-US" noProof="1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endParaRPr lang="ja-JP" altLang="en-US" noProof="1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endParaRPr lang="ja-JP" altLang="en-US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ja-JP" altLang="en-US" noProof="1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endParaRPr lang="ja-JP" altLang="en-US" noProof="1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None/>
              <a:defRPr/>
            </a:pPr>
            <a:endParaRPr kumimoji="0" lang="ja-JP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endParaRPr lang="ja-JP" altLang="en-US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4.jpeg"/><Relationship Id="rId23" Type="http://schemas.openxmlformats.org/officeDocument/2006/relationships/image" Target="../media/image3.jpeg"/><Relationship Id="rId22" Type="http://schemas.openxmlformats.org/officeDocument/2006/relationships/image" Target="../media/image2.jpeg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5" Type="http://schemas.openxmlformats.org/officeDocument/2006/relationships/theme" Target="../theme/theme2.xml"/><Relationship Id="rId24" Type="http://schemas.openxmlformats.org/officeDocument/2006/relationships/image" Target="../media/image4.jpeg"/><Relationship Id="rId23" Type="http://schemas.openxmlformats.org/officeDocument/2006/relationships/image" Target="../media/image3.jpeg"/><Relationship Id="rId22" Type="http://schemas.openxmlformats.org/officeDocument/2006/relationships/image" Target="../media/image2.jpeg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24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8150" y="6456363"/>
            <a:ext cx="4641850" cy="27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>
          <a:xfrm>
            <a:off x="549275" y="385763"/>
            <a:ext cx="6834188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ja-JP" dirty="0"/>
              <a:t>Click to edit Master title style</a:t>
            </a:r>
            <a:endParaRPr lang="en-GB" altLang="ja-JP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ja-JP" dirty="0"/>
              <a:t> Click to edit Master text styles</a:t>
            </a:r>
            <a:endParaRPr lang="en-US" altLang="ja-JP" dirty="0"/>
          </a:p>
          <a:p>
            <a:pPr lvl="1"/>
            <a:r>
              <a:rPr lang="en-US" altLang="ja-JP" dirty="0"/>
              <a:t>Second level</a:t>
            </a:r>
            <a:endParaRPr lang="en-US" altLang="ja-JP" dirty="0"/>
          </a:p>
          <a:p>
            <a:pPr lvl="2"/>
            <a:r>
              <a:rPr lang="en-US" altLang="ja-JP" dirty="0"/>
              <a:t>Third level</a:t>
            </a:r>
            <a:endParaRPr lang="en-US" altLang="ja-JP" dirty="0"/>
          </a:p>
          <a:p>
            <a:pPr lvl="3"/>
            <a:r>
              <a:rPr lang="en-US" altLang="ja-JP" dirty="0"/>
              <a:t>Fourth level</a:t>
            </a:r>
            <a:endParaRPr lang="en-US" altLang="ja-JP" dirty="0"/>
          </a:p>
          <a:p>
            <a:pPr lvl="4"/>
            <a:r>
              <a:rPr lang="en-US" altLang="ja-JP" dirty="0"/>
              <a:t>Fifth level</a:t>
            </a:r>
            <a:endParaRPr lang="en-GB" altLang="ja-JP" dirty="0"/>
          </a:p>
        </p:txBody>
      </p:sp>
      <p:pic>
        <p:nvPicPr>
          <p:cNvPr id="1030" name="Picture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8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1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ja-JP" altLang="en-GB" dirty="0"/>
            </a:fld>
            <a:endParaRPr lang="ja-JP" altLang="en-GB" dirty="0">
              <a:latin typeface="Calibri" panose="020F0502020204030204" pitchFamily="34" charset="0"/>
            </a:endParaRPr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3" cy="2444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2009     Mobile World Congress, Barcelona, 19</a:t>
            </a:r>
            <a:r>
              <a:rPr kumimoji="0" lang="en-GB" altLang="ja-JP" sz="1000" b="0" i="0" u="none" strike="noStrike" kern="1200" cap="none" spc="0" normalizeH="0" baseline="3000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th</a:t>
            </a:r>
            <a:r>
              <a:rPr kumimoji="0" lang="en-GB" altLang="ja-JP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February 2009</a:t>
            </a:r>
            <a:endParaRPr kumimoji="0" lang="en-GB" altLang="ja-JP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33" name="Picture 7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4" name="Picture 8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8150" y="6456363"/>
            <a:ext cx="7634288" cy="273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5" name="Picture 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36" name="Picture 13"/>
          <p:cNvPicPr>
            <a:picLocks noChangeAspect="1"/>
          </p:cNvPicPr>
          <p:nvPr userDrawn="1"/>
        </p:nvPicPr>
        <p:blipFill>
          <a:blip r:embed="rId21"/>
          <a:stretch>
            <a:fillRect/>
          </a:stretch>
        </p:blipFill>
        <p:spPr>
          <a:xfrm>
            <a:off x="8534400" y="6456363"/>
            <a:ext cx="365125" cy="239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559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202</a:t>
            </a:r>
            <a:r>
              <a:rPr kumimoji="0" lang="en-US" altLang="ja-JP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4</a:t>
            </a:r>
            <a:r>
              <a:rPr kumimoji="0" lang="ja-JP" altLang="en-GB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    </a:t>
            </a:r>
            <a:endParaRPr kumimoji="0" lang="en-GB" altLang="ja-JP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38" name="Slide Number Placeholder 4"/>
          <p:cNvSpPr txBox="1">
            <a:spLocks noGrp="1" noChangeArrowheads="1"/>
          </p:cNvSpPr>
          <p:nvPr/>
        </p:nvSpPr>
        <p:spPr bwMode="auto">
          <a:xfrm>
            <a:off x="8558213" y="6456363"/>
            <a:ext cx="395288" cy="22225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 eaLnBrk="1" hangingPunct="1"/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24"/>
        </a:buBlip>
        <a:defRPr sz="2400">
          <a:solidFill>
            <a:schemeClr val="tx1"/>
          </a:solidFill>
          <a:latin typeface="+mn-lt"/>
          <a:ea typeface="MS PGothic" panose="020B0600070205080204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Ø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v"/>
        <a:defRPr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q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72AF2F"/>
        </a:buClr>
        <a:buFont typeface="Wingdings" panose="05000000000000000000" pitchFamily="2" charset="2"/>
        <a:buChar char="§"/>
        <a:defRPr sz="14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7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jpe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2.wmf"/><Relationship Id="rId15" Type="http://schemas.openxmlformats.org/officeDocument/2006/relationships/notesSlide" Target="../notesSlides/notesSlide25.xml"/><Relationship Id="rId14" Type="http://schemas.openxmlformats.org/officeDocument/2006/relationships/vmlDrawing" Target="../drawings/vmlDrawing1.vml"/><Relationship Id="rId13" Type="http://schemas.openxmlformats.org/officeDocument/2006/relationships/slideLayout" Target="../slideLayouts/slideLayout27.xml"/><Relationship Id="rId12" Type="http://schemas.openxmlformats.org/officeDocument/2006/relationships/image" Target="../media/image21.jpeg"/><Relationship Id="rId11" Type="http://schemas.openxmlformats.org/officeDocument/2006/relationships/image" Target="../media/image20.jpeg"/><Relationship Id="rId10" Type="http://schemas.openxmlformats.org/officeDocument/2006/relationships/image" Target="../media/image19.jpeg"/><Relationship Id="rId1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hyperlink" Target="https://www.3gpp.org/news-events/1994-copatibility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330325" y="1411288"/>
            <a:ext cx="7813675" cy="4100513"/>
          </a:xfrm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br>
              <a:rPr kumimoji="0" lang="en-US" altLang="ja-JP" sz="3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</a:br>
            <a:br>
              <a:rPr kumimoji="0" lang="en-US" altLang="ja-JP" sz="28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MS PGothic" panose="020B0600070205080204" pitchFamily="34" charset="-128"/>
                <a:cs typeface="+mj-cs"/>
              </a:rPr>
            </a:br>
            <a:endParaRPr kumimoji="0" lang="ja-JP" altLang="en-GB" sz="28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MS PGothic" panose="020B0600070205080204" pitchFamily="34" charset="-128"/>
              <a:cs typeface="+mj-cs"/>
            </a:endParaRPr>
          </a:p>
        </p:txBody>
      </p:sp>
      <p:sp>
        <p:nvSpPr>
          <p:cNvPr id="44035" name="Subtitle 6"/>
          <p:cNvSpPr>
            <a:spLocks noGrp="1"/>
          </p:cNvSpPr>
          <p:nvPr>
            <p:ph type="subTitle"/>
          </p:nvPr>
        </p:nvSpPr>
        <p:spPr>
          <a:xfrm>
            <a:off x="0" y="4262438"/>
            <a:ext cx="8766175" cy="1835150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>
                <a:srgbClr val="C00000"/>
              </a:buClr>
              <a:buSzTx/>
              <a:buFontTx/>
              <a:buNone/>
              <a:defRPr/>
            </a:lvl1pPr>
            <a:lvl2pPr marL="457200" lvl="1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rgbClr val="72AF2F"/>
              </a:buClr>
              <a:buSzTx/>
              <a:buFont typeface="Wingdings" panose="05000000000000000000" pitchFamily="2" charset="2"/>
              <a:buNone/>
              <a:defRPr/>
            </a:lvl5pPr>
          </a:lstStyle>
          <a:p>
            <a:pPr lvl="0">
              <a:buClrTx/>
            </a:pPr>
            <a:r>
              <a:rPr lang="en-US" altLang="ja-JP" sz="2200" b="1" dirty="0"/>
              <a:t>RAN WG3 </a:t>
            </a:r>
            <a:r>
              <a:rPr lang="fr-FR" altLang="ja-JP" sz="2200" b="1" dirty="0"/>
              <a:t>Chair: </a:t>
            </a:r>
            <a:r>
              <a:rPr lang="en-US" altLang="ja-JP" sz="2200" b="1" dirty="0"/>
              <a:t>Yin Gao</a:t>
            </a:r>
            <a:endParaRPr lang="en-US" altLang="ja-JP" sz="2200" b="1" dirty="0"/>
          </a:p>
          <a:p>
            <a:pPr lvl="0">
              <a:lnSpc>
                <a:spcPct val="90000"/>
              </a:lnSpc>
              <a:buClrTx/>
            </a:pPr>
            <a:r>
              <a:rPr lang="en-GB" altLang="fr-FR" sz="2200" b="1" dirty="0"/>
              <a:t>RAN WG3 Vice-Chai</a:t>
            </a:r>
            <a:r>
              <a:rPr lang="en-US" altLang="ja-JP" sz="2200" b="1" dirty="0"/>
              <a:t>rs: Angelo Centonza, Gen Cao</a:t>
            </a:r>
            <a:endParaRPr lang="en-GB" altLang="fr-FR" sz="2200" b="1" dirty="0"/>
          </a:p>
          <a:p>
            <a:pPr lvl="0">
              <a:lnSpc>
                <a:spcPct val="90000"/>
              </a:lnSpc>
              <a:buClrTx/>
            </a:pPr>
            <a:r>
              <a:rPr lang="en-GB" altLang="fr-FR" sz="2200" b="1" dirty="0"/>
              <a:t>RAN3 Secretary: </a:t>
            </a:r>
            <a:r>
              <a:rPr lang="en-US" sz="2200" b="1" dirty="0"/>
              <a:t>Seonggu Shim</a:t>
            </a:r>
            <a:endParaRPr lang="en-US" sz="2200" b="1" dirty="0">
              <a:latin typeface="Arial" panose="020B0604020202020204" pitchFamily="34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627063" y="2514600"/>
            <a:ext cx="7540625" cy="768350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1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ja-JP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for RAN WG</a:t>
            </a:r>
            <a:r>
              <a:rPr kumimoji="0" lang="en-US" altLang="en-GB" sz="44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4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4037" name="Text Box 65"/>
          <p:cNvSpPr txBox="1"/>
          <p:nvPr/>
        </p:nvSpPr>
        <p:spPr>
          <a:xfrm>
            <a:off x="386715" y="817563"/>
            <a:ext cx="6961188" cy="860425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GB" altLang="ja-JP" sz="2000" b="1" i="1" dirty="0">
                <a:latin typeface="Arial" panose="020B0604020202020204" pitchFamily="34" charset="0"/>
              </a:rPr>
              <a:t>3GPP TSG RAN #</a:t>
            </a:r>
            <a:r>
              <a:rPr lang="en-US" altLang="en-GB" sz="2000" b="1" i="1" dirty="0">
                <a:latin typeface="Arial" panose="020B0604020202020204" pitchFamily="34" charset="0"/>
              </a:rPr>
              <a:t>104</a:t>
            </a:r>
            <a:r>
              <a:rPr lang="en-GB" altLang="ja-JP" sz="2000" b="1" i="1" dirty="0">
                <a:latin typeface="Arial" panose="020B0604020202020204" pitchFamily="34" charset="0"/>
              </a:rPr>
              <a:t>, </a:t>
            </a:r>
            <a:r>
              <a:rPr lang="en-US" altLang="en-GB" sz="2000" b="1" i="1" dirty="0">
                <a:latin typeface="Arial" panose="020B0604020202020204" pitchFamily="34" charset="0"/>
              </a:rPr>
              <a:t>Shanghai, China</a:t>
            </a:r>
            <a:endParaRPr lang="en-GB" altLang="ja-JP" sz="2000" b="1" i="1" dirty="0"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None/>
            </a:pPr>
            <a:r>
              <a:rPr lang="en-US" altLang="en-GB" sz="2000" b="1" i="1" dirty="0">
                <a:latin typeface="Arial" panose="020B0604020202020204" pitchFamily="34" charset="0"/>
              </a:rPr>
              <a:t>Jun</a:t>
            </a:r>
            <a:r>
              <a:rPr lang="en-GB" altLang="ja-JP" sz="2000" b="1" i="1" dirty="0">
                <a:latin typeface="Arial" panose="020B0604020202020204" pitchFamily="34" charset="0"/>
              </a:rPr>
              <a:t> </a:t>
            </a:r>
            <a:r>
              <a:rPr lang="en-US" altLang="en-GB" sz="2000" b="1" i="1" dirty="0">
                <a:latin typeface="Arial" panose="020B0604020202020204" pitchFamily="34" charset="0"/>
              </a:rPr>
              <a:t>17</a:t>
            </a:r>
            <a:r>
              <a:rPr lang="en-GB" altLang="ja-JP" sz="2000" b="1" i="1" baseline="30000" dirty="0">
                <a:latin typeface="Arial" panose="020B0604020202020204" pitchFamily="34" charset="0"/>
              </a:rPr>
              <a:t>th</a:t>
            </a:r>
            <a:r>
              <a:rPr lang="en-GB" altLang="ja-JP" sz="2000" b="1" i="1" dirty="0">
                <a:latin typeface="Arial" panose="020B0604020202020204" pitchFamily="34" charset="0"/>
              </a:rPr>
              <a:t> </a:t>
            </a:r>
            <a:r>
              <a:rPr lang="en-GB" altLang="ja-JP" sz="2000" b="1" i="1">
                <a:latin typeface="Arial" panose="020B0604020202020204" pitchFamily="34" charset="0"/>
              </a:rPr>
              <a:t>– </a:t>
            </a:r>
            <a:r>
              <a:rPr lang="en-US" altLang="en-GB" sz="2000" b="1" i="1">
                <a:latin typeface="Arial" panose="020B0604020202020204" pitchFamily="34" charset="0"/>
              </a:rPr>
              <a:t>20</a:t>
            </a:r>
            <a:r>
              <a:rPr lang="en-GB" altLang="en-GB" sz="2000" b="1" i="1" baseline="30000">
                <a:latin typeface="Arial" panose="020B0604020202020204" pitchFamily="34" charset="0"/>
              </a:rPr>
              <a:t>th</a:t>
            </a:r>
            <a:r>
              <a:rPr lang="en-GB" altLang="ja-JP" sz="2000" b="1" i="1">
                <a:latin typeface="Arial" panose="020B0604020202020204" pitchFamily="34" charset="0"/>
              </a:rPr>
              <a:t>, </a:t>
            </a:r>
            <a:r>
              <a:rPr lang="en-GB" altLang="ja-JP" sz="2000" b="1" i="1" dirty="0">
                <a:latin typeface="Arial" panose="020B0604020202020204" pitchFamily="34" charset="0"/>
              </a:rPr>
              <a:t>202</a:t>
            </a:r>
            <a:r>
              <a:rPr lang="en-US" altLang="en-GB" sz="2000" b="1" i="1" dirty="0">
                <a:latin typeface="Arial" panose="020B0604020202020204" pitchFamily="34" charset="0"/>
              </a:rPr>
              <a:t>4</a:t>
            </a:r>
            <a:endParaRPr lang="en-US" altLang="en-GB" sz="2000" b="1" i="1" dirty="0">
              <a:latin typeface="Arial" panose="020B0604020202020204" pitchFamily="34" charset="0"/>
            </a:endParaRPr>
          </a:p>
        </p:txBody>
      </p:sp>
      <p:sp>
        <p:nvSpPr>
          <p:cNvPr id="44039" name="Rectangle 11"/>
          <p:cNvSpPr/>
          <p:nvPr/>
        </p:nvSpPr>
        <p:spPr>
          <a:xfrm>
            <a:off x="6786563" y="1209675"/>
            <a:ext cx="2141537" cy="6080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2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0" lvl="0" indent="0" algn="r">
              <a:spcBef>
                <a:spcPct val="0"/>
              </a:spcBef>
              <a:buClrTx/>
              <a:buNone/>
            </a:pPr>
            <a:r>
              <a:rPr lang="en-US" altLang="sv-SE" sz="2000" b="1" dirty="0"/>
              <a:t>RP-240867</a:t>
            </a:r>
            <a:endParaRPr lang="en-US" altLang="sv-SE" sz="10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sndAc>
          <p:endSnd/>
        </p:sndAc>
      </p:transition>
    </mc:Choice>
    <mc:Fallback>
      <p:transition>
        <p:sndAc>
          <p:endSnd/>
        </p:sndAc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SON/MDT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881380"/>
            <a:ext cx="8451850" cy="535241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R="0" lvl="0" algn="l" rtl="0" fontAlgn="base" latinLnBrk="0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GB" sz="1600" dirty="0">
                <a:solidFill>
                  <a:schemeClr val="tx1"/>
                </a:solidFill>
                <a:cs typeface="+mn-ea"/>
                <a:sym typeface="+mn-ea"/>
              </a:rPr>
              <a:t>SON/MDT for NTN and Slicing</a:t>
            </a:r>
            <a:endParaRPr kumimoji="0" lang="en-GB" altLang="zh-CN" sz="16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L="742950"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Intra-NTN Mobility: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Logged MDT enhancement based on scenarios to be worked first, work on immediate MDT if time allows.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MRO mechanisms for intra-NTN should be addressed based on failure scenarios first, work on near failure scenarios later.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Take the connection failure scenarios in §15.5.2.2.2 of TS 38.300 as starting point with necessary update, if needed, in MRO for intra-NTN mobility.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MRO for intra-NTN mobility shall consider the following trigger conditions: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L="1371600" marR="0" lvl="3" indent="0" algn="l" defTabSz="4572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 typeface="Wingdings" panose="05000000000000000000" charset="0"/>
              <a:buNone/>
              <a:defRPr/>
            </a:pPr>
            <a:r>
              <a:rPr lang="en-US" altLang="zh-CN" sz="1200">
                <a:ln>
                  <a:noFill/>
                </a:ln>
                <a:effectLst/>
                <a:uLnTx/>
                <a:uFillTx/>
                <a:ea typeface="+mn-ea"/>
                <a:sym typeface="+mn-ea"/>
              </a:rPr>
              <a:t>-Measurement-based trigger condition; </a:t>
            </a:r>
            <a:endParaRPr lang="en-US" altLang="zh-CN" sz="12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sym typeface="+mn-ea"/>
            </a:endParaRPr>
          </a:p>
          <a:p>
            <a:pPr marL="1371600" marR="0" lvl="3" indent="0" algn="l" defTabSz="4572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 typeface="Wingdings" panose="05000000000000000000" charset="0"/>
              <a:buNone/>
              <a:defRPr/>
            </a:pPr>
            <a:r>
              <a:rPr lang="en-US" altLang="zh-CN" sz="1200">
                <a:ln>
                  <a:noFill/>
                </a:ln>
                <a:effectLst/>
                <a:uLnTx/>
                <a:uFillTx/>
                <a:ea typeface="+mn-ea"/>
                <a:sym typeface="+mn-ea"/>
              </a:rPr>
              <a:t>-A time-based trigger condition; </a:t>
            </a:r>
            <a:endParaRPr lang="en-US" altLang="zh-CN" sz="12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sym typeface="+mn-ea"/>
            </a:endParaRPr>
          </a:p>
          <a:p>
            <a:pPr marL="1371600" marR="0" lvl="3" indent="0" algn="l" defTabSz="4572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 typeface="Wingdings" panose="05000000000000000000" charset="0"/>
              <a:buNone/>
              <a:defRPr/>
            </a:pPr>
            <a:r>
              <a:rPr lang="en-US" altLang="zh-CN" sz="1200">
                <a:ln>
                  <a:noFill/>
                </a:ln>
                <a:effectLst/>
                <a:uLnTx/>
                <a:uFillTx/>
                <a:ea typeface="+mn-ea"/>
                <a:sym typeface="+mn-ea"/>
              </a:rPr>
              <a:t>-A location-based trigger condition; </a:t>
            </a:r>
            <a:endParaRPr lang="en-US" altLang="zh-CN" sz="12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sym typeface="+mn-ea"/>
            </a:endParaRPr>
          </a:p>
          <a:p>
            <a:pPr marL="1371600" marR="0" lvl="3" indent="0" algn="l" defTabSz="4572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 typeface="Wingdings" panose="05000000000000000000" charset="0"/>
              <a:buNone/>
              <a:defRPr/>
            </a:pPr>
            <a:r>
              <a:rPr lang="en-US" altLang="zh-CN" sz="1200">
                <a:ln>
                  <a:noFill/>
                </a:ln>
                <a:effectLst/>
                <a:uLnTx/>
                <a:uFillTx/>
                <a:ea typeface="+mn-ea"/>
                <a:sym typeface="+mn-ea"/>
              </a:rPr>
              <a:t>-A time-based and Measurement-based combined trigger condition;</a:t>
            </a:r>
            <a:endParaRPr lang="en-US" altLang="zh-CN" sz="12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sym typeface="+mn-ea"/>
            </a:endParaRPr>
          </a:p>
          <a:p>
            <a:pPr marL="1371600" marR="0" lvl="3" indent="0" algn="l" defTabSz="457200" rtl="0" eaLnBrk="1" fontAlgn="base" latinLnBrk="0" hangingPunct="1">
              <a:lnSpc>
                <a:spcPct val="90000"/>
              </a:lnSpc>
              <a:spcBef>
                <a:spcPct val="20000"/>
              </a:spcBef>
              <a:buClrTx/>
              <a:buSzTx/>
              <a:buFont typeface="Wingdings" panose="05000000000000000000" charset="0"/>
              <a:buNone/>
              <a:defRPr/>
            </a:pPr>
            <a:r>
              <a:rPr lang="en-US" altLang="zh-CN" sz="1200">
                <a:ln>
                  <a:noFill/>
                </a:ln>
                <a:effectLst/>
                <a:uLnTx/>
                <a:uFillTx/>
                <a:ea typeface="+mn-ea"/>
                <a:sym typeface="+mn-ea"/>
              </a:rPr>
              <a:t>-A location-based and Measurement-based combined trigger condition;</a:t>
            </a:r>
            <a:endParaRPr lang="en-US" altLang="zh-CN" sz="120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Do not consider MRO for feeder link switch.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MRO for intra-NTN mobility shall consider both conditional and non-conditional intra-NTN handover.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Network Slicing: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Both the logged MDT and immediate MDT enhancements based on scenarios to be worked.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Work on the Slice aware MRO scenarios.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to support immediate MDT measurements collection on specific area per slice(s).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to work on logged MDT enhancement for slice-based cell reselection.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SON/MDT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881380"/>
            <a:ext cx="8451850" cy="47688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R="0" lvl="0" algn="l" rtl="0" fontAlgn="base" latinLnBrk="0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GB" sz="1600" dirty="0">
                <a:solidFill>
                  <a:schemeClr val="tx1"/>
                </a:solidFill>
                <a:cs typeface="+mn-ea"/>
                <a:sym typeface="+mn-ea"/>
              </a:rPr>
              <a:t>R18 leftovers</a:t>
            </a:r>
            <a:endParaRPr kumimoji="0" lang="en-GB" altLang="zh-CN" sz="16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L="742950"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RACH optimization for SDT: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Work on scenario of RACH optimization for SDT first.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There is no need for UE to report SDT configurations, e.g., RSRP threshold, data volume threshold, T319a, and other configurations.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MRO for MR-DC SCG failure: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Keep the following R18 agreement in R19: Support MRO for SCG failure in EN-DC, NGEN-DC and NE-DC scenarios.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focuses on NR-DC for MRO for CHO with candidate SCG in R19.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MHI/UHI Enhancement for SCG Deactivation/Activation: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Wait for RAN2’s progress.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sz="14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87630" lvl="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LS to RAN2 on the feasibility to support MRO for SCG failure in R19 in R3-242195.</a:t>
            </a:r>
            <a:endParaRPr lang="en-GB" sz="14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sz="14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sz="14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lang="en-GB" sz="1400" b="1" u="sng" dirty="0">
              <a:ln>
                <a:noFill/>
              </a:ln>
              <a:effectLst/>
              <a:uLnTx/>
              <a:uFillTx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544830" lvl="1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165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sz="1400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76084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AI RAN SI</a:t>
            </a:r>
            <a:endParaRPr lang="en-US" altLang="en-US" sz="3600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377825" y="672612"/>
            <a:ext cx="8388350" cy="531495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600" dirty="0">
                <a:cs typeface="+mn-ea"/>
                <a:sym typeface="+mn-ea"/>
              </a:rPr>
              <a:t>Network Slicing:</a:t>
            </a:r>
            <a:endParaRPr lang="en-GB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In Rel-19, predicted information from CN to NG-RAN is not considered.</a:t>
            </a:r>
            <a:endParaRPr lang="en-US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Agree to improve the granularity of UE performance feedback in Rel-19 for slicing.</a:t>
            </a:r>
            <a:endParaRPr lang="en-US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Measured/predicted slice-level radio resource status, and measured/predicted slice available capacity can be transferred between NG-RAN nodes to assist AI/ML network slicing.</a:t>
            </a:r>
            <a:endParaRPr lang="en-US" altLang="zh-CN" sz="1600" dirty="0">
              <a:cs typeface="+mn-ea"/>
              <a:sym typeface="+mn-ea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GB" altLang="zh-CN" sz="1600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600" dirty="0">
                <a:cs typeface="+mn-ea"/>
                <a:sym typeface="+mn-ea"/>
              </a:rPr>
              <a:t>Coverage and Capacity Optimization:</a:t>
            </a:r>
            <a:endParaRPr lang="en-GB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Initial progress about solution for CCO in the case of split architecture and non-split architecture.</a:t>
            </a:r>
            <a:endParaRPr lang="en-US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For non-split architecture, future CCO state can be derived via legacy mechanism or AI/ML techniques which is up to implementation. </a:t>
            </a:r>
            <a:endParaRPr lang="en-US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For split architecture, the standardization of AI/ML based future CCO state inference in the gNB-DU is not supported in R19, how to derive future CCO state is up to implementation in the gNB-DU, e.g., legacy or AI/ML. </a:t>
            </a:r>
            <a:endParaRPr lang="en-US" altLang="zh-CN" sz="1600" dirty="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US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26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76084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AI RAN SI</a:t>
            </a:r>
            <a:endParaRPr lang="en-US" altLang="en-US" sz="3600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377825" y="672612"/>
            <a:ext cx="8388350" cy="5314950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600" dirty="0">
                <a:cs typeface="+mn-ea"/>
                <a:sym typeface="+mn-ea"/>
              </a:rPr>
              <a:t>R18 Leftover:</a:t>
            </a:r>
            <a:endParaRPr lang="en-GB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400" dirty="0">
                <a:cs typeface="+mn-ea"/>
                <a:sym typeface="+mn-ea"/>
              </a:rPr>
              <a:t>Energy Saving Enhancements:</a:t>
            </a:r>
            <a:endParaRPr lang="en-US" altLang="zh-CN" sz="1400" dirty="0">
              <a:cs typeface="+mn-ea"/>
              <a:sym typeface="+mn-ea"/>
            </a:endParaRPr>
          </a:p>
          <a:p>
            <a:pPr lvl="2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Measured Energy Cost can be transferred from DU to CU.</a:t>
            </a:r>
            <a:endParaRPr lang="en-US" altLang="zh-CN" sz="1600" dirty="0">
              <a:sym typeface="+mn-ea"/>
            </a:endParaRPr>
          </a:p>
          <a:p>
            <a:pPr lvl="2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Only discuss on finer granularity of energy cost in Aug meeting and make the conclusion.</a:t>
            </a:r>
            <a:endParaRPr lang="en-US" altLang="zh-CN" sz="1600" dirty="0"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Split architecture:</a:t>
            </a:r>
            <a:endParaRPr lang="en-US" altLang="zh-CN" sz="1400" dirty="0">
              <a:cs typeface="+mn-ea"/>
              <a:sym typeface="+mn-ea"/>
            </a:endParaRPr>
          </a:p>
          <a:p>
            <a:pPr lvl="2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Transferring Measured UE performance from CU-UP to CU-CP.</a:t>
            </a:r>
            <a:endParaRPr lang="en-US" altLang="zh-CN" sz="1600" u="sng" dirty="0"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NR-DC mobility optimization:</a:t>
            </a:r>
            <a:endParaRPr lang="en-US" altLang="zh-CN" sz="1400" dirty="0">
              <a:cs typeface="+mn-ea"/>
              <a:sym typeface="+mn-ea"/>
            </a:endParaRPr>
          </a:p>
          <a:p>
            <a:pPr lvl="2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sym typeface="+mn-ea"/>
              </a:rPr>
              <a:t>Enhance the Dual Connectivity procedure (e.g., MN-initiated SN addition, MN-initiated SN change) to trigger the collection of measured UE performance.</a:t>
            </a:r>
            <a:endParaRPr lang="en-US" altLang="zh-CN" sz="1600" dirty="0"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Continuous Management-based MDT Data Collection</a:t>
            </a:r>
            <a:endParaRPr lang="en-US" altLang="zh-CN" sz="1400" dirty="0">
              <a:cs typeface="+mn-ea"/>
              <a:sym typeface="+mn-ea"/>
            </a:endParaRPr>
          </a:p>
          <a:p>
            <a:pPr lvl="2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n-US" altLang="zh-CN" sz="1440" dirty="0">
                <a:cs typeface="+mn-ea"/>
                <a:sym typeface="+mn-ea"/>
              </a:rPr>
              <a:t>TP was agreed in R3-243952.</a:t>
            </a:r>
            <a:endParaRPr lang="en-US" altLang="zh-CN" sz="1440" dirty="0">
              <a:cs typeface="+mn-ea"/>
              <a:sym typeface="+mn-ea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dirty="0">
                <a:sym typeface="+mn-ea"/>
              </a:rPr>
              <a:t>N/A</a:t>
            </a:r>
            <a:endParaRPr lang="en-GB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400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US" altLang="zh-CN" sz="1400" dirty="0">
                <a:cs typeface="Arial" panose="020B0604020202020204" pitchFamily="34" charset="0"/>
                <a:sym typeface="+mn-ea"/>
              </a:rPr>
              <a:t>Multiple-hop UE trajectory is not supported in </a:t>
            </a:r>
            <a:r>
              <a:rPr lang="en-US" altLang="zh-CN" sz="1400" dirty="0" err="1">
                <a:cs typeface="Arial" panose="020B0604020202020204" pitchFamily="34" charset="0"/>
                <a:sym typeface="+mn-ea"/>
              </a:rPr>
              <a:t>R19</a:t>
            </a:r>
            <a:r>
              <a:rPr lang="en-US" altLang="zh-CN" sz="1400" dirty="0">
                <a:cs typeface="Arial" panose="020B0604020202020204" pitchFamily="34" charset="0"/>
                <a:sym typeface="+mn-ea"/>
              </a:rPr>
              <a:t>.</a:t>
            </a:r>
            <a:endParaRPr lang="en-GB" altLang="zh-CN" sz="1400" dirty="0">
              <a:cs typeface="Arial" panose="020B0604020202020204" pitchFamily="34" charset="0"/>
              <a:sym typeface="+mn-ea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US" altLang="zh-CN" sz="1400" b="1" u="sng" dirty="0"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26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76084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Topology Enh SI</a:t>
            </a:r>
            <a:endParaRPr lang="en-US" altLang="en-US" sz="3600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>
          <a:xfrm>
            <a:off x="373380" y="925830"/>
            <a:ext cx="8388350" cy="550100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The study focuses on the use of WAB-MT´s PDU session via NR Uu as backhaul of WAB gNB. Other options for the backhaul (including non-3GPP radio technology) are not precluded but not a part of the study.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In case MT authorization is based on slice, signaling enhancements to the AS layer for the support of WAB-MT authorization are not needed. 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The NG connection(s) of a WAB-gNB whose authorization status changes from “authorized” to “not authorized” can be removed. Any Stage 3 decisions are to be taken during normative work.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Establishment of Xn Connections of the WAB-gNB with BH-RAN nodes, as well as with surrounding RAN nodes, is supported and can follow legacy procedures.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TPs for TR 38.799 on Architecture/Integration/Authorization/ Mobility/miscellaneous issues have been agreed.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Architecture for NR Femto:</a:t>
            </a:r>
            <a:endParaRPr lang="en-GB" altLang="zh-CN" sz="1300" dirty="0">
              <a:cs typeface="+mn-ea"/>
              <a:sym typeface="+mn-ea"/>
            </a:endParaRPr>
          </a:p>
          <a:p>
            <a:pPr marL="742950" lvl="1" indent="-285750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4 options for NG interface and 2 options for Xn interface are captured in TR;</a:t>
            </a:r>
            <a:endParaRPr lang="en-US" altLang="zh-CN" sz="1400" dirty="0">
              <a:cs typeface="+mn-ea"/>
              <a:sym typeface="+mn-ea"/>
            </a:endParaRPr>
          </a:p>
          <a:p>
            <a:pPr marL="742950" lvl="1" indent="-285750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Option1 for NG interface and optionA for Xn interace have no architecture change in 3GPP</a:t>
            </a:r>
            <a:endParaRPr lang="en-US" altLang="zh-CN" sz="1400" dirty="0">
              <a:cs typeface="+mn-ea"/>
              <a:sym typeface="+mn-ea"/>
            </a:endParaRPr>
          </a:p>
          <a:p>
            <a:pPr marL="742950" lvl="1" indent="-285750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Evaluation of architecture for NG interface has finished.</a:t>
            </a:r>
            <a:endParaRPr lang="en-US" altLang="zh-CN" sz="14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Reusing CAG configurations and mobility functionalities specified for PNI-NPN also for NR Femto nodes deployments.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No impacts on the UE are in scope of the study for NR femto.</a:t>
            </a:r>
            <a:endParaRPr lang="en-GB" altLang="zh-CN" sz="1300" dirty="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26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26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260" b="1" u="sng" dirty="0" err="1">
              <a:cs typeface="Arial" panose="020B0604020202020204" pitchFamily="34" charset="0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For WAB: Reply LS to SA2 on FS_VMR_Ph2 solution impacts to RAN was agreed in R3-243961.</a:t>
            </a:r>
            <a:endParaRPr lang="en-GB" altLang="zh-CN" sz="1300" dirty="0">
              <a:cs typeface="+mn-ea"/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300" dirty="0">
                <a:cs typeface="+mn-ea"/>
                <a:sym typeface="+mn-ea"/>
              </a:rPr>
              <a:t>For NR femto: Security aspects are under SA3′s responsibility. LS from SA2</a:t>
            </a:r>
            <a:r>
              <a:rPr lang="en-US" altLang="en-GB" sz="1300" dirty="0">
                <a:cs typeface="+mn-ea"/>
                <a:sym typeface="+mn-ea"/>
              </a:rPr>
              <a:t> ans SA</a:t>
            </a:r>
            <a:r>
              <a:rPr lang="en-GB" altLang="zh-CN" sz="1300" dirty="0">
                <a:cs typeface="+mn-ea"/>
                <a:sym typeface="+mn-ea"/>
              </a:rPr>
              <a:t>3 w</a:t>
            </a:r>
            <a:r>
              <a:rPr lang="en-US" altLang="en-GB" sz="1300" dirty="0">
                <a:cs typeface="+mn-ea"/>
                <a:sym typeface="+mn-ea"/>
              </a:rPr>
              <a:t>ere</a:t>
            </a:r>
            <a:r>
              <a:rPr lang="en-GB" altLang="zh-CN" sz="1300" dirty="0">
                <a:cs typeface="+mn-ea"/>
                <a:sym typeface="+mn-ea"/>
              </a:rPr>
              <a:t> received in RAN3#124 to check the progress of NR femto architecture, the reply LS </a:t>
            </a:r>
            <a:r>
              <a:rPr lang="en-US" altLang="en-GB" sz="1300" dirty="0">
                <a:cs typeface="+mn-ea"/>
                <a:sym typeface="+mn-ea"/>
              </a:rPr>
              <a:t>plans to be sent based on conclusion </a:t>
            </a:r>
            <a:r>
              <a:rPr lang="en-GB" altLang="zh-CN" sz="1300" dirty="0">
                <a:cs typeface="+mn-ea"/>
                <a:sym typeface="+mn-ea"/>
              </a:rPr>
              <a:t>next meeting.</a:t>
            </a:r>
            <a:endParaRPr lang="en-GB" altLang="zh-CN" sz="1300" dirty="0">
              <a:cs typeface="+mn-ea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4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4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R="0" lvl="0" algn="l" rtl="0" eaLnBrk="0" fontAlgn="base" latinLnBrk="0" hangingPunct="0">
              <a:lnSpc>
                <a:spcPct val="93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GB" altLang="zh-CN" sz="1300" noProof="1">
                <a:latin typeface="+mn-lt"/>
                <a:cs typeface="+mn-ea"/>
              </a:rPr>
              <a:t>LS on CSG-CAG mobility was discussed in RAN3#124. However corresponding Reply LS is postponed due to companies can not reach consensus on the RAN impact analysis.</a:t>
            </a:r>
            <a:endParaRPr lang="en-GB" altLang="zh-CN" sz="1300" noProof="1">
              <a:latin typeface="+mn-lt"/>
              <a:cs typeface="+mn-ea"/>
            </a:endParaRPr>
          </a:p>
        </p:txBody>
      </p:sp>
      <p:sp>
        <p:nvSpPr>
          <p:cNvPr id="7680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Mobility Enh </a:t>
            </a:r>
            <a:r>
              <a:rPr lang="en-US" altLang="en-US" sz="3600" dirty="0">
                <a:sym typeface="+mn-ea"/>
              </a:rPr>
              <a:t>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742950"/>
            <a:ext cx="8451850" cy="600583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US" altLang="sv-SE" sz="1400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Prioritize to support inter-CU LTM over Xn interface, and RAN3 specify the inter-CU LTM solutions for standalone scenario first.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Reuse existing Xn Handover Request and Handover Request ACK for Inter-CU LTM initial preparation.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Confirm the case that inter-CU LTM is not configured in both MCG and SCG at the same time.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Early data forwarding can be supported for inter-CU LTM.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Cell Switch Notification from source DU to target DU (in different gNB from source) for LTM execution.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Source gNB-CU initiates the handover preparation procedure for inter-gNB-CU LTM.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Introduce a new procedure on Xn to transfer the TA information.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A new XnAP class 2 procedure, namely LTM Cell Switch Notification is introduced on Xn to forward the target Cell ID and target TCI state ID(s) from the source gNB-CU to the target gNB-CU.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Reuse Handover Success procedure over Xn for Rel-19 Inter-CU LTM, to tell the source CU that the UE has accessed to the target Cell.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The Handover Cancel message is reused by the source gNB to release the reserved resource for LTM candidate cells in the candidate gNBs.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Early data forwarding can be triggered before the Source gNB triggers a MAC CE Command to the UE to change cells, timing is left to implementation.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Early sync configuration (TCI state and RACH configuration) can be obtained during the LTM preparation phase through the handover request and handover request acknowledge messages.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A candidate gNB can initiate cancellation of configured LTM candidate cell(s) of its own.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400" b="1" u="sng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4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en-GB" sz="1400" noProof="1">
                <a:ea typeface="宋体" panose="02010600030101010101" pitchFamily="2" charset="-122"/>
                <a:cs typeface="Arial" panose="020B0604020202020204" pitchFamily="34" charset="0"/>
              </a:rPr>
              <a:t>N/A</a:t>
            </a: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388"/>
            <a:ext cx="6770688" cy="563562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NR NTN </a:t>
            </a:r>
            <a:r>
              <a:rPr lang="en-US" altLang="en-US" sz="3600" dirty="0">
                <a:sym typeface="+mn-ea"/>
              </a:rPr>
              <a:t>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742950"/>
            <a:ext cx="8388350" cy="56276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6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>
            <a:spLocks noGrp="1"/>
          </p:cNvSpPr>
          <p:nvPr/>
        </p:nvSpPr>
        <p:spPr>
          <a:xfrm>
            <a:off x="373380" y="742950"/>
            <a:ext cx="8451850" cy="585025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GB" sz="1400" dirty="0">
                <a:cs typeface="+mn-ea"/>
                <a:sym typeface="+mn-ea"/>
              </a:rPr>
              <a:t>Support MBS broadcast service</a:t>
            </a:r>
            <a:r>
              <a:rPr lang="en-GB" altLang="zh-CN" sz="1400" dirty="0">
                <a:cs typeface="+mn-ea"/>
                <a:sym typeface="+mn-ea"/>
              </a:rPr>
              <a:t>:</a:t>
            </a:r>
            <a:endParaRPr lang="en-GB" altLang="zh-CN" sz="14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RAN3 starts work on MBS broadcast service.</a:t>
            </a:r>
            <a:endParaRPr lang="en-US" altLang="zh-CN" sz="14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WA: The mapped cell ID can be used to define MBS broadcast service in NTN.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endParaRPr lang="en-GB" altLang="zh-CN" sz="1400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GB" sz="1400" dirty="0">
                <a:cs typeface="+mn-ea"/>
                <a:sym typeface="+mn-ea"/>
              </a:rPr>
              <a:t>Support of Regenerative payload</a:t>
            </a:r>
            <a:r>
              <a:rPr lang="en-GB" altLang="zh-CN" sz="1400" dirty="0">
                <a:cs typeface="+mn-ea"/>
                <a:sym typeface="+mn-ea"/>
              </a:rPr>
              <a:t>:</a:t>
            </a:r>
            <a:endParaRPr lang="en-GB" altLang="zh-CN" sz="14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There is no consensus to discuss new NTN architecture now; wait for an LS from SA2 on this particular issue.</a:t>
            </a:r>
            <a:endParaRPr lang="en-US" altLang="zh-CN" sz="14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cs typeface="+mn-ea"/>
                <a:sym typeface="+mn-ea"/>
              </a:rPr>
              <a:t>Technical discussion based on current architecture can be discussed.</a:t>
            </a:r>
            <a:endParaRPr lang="en-US" altLang="zh-CN" sz="1400" dirty="0">
              <a:cs typeface="+mn-ea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4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87630" lvl="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Reply LS to SA2 on Support of Regenerative-based Satellite Access in R3-243954.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lvl="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Reply LS to SA2 and SA3 on Security of IP transport over satellite transport links in R3-243955.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4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4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>
          <a:xfrm>
            <a:off x="-381000" y="80645"/>
            <a:ext cx="839533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   R19 Ambient IoT </a:t>
            </a:r>
            <a:r>
              <a:rPr lang="en-US" altLang="en-US" sz="3600" dirty="0">
                <a:sym typeface="+mn-ea"/>
              </a:rPr>
              <a:t>SI</a:t>
            </a:r>
            <a:r>
              <a:rPr lang="en-US" altLang="en-US" sz="3600" dirty="0"/>
              <a:t> </a:t>
            </a:r>
            <a:endParaRPr lang="en-US" altLang="en-US" sz="3600" dirty="0"/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>
          <a:xfrm>
            <a:off x="438980" y="866775"/>
            <a:ext cx="8388350" cy="581342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RAN3 considers both Topologies at the same time looking whether commonalities are applicable.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For Topology 1, RAN3 starts with AIoT RAN node being aggregated.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AIoT Paging can be used to reach one or more devices for identified AIoT services (e.g., inventory, command).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Inventory over CN-RAN interface can be used for a single device, or a group of devices, or all devices.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Command over CN-RAN interface can be used for a single device. FFS for command on a group of devices, or all devices.</a:t>
            </a:r>
            <a:endParaRPr lang="en-US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AIoT device location information may be used for the following purposes:</a:t>
            </a:r>
            <a:endParaRPr lang="en-US" altLang="zh-CN" sz="1400" dirty="0">
              <a:cs typeface="+mn-ea"/>
              <a:sym typeface="+mn-ea"/>
            </a:endParaRPr>
          </a:p>
          <a:p>
            <a:pPr lvl="1"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(a) improving the AIoT operation itself, e.g. by sending a Command to one or more readers (e.g., the last reader(s)) associated to the device rather than sending it blindly.</a:t>
            </a:r>
            <a:endParaRPr lang="en-US" altLang="zh-CN" sz="1400" dirty="0">
              <a:cs typeface="+mn-ea"/>
              <a:sym typeface="+mn-ea"/>
            </a:endParaRPr>
          </a:p>
          <a:p>
            <a:pPr lvl="1"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(b) providing location information to the consumer of the AIoT service.</a:t>
            </a:r>
            <a:endParaRPr lang="en-US" altLang="zh-CN" sz="1400" dirty="0">
              <a:cs typeface="+mn-ea"/>
              <a:sym typeface="+mn-ea"/>
            </a:endParaRPr>
          </a:p>
          <a:p>
            <a:pPr lvl="1">
              <a:lnSpc>
                <a:spcPct val="93000"/>
              </a:lnSpc>
            </a:pPr>
            <a:r>
              <a:rPr lang="en-US" altLang="zh-CN" sz="1400" dirty="0">
                <a:cs typeface="+mn-ea"/>
                <a:sym typeface="+mn-ea"/>
              </a:rPr>
              <a:t>Locating an Ambient IoT device at “reader ID granularity” is useful for both purposes. </a:t>
            </a:r>
            <a:endParaRPr lang="en-US" altLang="zh-CN" sz="1400" dirty="0">
              <a:cs typeface="+mn-ea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Impacts and dependencies on other WGs</a:t>
            </a: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87630" lvl="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Further details regarding AIoT functions hosted in the AIoT CN and the respective functional split to be decided by RAN2, RAN3 and SA2.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400" b="1" u="sng" dirty="0"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GB" altLang="zh-CN" sz="1400" b="1" u="sng" dirty="0">
                <a:cs typeface="Arial" panose="020B0604020202020204" pitchFamily="34" charset="0"/>
                <a:sym typeface="+mn-ea"/>
              </a:rPr>
              <a:t>Other important info</a:t>
            </a:r>
            <a:endParaRPr lang="en-GB" altLang="zh-CN" sz="1400" b="1" u="sng" noProof="1">
              <a:cs typeface="Arial" panose="020B0604020202020204" pitchFamily="34" charset="0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4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RAN3 continues to discuss logical System Architecture for AIoT and corresponding impact over RAN-CN interface.</a:t>
            </a: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solidFill>
                <a:srgbClr val="FF0000"/>
              </a:solidFill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altLang="zh-CN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6564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Content Placeholder 2"/>
          <p:cNvSpPr>
            <a:spLocks noGrp="1"/>
          </p:cNvSpPr>
          <p:nvPr>
            <p:ph idx="1"/>
          </p:nvPr>
        </p:nvSpPr>
        <p:spPr>
          <a:xfrm>
            <a:off x="373380" y="762000"/>
            <a:ext cx="8388350" cy="6094095"/>
          </a:xfrm>
        </p:spPr>
        <p:txBody>
          <a:bodyPr vert="horz" wrap="square" lIns="91440" tIns="45720" rIns="91440" bIns="45720" anchor="t" anchorCtr="0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500" b="1" u="sng" dirty="0">
                <a:sym typeface="+mn-ea"/>
              </a:rPr>
              <a:t>Progress in the last quarter</a:t>
            </a:r>
            <a:endParaRPr lang="en-GB" altLang="zh-CN" sz="1500" b="1" u="sng" dirty="0">
              <a:sym typeface="+mn-ea"/>
            </a:endParaRPr>
          </a:p>
          <a:p>
            <a:pPr algn="l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GB" sz="1500" dirty="0">
                <a:cs typeface="+mn-ea"/>
                <a:sym typeface="+mn-ea"/>
              </a:rPr>
              <a:t>Support on-demand SIB1 for UEs</a:t>
            </a:r>
            <a:r>
              <a:rPr lang="en-GB" altLang="zh-CN" sz="1500" dirty="0">
                <a:cs typeface="+mn-ea"/>
                <a:sym typeface="+mn-ea"/>
              </a:rPr>
              <a:t>:</a:t>
            </a:r>
            <a:endParaRPr lang="en-GB" altLang="zh-CN" sz="15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en-GB" sz="1500" dirty="0">
                <a:cs typeface="+mn-ea"/>
                <a:sym typeface="+mn-ea"/>
              </a:rPr>
              <a:t>Scenario1: UE obtains the UL WUS configuration from Cell A, and transmits UL WUS to NES Cell.</a:t>
            </a:r>
            <a:endParaRPr lang="en-US" altLang="en-GB" sz="1500" dirty="0">
              <a:cs typeface="+mn-ea"/>
              <a:sym typeface="+mn-ea"/>
            </a:endParaRPr>
          </a:p>
          <a:p>
            <a:pPr marL="914400" lvl="2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r>
              <a:rPr lang="en-US" altLang="en-GB" sz="1500" dirty="0">
                <a:cs typeface="+mn-ea"/>
                <a:sym typeface="+mn-ea"/>
              </a:rPr>
              <a:t>-UL WUS configuration from NES Cell to Cell A via Xn, e.g., before entering on-demand SIB1 mode in the NES Cell or when the UL WUS configuration is changed</a:t>
            </a:r>
            <a:endParaRPr lang="en-US" altLang="en-GB" sz="15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500" dirty="0">
                <a:cs typeface="+mn-ea"/>
                <a:sym typeface="+mn-ea"/>
              </a:rPr>
              <a:t>Focus on case2 (as defined in RAN1) in RAN3 first.</a:t>
            </a:r>
            <a:endParaRPr lang="en-US" altLang="zh-CN" sz="1500" dirty="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endParaRPr lang="en-GB" altLang="zh-CN" sz="1500" b="1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altLang="zh-CN" sz="1500" b="1" u="sng" dirty="0">
                <a:cs typeface="Arial" panose="020B0604020202020204" pitchFamily="34" charset="0"/>
                <a:sym typeface="+mn-ea"/>
              </a:rPr>
              <a:t>Impacts and dependencies on other </a:t>
            </a:r>
            <a:r>
              <a:rPr lang="en-GB" altLang="zh-CN" sz="1500" b="1" u="sng" dirty="0" err="1">
                <a:cs typeface="Arial" panose="020B0604020202020204" pitchFamily="34" charset="0"/>
                <a:sym typeface="+mn-ea"/>
              </a:rPr>
              <a:t>WGs</a:t>
            </a:r>
            <a:endParaRPr lang="en-GB" altLang="zh-CN" sz="1500" b="1" u="sng" dirty="0">
              <a:cs typeface="Arial" panose="020B0604020202020204" pitchFamily="34" charset="0"/>
              <a:sym typeface="+mn-ea"/>
            </a:endParaRPr>
          </a:p>
          <a:p>
            <a:pPr marL="87630" lvl="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5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RAN3’s work highly depends on the progress of RAN1 and RAN2.</a:t>
            </a:r>
            <a:endParaRPr lang="en-US" altLang="zh-CN" sz="15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GB" sz="1600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600" b="1" u="sng" dirty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6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r>
              <a:rPr lang="en-US" altLang="zh-CN" sz="1600" dirty="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lang="en-US" altLang="zh-CN" sz="16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lang="en-US" altLang="en-US" sz="1600" dirty="0"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8612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66562" name="Title 1"/>
          <p:cNvSpPr>
            <a:spLocks noGrp="1"/>
          </p:cNvSpPr>
          <p:nvPr/>
        </p:nvSpPr>
        <p:spPr>
          <a:xfrm>
            <a:off x="-381000" y="179705"/>
            <a:ext cx="8395335" cy="5632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en-US" sz="3600" dirty="0"/>
              <a:t>   </a:t>
            </a:r>
            <a:r>
              <a:rPr lang="en-US" altLang="en-US" sz="3600" dirty="0">
                <a:sym typeface="+mn-ea"/>
              </a:rPr>
              <a:t>R19 Network ES WI</a:t>
            </a:r>
            <a:endParaRPr lang="en-US" altLang="en-US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6948805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XR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73063" y="830263"/>
            <a:ext cx="8388350" cy="55403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600" b="1" u="sng" dirty="0">
                <a:sym typeface="+mn-ea"/>
              </a:rPr>
              <a:t>Progress in the </a:t>
            </a:r>
            <a:r>
              <a:rPr lang="en-GB" altLang="zh-CN" sz="1600" b="1" u="sng">
                <a:sym typeface="+mn-ea"/>
              </a:rPr>
              <a:t>last quarter</a:t>
            </a:r>
            <a:endParaRPr lang="en-GB" altLang="zh-CN" sz="1600" b="1" u="sng"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Add the behavior text on handling the PDU Set QoS Parameters IE in S-NG-RAN node Addition Preparation procedure and M-NG-RAN node initiated S-NG-RAN node Modification Preparation procedure.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GB" altLang="zh-CN" sz="1400" dirty="0">
                <a:cs typeface="+mn-ea"/>
                <a:sym typeface="+mn-ea"/>
              </a:rPr>
              <a:t>Enhance the S-NG-RAN node Addition Preparation procedure and M-NG-RAN node initiated S-NG-RAN node Modification Preparation procedure, to transfer the ECN Marking or Congestion Information Reporting Request IE to S-NG-RAN node, and support the S-NG-RAN node to report ECN Marking or Congestion Information Reporting Status to M-NG-RAN node.</a:t>
            </a:r>
            <a:endParaRPr lang="en-GB" altLang="zh-CN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en-GB" sz="1400" dirty="0">
                <a:cs typeface="+mn-ea"/>
                <a:sym typeface="+mn-ea"/>
              </a:rPr>
              <a:t>The PDCP host node to inform the corresponding node about whether the UL PSI based SDU discarding is (re)configured/released for MN-terminated SCG bearer and SN-terminated MCG bearer over XnAP.</a:t>
            </a:r>
            <a:endParaRPr lang="en-US" altLang="en-GB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en-GB" sz="1400" dirty="0">
                <a:cs typeface="+mn-ea"/>
                <a:sym typeface="+mn-ea"/>
              </a:rPr>
              <a:t>For XR in NR-DC, non-homogenous deployment is possible similar like other features in DC.</a:t>
            </a:r>
            <a:endParaRPr lang="en-US" altLang="en-GB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en-GB" sz="1400" dirty="0">
                <a:cs typeface="+mn-ea"/>
                <a:sym typeface="+mn-ea"/>
              </a:rPr>
              <a:t>If the SN receives the burst arrival time, the SN may use it by considering the SFN offset of the MN.</a:t>
            </a:r>
            <a:endParaRPr lang="en-US" altLang="en-GB" sz="1400" b="1" u="sng" dirty="0">
              <a:cs typeface="+mn-ea"/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endParaRPr lang="en-GB" altLang="zh-CN" sz="1600" b="1" u="sng" dirty="0"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buNone/>
            </a:pPr>
            <a:r>
              <a:rPr lang="en-GB" altLang="zh-CN" sz="1600" b="1" u="sng" dirty="0">
                <a:cs typeface="Arial" panose="020B0604020202020204" pitchFamily="34" charset="0"/>
                <a:sym typeface="+mn-ea"/>
              </a:rPr>
              <a:t>Impacts and dependencies on other WGs</a:t>
            </a:r>
            <a:endParaRPr lang="en-GB" altLang="zh-CN" sz="1600" b="1" u="sng" noProof="1">
              <a:cs typeface="Arial" panose="020B0604020202020204" pitchFamily="34" charset="0"/>
            </a:endParaRPr>
          </a:p>
          <a:p>
            <a:pPr>
              <a:lnSpc>
                <a:spcPct val="93000"/>
              </a:lnSpc>
            </a:pPr>
            <a:r>
              <a:rPr lang="en-US" altLang="en-GB" sz="1400" dirty="0">
                <a:cs typeface="+mn-ea"/>
                <a:sym typeface="+mn-ea"/>
              </a:rPr>
              <a:t>LS R3-243957 is sent to RAN2 to ask RAN2 to clarify the UE behavior for handling uplink PSI based PDU discarding when MN and/or SN node sends the PSI-Based SDU Discard Activation/Deactivation MAC CE.</a:t>
            </a:r>
            <a:endParaRPr lang="en-US" altLang="en-GB" sz="1400" dirty="0">
              <a:cs typeface="+mn-ea"/>
              <a:sym typeface="+mn-ea"/>
            </a:endParaRPr>
          </a:p>
          <a:p>
            <a:pPr>
              <a:lnSpc>
                <a:spcPct val="93000"/>
              </a:lnSpc>
            </a:pPr>
            <a:r>
              <a:rPr lang="en-US" altLang="en-GB" sz="1400" dirty="0">
                <a:cs typeface="+mn-ea"/>
                <a:sym typeface="+mn-ea"/>
              </a:rPr>
              <a:t>Reply LS in R3-243958 is sent to SA2.</a:t>
            </a:r>
            <a:endParaRPr lang="en-US" altLang="en-GB" sz="1400" dirty="0">
              <a:cs typeface="+mn-ea"/>
              <a:sym typeface="+mn-ea"/>
            </a:endParaRPr>
          </a:p>
          <a:p>
            <a:pPr marL="0" lv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altLang="zh-CN" sz="16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lang="en-GB" sz="1600" b="1" u="sng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  <a:sym typeface="+mn-ea"/>
              </a:rPr>
              <a:t>Other important info</a:t>
            </a:r>
            <a:endParaRPr kumimoji="0" lang="en-GB" sz="1600" b="1" i="0" u="sng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Arial" panose="020B0604020202020204" pitchFamily="34" charset="0"/>
            </a:endParaRPr>
          </a:p>
          <a:p>
            <a:pPr marL="0" marR="0" indent="0" defTabSz="914400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r>
              <a:rPr lang="en-US" altLang="en-GB" sz="1600"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N/A</a:t>
            </a:r>
            <a:endParaRPr lang="en-US" altLang="zh-CN" sz="1600" noProof="1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kumimoji="0" lang="en-US" altLang="zh-CN" sz="1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</a:pPr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indent="0"/>
            <a:endParaRPr lang="en-US" altLang="en-US" sz="1400" dirty="0">
              <a:latin typeface="+mn-lt"/>
              <a:ea typeface="MS PGothic" panose="020B0600070205080204" pitchFamily="34" charset="-128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708" name="Slide Number Placeholder 3"/>
          <p:cNvSpPr txBox="1"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>
          <a:xfrm>
            <a:off x="566738" y="0"/>
            <a:ext cx="6834187" cy="835025"/>
          </a:xfrm>
        </p:spPr>
        <p:txBody>
          <a:bodyPr vert="horz" wrap="square" lIns="91440" tIns="45720" rIns="91440" bIns="45720" anchor="ctr" anchorCtr="0"/>
          <a:lstStyle/>
          <a:p>
            <a:r>
              <a:rPr lang="sv-SE" altLang="ja-JP" dirty="0"/>
              <a:t>Executive Summary</a:t>
            </a:r>
            <a:endParaRPr lang="en-US" alt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93065" y="1828800"/>
            <a:ext cx="8477250" cy="4442460"/>
          </a:xfrm>
        </p:spPr>
        <p:txBody>
          <a:bodyPr vert="horz" wrap="square" lIns="91440" tIns="45720" rIns="91440" bIns="45720" anchor="t" anchorCtr="0"/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en-US" sz="2000" dirty="0">
                <a:sym typeface="+mn-ea"/>
              </a:rPr>
              <a:t>Total</a:t>
            </a: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 1234 </a:t>
            </a:r>
            <a:r>
              <a:rPr lang="en-US" altLang="en-US" sz="2000" dirty="0">
                <a:sym typeface="+mn-ea"/>
              </a:rPr>
              <a:t>Tdocs at submission deadline (excluding LSin received from other groups) in Q2</a:t>
            </a:r>
            <a:endParaRPr kumimoji="0" lang="en-US" altLang="en-US" sz="2000" b="1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9% </a:t>
            </a:r>
            <a:r>
              <a:rPr lang="en-US" altLang="en-US" sz="2000" dirty="0">
                <a:sym typeface="+mn-ea"/>
              </a:rPr>
              <a:t>LSs and related documents</a:t>
            </a:r>
            <a:endParaRPr kumimoji="0" lang="en-US" altLang="en-US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sym typeface="+mn-ea"/>
              </a:rPr>
              <a:t>32%</a:t>
            </a:r>
            <a:r>
              <a:rPr lang="en-US" altLang="en-US" sz="2000" dirty="0">
                <a:sym typeface="+mn-ea"/>
              </a:rPr>
              <a:t> Maintenance: Rel-18 &amp; earlier</a:t>
            </a:r>
            <a:endParaRPr lang="en-US" altLang="en-US" sz="2000" dirty="0">
              <a:sym typeface="+mn-ea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dirty="0">
                <a:solidFill>
                  <a:srgbClr val="FF0000"/>
                </a:solidFill>
                <a:sym typeface="+mn-ea"/>
              </a:rPr>
              <a:t>2%</a:t>
            </a:r>
            <a:r>
              <a:rPr lang="en-US" altLang="en-US" dirty="0">
                <a:sym typeface="+mn-ea"/>
              </a:rPr>
              <a:t> Rapporteur Corrections: Rel-18</a:t>
            </a:r>
            <a:endParaRPr kumimoji="0" lang="en-US" altLang="en-US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FF0000"/>
                </a:solidFill>
                <a:cs typeface="+mn-ea"/>
                <a:sym typeface="+mn-ea"/>
              </a:rPr>
              <a:t>56%</a:t>
            </a:r>
            <a:r>
              <a:rPr lang="en-US" altLang="en-US" sz="2000" dirty="0">
                <a:cs typeface="+mn-ea"/>
                <a:sym typeface="+mn-ea"/>
              </a:rPr>
              <a:t> Documents to Rel-19 WIs</a:t>
            </a:r>
            <a:endParaRPr kumimoji="0" lang="en-US" altLang="en-US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sv-SE" sz="20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Updated endorsed guidelines for f2f meeting with 1-way remote access: R3-243003</a:t>
            </a: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sv-SE" sz="20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TR30.531 Work Plan and Working Procedures - RAN WG3 was updated and approved in R3-243004</a:t>
            </a: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sv-SE" sz="2000">
                <a:solidFill>
                  <a:srgbClr val="FF0000"/>
                </a:solidFill>
                <a:sym typeface="+mn-ea"/>
              </a:rPr>
              <a:t>R19 WIs/SIs discussion starts in RAN3.</a:t>
            </a:r>
            <a:endParaRPr lang="en-US" altLang="sv-SE" sz="2000">
              <a:solidFill>
                <a:srgbClr val="FF0000"/>
              </a:solidFill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2000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1665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sv-SE" sz="1165" b="0" i="0" u="none" strike="noStrike" kern="0" cap="none" spc="0" normalizeH="0" baseline="0" noProof="1">
              <a:solidFill>
                <a:srgbClr val="FF0000"/>
              </a:solidFill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16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1143000" marR="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SzTx/>
              <a:buFont typeface="Wingdings" panose="05000000000000000000" pitchFamily="2" charset="2"/>
              <a:buChar char="v"/>
            </a:pPr>
            <a:endParaRPr kumimoji="0" lang="en-US" altLang="en-US" sz="1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  <a:sym typeface="Wingdings" panose="05000000000000000000" pitchFamily="2" charset="2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24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1"/>
              </a:buBlip>
            </a:pPr>
            <a:endParaRPr kumimoji="0" lang="en-US" altLang="en-US" sz="24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564563" y="6457950"/>
            <a:ext cx="395287" cy="222250"/>
          </a:xfrm>
          <a:noFill/>
          <a:ln>
            <a:noFill/>
          </a:ln>
        </p:spPr>
        <p:txBody>
          <a:bodyPr wrap="square" lIns="91440" tIns="45720" rIns="91440" bIns="45720" anchor="t" anchorCtr="0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</a:lstStyle>
          <a:p>
            <a:pPr lvl="0">
              <a:buClrTx/>
              <a:buSzTx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08125" y="688975"/>
          <a:ext cx="5174091" cy="1140150"/>
        </p:xfrm>
        <a:graphic>
          <a:graphicData uri="http://schemas.openxmlformats.org/drawingml/2006/table">
            <a:tbl>
              <a:tblPr/>
              <a:tblGrid>
                <a:gridCol w="1542526"/>
                <a:gridCol w="3631565"/>
              </a:tblGrid>
              <a:tr h="380050"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RAN3 #123bis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Apr 15</a:t>
                      </a:r>
                      <a:r>
                        <a:rPr kumimoji="0" lang="en-US" altLang="ja-JP" sz="1600" b="1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th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 – 19</a:t>
                      </a:r>
                      <a:r>
                        <a:rPr kumimoji="0" lang="en-US" altLang="ja-JP" sz="1600" b="1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th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, 2024 Changsha, China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050"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RAN3#124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May 20</a:t>
                      </a:r>
                      <a:r>
                        <a:rPr kumimoji="0" lang="en-US" altLang="ja-JP" sz="1600" b="1" i="0" u="none" strike="noStrike" cap="none" normalizeH="0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 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– 24</a:t>
                      </a:r>
                      <a:r>
                        <a:rPr kumimoji="0" lang="en-US" altLang="ja-JP" sz="1600" b="1" baseline="30000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th</a:t>
                      </a:r>
                      <a:r>
                        <a:rPr kumimoji="0" lang="en-US" altLang="ja-JP" sz="1600" b="1" dirty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  <a:sym typeface="+mn-ea"/>
                        </a:rPr>
                        <a:t>, 2024 Fukuoka, Japan</a:t>
                      </a:r>
                      <a:endParaRPr kumimoji="0" lang="en-US" altLang="ja-JP" sz="1600" b="1" i="0" u="none" strike="noStrike" cap="none" normalizeH="0" dirty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0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RAN #104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Jun 17</a:t>
                      </a:r>
                      <a:r>
                        <a:rPr kumimoji="0" lang="en-US" altLang="ja-JP" sz="16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– 20</a:t>
                      </a:r>
                      <a:r>
                        <a:rPr kumimoji="0" lang="en-US" altLang="ja-JP" sz="16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th</a:t>
                      </a:r>
                      <a:r>
                        <a:rPr kumimoji="0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, </a:t>
                      </a:r>
                      <a:r>
                        <a:rPr kumimoji="0" lang="en-US" altLang="ja-JP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2024 Shanghai, China</a:t>
                      </a:r>
                      <a:endParaRPr kumimoji="0" lang="en-US" altLang="ja-JP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T="45799" marB="4579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530" y="911860"/>
            <a:ext cx="8888339" cy="5894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GB" altLang="zh-CN" sz="1600" b="1" i="0" u="sng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sym typeface="+mn-ea"/>
              </a:rPr>
              <a:t>Progress in the last quarter</a:t>
            </a:r>
            <a:endParaRPr kumimoji="0" lang="en-GB" altLang="zh-CN" sz="1600" b="1" i="0" u="sng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sym typeface="+mn-ea"/>
            </a:endParaRPr>
          </a:p>
          <a:p>
            <a:pPr marR="0" lvl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en-US" sz="1600" i="0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ea"/>
                <a:sym typeface="+mn-ea"/>
              </a:rPr>
              <a:t>Positioning:</a:t>
            </a:r>
            <a:endParaRPr kumimoji="0" lang="en-US" altLang="en-US" sz="1600" i="0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noProof="1">
                <a:cs typeface="+mn-ea"/>
                <a:sym typeface="+mn-ea"/>
              </a:rPr>
              <a:t>For pre-configured SRS activation, RRC container based solution is used to transfer the pre-configured SRS from the last serving gNB to the receiving gNB. New indicator should be introduced in XnAP Retrieve UE Context Request. gNB should notify LMF the pre-configured SRS is activated for the UE in the NRPPa Positioning Information Update.</a:t>
            </a:r>
            <a:endParaRPr lang="en-US" altLang="zh-CN" sz="160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noProof="1">
                <a:cs typeface="+mn-ea"/>
                <a:sym typeface="+mn-ea"/>
              </a:rPr>
              <a:t>Other stage2 and stage3 correction.</a:t>
            </a:r>
            <a:endParaRPr lang="en-US" altLang="zh-CN" sz="160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600" noProof="1">
              <a:cs typeface="+mn-ea"/>
              <a:sym typeface="+mn-ea"/>
            </a:endParaRPr>
          </a:p>
          <a:p>
            <a:pPr marR="0" lvl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kumimoji="0" lang="en-US" altLang="en-US" sz="1600" i="0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ea"/>
                <a:sym typeface="+mn-ea"/>
              </a:rPr>
              <a:t>AI RAN:</a:t>
            </a:r>
            <a:endParaRPr kumimoji="0" lang="en-US" altLang="en-US" sz="1600" i="0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r>
              <a:rPr kumimoji="0" lang="en-US" altLang="zh-CN" sz="1600" i="0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ea"/>
                <a:sym typeface="+mn-ea"/>
              </a:rPr>
              <a:t> </a:t>
            </a:r>
            <a:r>
              <a:rPr lang="en-US" altLang="zh-CN" sz="1600" noProof="1">
                <a:cs typeface="+mn-ea"/>
                <a:sym typeface="+mn-ea"/>
              </a:rPr>
              <a:t>AI/ML Model Training follows the definition of “ML model training” as specified in clause 3.1 of TS 28.105.</a:t>
            </a:r>
            <a:endParaRPr lang="en-US" altLang="zh-CN" sz="1600" noProof="1"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noProof="1">
                <a:cs typeface="+mn-ea"/>
                <a:sym typeface="+mn-ea"/>
              </a:rPr>
              <a:t>AI/ML Model Inference: follows the definition of “AI/ML inference” as specified in clause 3.1 of TS 28.105.</a:t>
            </a:r>
            <a:endParaRPr lang="en-US" altLang="zh-CN" sz="1600" noProof="1"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noProof="1">
                <a:cs typeface="+mn-ea"/>
                <a:sym typeface="+mn-ea"/>
              </a:rPr>
              <a:t>LS on terminology definitions for AI-ML in NG-RAN to SA5, RAN2 in R3-243969.</a:t>
            </a:r>
            <a:endParaRPr lang="en-US" altLang="zh-CN" sz="1600" noProof="1"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noProof="1">
                <a:cs typeface="+mn-ea"/>
                <a:sym typeface="+mn-ea"/>
              </a:rPr>
              <a:t>UE level performance is derived as the average value of per DRB level measurements of the UE.</a:t>
            </a:r>
            <a:endParaRPr lang="en-US" altLang="zh-CN" sz="1600" noProof="1">
              <a:cs typeface="+mn-ea"/>
              <a:sym typeface="+mn-ea"/>
            </a:endParaRPr>
          </a:p>
          <a:p>
            <a:pPr marR="0" lvl="1" algn="l" rtl="0" eaLnBrk="0" fontAlgn="base" latinLnBrk="0" hangingPunct="0">
              <a:lnSpc>
                <a:spcPct val="93000"/>
              </a:lnSpc>
              <a:spcBef>
                <a:spcPct val="20000"/>
              </a:spcBef>
              <a:buSzTx/>
            </a:pPr>
            <a:endParaRPr lang="en-US" altLang="zh-CN" sz="1600" noProof="1">
              <a:cs typeface="+mn-ea"/>
              <a:sym typeface="+mn-ea"/>
            </a:endParaRPr>
          </a:p>
          <a:p>
            <a:pPr marR="0" lvl="0" algn="l" rtl="0" eaLnBrk="0" fontAlgn="base" latinLnBrk="0" hangingPunct="0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en-US" sz="1600" dirty="0">
                <a:cs typeface="+mn-ea"/>
                <a:sym typeface="+mn-ea"/>
              </a:rPr>
              <a:t>Restoration procedures for Split PDU Sessions from CT4:</a:t>
            </a:r>
            <a:endParaRPr kumimoji="0" lang="en-US" altLang="en-US" sz="1600" i="0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Support restoration procedures for Split PDU Sessions over NG, Xn and F1 from CT4.</a:t>
            </a:r>
            <a:endParaRPr lang="en-US" altLang="zh-CN" sz="160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dirty="0">
                <a:cs typeface="+mn-ea"/>
                <a:sym typeface="+mn-ea"/>
              </a:rPr>
              <a:t>Reply LS to CT4 in R3-243968.</a:t>
            </a:r>
            <a:endParaRPr lang="en-US" altLang="zh-CN" sz="1600" dirty="0">
              <a:cs typeface="+mn-ea"/>
              <a:sym typeface="+mn-ea"/>
            </a:endParaRPr>
          </a:p>
          <a:p>
            <a:pPr lvl="0" algn="l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  <a:defRPr/>
            </a:pPr>
            <a:endParaRPr lang="en-US" altLang="zh-CN" sz="1600" noProof="1">
              <a:sym typeface="+mn-ea"/>
            </a:endParaRPr>
          </a:p>
          <a:p>
            <a:pPr lvl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defRPr/>
            </a:pPr>
            <a:endParaRPr lang="en-US" altLang="en-US" sz="1400" dirty="0">
              <a:cs typeface="+mn-ea"/>
              <a:sym typeface="+mn-ea"/>
            </a:endParaRPr>
          </a:p>
          <a:p>
            <a:pPr marL="0" marR="0" lvl="1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None/>
              <a:defRPr/>
            </a:pPr>
            <a:endParaRPr lang="en-US" altLang="en-US" sz="14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 txBox="1"/>
          <p:nvPr/>
        </p:nvSpPr>
        <p:spPr>
          <a:xfrm>
            <a:off x="187960" y="786130"/>
            <a:ext cx="8888339" cy="58940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defRPr/>
            </a:pPr>
            <a:r>
              <a:rPr lang="en-GB" altLang="zh-CN" sz="1600" b="1" u="sng" kern="0" noProof="1">
                <a:sym typeface="+mn-ea"/>
              </a:rPr>
              <a:t>Progress in the last quarter</a:t>
            </a:r>
            <a:endParaRPr lang="en-GB" altLang="zh-CN" sz="1600" b="1" u="sng" kern="0" noProof="1"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 noProof="1">
                <a:cs typeface="+mn-ea"/>
                <a:sym typeface="+mn-ea"/>
              </a:rPr>
              <a:t>MBS:</a:t>
            </a:r>
            <a:endParaRPr lang="en-US" altLang="en-US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Support of restoration of N3mb Failure for MBS broadcast, coordination with CT4</a:t>
            </a:r>
            <a:r>
              <a:rPr lang="en-US" altLang="zh-CN" sz="1600" kern="0" noProof="1">
                <a:sym typeface="+mn-ea"/>
              </a:rPr>
              <a:t> (R3-243888)</a:t>
            </a:r>
            <a:r>
              <a:rPr lang="en-US" altLang="zh-CN" sz="1600" kern="0" noProof="1">
                <a:cs typeface="+mn-ea"/>
                <a:sym typeface="+mn-ea"/>
              </a:rPr>
              <a:t>.</a:t>
            </a:r>
            <a:endParaRPr lang="en-US" altLang="zh-CN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Stage 2 correction on support of RRC_INACTIVE multicast reception and network sharing efficiency.</a:t>
            </a:r>
            <a:endParaRPr lang="en-US" altLang="zh-CN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Correction of MBS F1-U failure Recovery and Correction of MBS NG-U Setup and non-shared gNB-DU.</a:t>
            </a:r>
            <a:endParaRPr lang="en-US" altLang="zh-CN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Stage 2 correction on support RedCap UE MBS Broadcast reception.</a:t>
            </a:r>
            <a:endParaRPr lang="en-US" altLang="zh-CN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600" kern="0" noProof="1">
              <a:cs typeface="+mn-ea"/>
              <a:sym typeface="+mn-ea"/>
            </a:endParaRPr>
          </a:p>
          <a:p>
            <a:pPr marL="342900" lvl="1" indent="-342900" algn="l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en-US" sz="1600" kern="0" dirty="0">
                <a:cs typeface="+mn-ea"/>
                <a:sym typeface="+mn-ea"/>
              </a:rPr>
              <a:t>SL relay:</a:t>
            </a:r>
            <a:endParaRPr lang="en-US" altLang="en-US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Stage 3 corrections on support of indirect-to-indirect path switch, direct path release/addition.</a:t>
            </a:r>
            <a:endParaRPr lang="en-US" altLang="zh-CN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Stage 3 corrections on support of U2U relay, i.e. add Peer UE ID in PC5 RLC channel to be setup Item IEs IE.</a:t>
            </a:r>
            <a:endParaRPr lang="en-US" altLang="zh-CN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Other stage 2 and stage 3 corrections.</a:t>
            </a:r>
            <a:endParaRPr lang="en-US" altLang="zh-CN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600" kern="0" dirty="0">
              <a:cs typeface="+mn-ea"/>
              <a:sym typeface="+mn-ea"/>
            </a:endParaRPr>
          </a:p>
          <a:p>
            <a:pPr marL="342900" lvl="1" indent="-342900" algn="l">
              <a:lnSpc>
                <a:spcPct val="100000"/>
              </a:lnSpc>
              <a:spcBef>
                <a:spcPct val="20000"/>
              </a:spcBef>
              <a:buClr>
                <a:srgbClr val="C00000"/>
              </a:buClr>
              <a:buSzTx/>
              <a:buFontTx/>
              <a:buBlip>
                <a:blip r:embed="rId1"/>
              </a:buBlip>
            </a:pPr>
            <a:r>
              <a:rPr lang="en-US" altLang="zh-CN" sz="1600" kern="0">
                <a:sym typeface="+mn-ea"/>
              </a:rPr>
              <a:t>SDT Release:</a:t>
            </a:r>
            <a:endParaRPr lang="en-US" altLang="en-US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Align with RAN2 solution in stage2 specs.</a:t>
            </a:r>
            <a:endParaRPr lang="en-US" altLang="zh-CN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Capture RRCRelease message with resume indication in the stage 2 procedure for SDT without anchor relocation.</a:t>
            </a:r>
            <a:endParaRPr lang="en-US" altLang="zh-CN" sz="1600" kern="0" dirty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dirty="0">
                <a:cs typeface="+mn-ea"/>
                <a:sym typeface="+mn-ea"/>
              </a:rPr>
              <a:t>Send LS R3-243963 to RAN2 on network-based solution.</a:t>
            </a:r>
            <a:endParaRPr lang="en-US" altLang="zh-CN" sz="1600" kern="0" dirty="0"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530" y="911860"/>
            <a:ext cx="8568055" cy="5894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GB" altLang="zh-CN" sz="1600" b="1" i="0" u="sng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sym typeface="+mn-ea"/>
              </a:rPr>
              <a:t>Progress in the last quarter</a:t>
            </a:r>
            <a:endParaRPr kumimoji="0" lang="en-GB" altLang="zh-CN" sz="1600" b="1" i="0" u="sng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</a:endParaRPr>
          </a:p>
          <a:p>
            <a:pPr marL="0" marR="0" lvl="1" algn="l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None/>
              <a:defRPr/>
            </a:pPr>
            <a:endParaRPr lang="en-US" altLang="en-US" sz="1400" dirty="0">
              <a:cs typeface="+mn-ea"/>
              <a:sym typeface="+mn-ea"/>
            </a:endParaRPr>
          </a:p>
          <a:p>
            <a:pPr marL="0" marR="0" lvl="1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None/>
              <a:defRPr/>
            </a:pPr>
            <a:endParaRPr lang="en-US" altLang="en-US" sz="14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 txBox="1"/>
          <p:nvPr/>
        </p:nvSpPr>
        <p:spPr>
          <a:xfrm>
            <a:off x="176530" y="911860"/>
            <a:ext cx="8888339" cy="58940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defRPr/>
            </a:pPr>
            <a:r>
              <a:rPr lang="en-GB" altLang="zh-CN" sz="1600" b="1" u="sng" kern="0" noProof="1">
                <a:sym typeface="+mn-ea"/>
              </a:rPr>
              <a:t>Progress in the last quarter</a:t>
            </a:r>
            <a:endParaRPr lang="en-GB" altLang="zh-CN" sz="1600" b="1" u="sng" kern="0" noProof="1"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 noProof="1">
                <a:cs typeface="+mn-ea"/>
                <a:sym typeface="+mn-ea"/>
              </a:rPr>
              <a:t>Mobility Enhancements:</a:t>
            </a:r>
            <a:endParaRPr lang="en-US" altLang="en-US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Stage 2 and Stage 3 corrections on support of LTM, S-CPAC, CHO with SCG.</a:t>
            </a:r>
            <a:endParaRPr lang="en-US" altLang="zh-CN" sz="1600" kern="0" noProof="1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400" kern="0" noProof="1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 noProof="1">
                <a:cs typeface="+mn-ea"/>
                <a:sym typeface="+mn-ea"/>
              </a:rPr>
              <a:t>XR:</a:t>
            </a:r>
            <a:endParaRPr lang="en-US" altLang="en-US" sz="1600" kern="0" noProof="1">
              <a:cs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 noProof="1">
                <a:cs typeface="+mn-ea"/>
                <a:sym typeface="+mn-ea"/>
              </a:rPr>
              <a:t>Stage 2 and stage 3 corrections.</a:t>
            </a:r>
            <a:endParaRPr lang="en-US" altLang="zh-CN" sz="1600" kern="0" noProof="1">
              <a:cs typeface="+mn-ea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600" kern="0" noProof="1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>
                <a:cs typeface="+mn-ea"/>
                <a:sym typeface="+mn-ea"/>
              </a:rPr>
              <a:t>SOM/MDT:</a:t>
            </a:r>
            <a:endParaRPr lang="en-US" altLang="en-US" sz="1600" kern="0" noProof="1">
              <a:cs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>
                <a:cs typeface="+mn-ea"/>
                <a:sym typeface="+mn-ea"/>
              </a:rPr>
              <a:t>Stage 2 corrections for NR-U, fast MCG recovery, CPAC detection and inter-system MRO.</a:t>
            </a:r>
            <a:endParaRPr lang="en-US" altLang="zh-CN" sz="1600" kern="0" dirty="0">
              <a:cs typeface="+mn-ea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600" kern="0" dirty="0">
              <a:cs typeface="+mn-ea"/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>
                <a:cs typeface="+mn-ea"/>
                <a:sym typeface="+mn-ea"/>
              </a:rPr>
              <a:t>NR NTN:</a:t>
            </a:r>
            <a:endParaRPr lang="en-US" altLang="en-US" sz="1600" kern="0" noProof="1">
              <a:cs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600" kern="0">
                <a:cs typeface="+mn-ea"/>
                <a:sym typeface="+mn-ea"/>
              </a:rPr>
              <a:t>Stage 2 correction on OAM requirement for UE location.</a:t>
            </a:r>
            <a:endParaRPr lang="en-US" altLang="zh-CN" sz="1600" kern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600" kern="0">
              <a:cs typeface="+mn-ea"/>
              <a:sym typeface="+mn-ea"/>
            </a:endParaRPr>
          </a:p>
          <a:p>
            <a:pPr lvl="0"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>
                <a:cs typeface="+mn-ea"/>
                <a:sym typeface="+mn-ea"/>
              </a:rPr>
              <a:t>IAB</a:t>
            </a:r>
            <a:endParaRPr lang="en-US" altLang="en-US" sz="1600" kern="0" noProof="1">
              <a:cs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kern="0">
                <a:cs typeface="+mn-ea"/>
                <a:sym typeface="+mn-ea"/>
              </a:rPr>
              <a:t>Stage 2 corrections on IAB-node authorization and mobile IAB procedures.</a:t>
            </a:r>
            <a:endParaRPr lang="en-US" altLang="zh-CN" sz="1600" kern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kern="0">
                <a:cs typeface="+mn-ea"/>
                <a:sym typeface="+mn-ea"/>
              </a:rPr>
              <a:t>Stage 2 and stage 3 corrections on IAB-node de-registration handling, i.e. add new cause value in X2/Xn/S1/NG to indicate that the operation at (m)IAB-DU’s donor has completed, or the unauthorized (m)IAB-MT can be de-registered.  </a:t>
            </a:r>
            <a:endParaRPr lang="en-US" altLang="zh-CN" sz="1600" kern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</a:pPr>
            <a:r>
              <a:rPr lang="en-US" altLang="zh-CN" sz="1600" kern="0">
                <a:cs typeface="+mn-ea"/>
                <a:sym typeface="+mn-ea"/>
              </a:rPr>
              <a:t>Stage 2 corrections on support of no PDU session for (m)IAB-MT.</a:t>
            </a:r>
            <a:endParaRPr lang="en-US" altLang="zh-CN" sz="1600" kern="0">
              <a:cs typeface="+mn-ea"/>
              <a:sym typeface="+mn-ea"/>
            </a:endParaRPr>
          </a:p>
          <a:p>
            <a:pPr lvl="1" algn="l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endParaRPr lang="en-US" altLang="zh-CN" sz="1600" kern="0" dirty="0">
              <a:cs typeface="+mn-ea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600" kern="0" dirty="0"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36219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>
                <a:sym typeface="+mn-ea"/>
              </a:rPr>
              <a:t>TEI Corrections</a:t>
            </a:r>
            <a:endParaRPr lang="en-US" altLang="en-US" sz="3600" dirty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176530" y="911860"/>
            <a:ext cx="8568055" cy="589407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r>
              <a:rPr kumimoji="0" lang="en-GB" altLang="zh-CN" sz="1600" b="1" i="0" u="sng" strike="noStrike" kern="0" cap="none" spc="0" normalizeH="0" baseline="0" noProof="1">
                <a:solidFill>
                  <a:schemeClr val="tx1"/>
                </a:solidFill>
                <a:latin typeface="+mn-lt"/>
                <a:ea typeface="MS PGothic" panose="020B0600070205080204" pitchFamily="34" charset="-128"/>
                <a:sym typeface="+mn-ea"/>
              </a:rPr>
              <a:t>Progress in the last quarter</a:t>
            </a:r>
            <a:endParaRPr kumimoji="0" lang="en-GB" altLang="zh-CN" sz="1600" b="1" i="0" u="sng" strike="noStrike" kern="0" cap="none" spc="0" normalizeH="0" baseline="0" noProof="1">
              <a:solidFill>
                <a:schemeClr val="tx1"/>
              </a:solidFill>
              <a:latin typeface="+mn-lt"/>
              <a:ea typeface="MS PGothic" panose="020B0600070205080204" pitchFamily="34" charset="-128"/>
            </a:endParaRPr>
          </a:p>
          <a:p>
            <a:pPr marL="0" marR="0" lvl="1" algn="l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None/>
              <a:defRPr/>
            </a:pPr>
            <a:endParaRPr lang="en-US" altLang="en-US" sz="1400" dirty="0">
              <a:cs typeface="+mn-ea"/>
              <a:sym typeface="+mn-ea"/>
            </a:endParaRPr>
          </a:p>
          <a:p>
            <a:pPr marL="0" marR="0" lvl="1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Tx/>
              <a:buNone/>
              <a:defRPr/>
            </a:pPr>
            <a:endParaRPr lang="en-US" altLang="en-US" sz="1400" noProof="0" dirty="0">
              <a:ln>
                <a:noFill/>
              </a:ln>
              <a:effectLst/>
              <a:uLnTx/>
              <a:uFillTx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en-US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  <a:sym typeface="+mn-ea"/>
            </a:endParaRPr>
          </a:p>
        </p:txBody>
      </p:sp>
      <p:sp>
        <p:nvSpPr>
          <p:cNvPr id="99332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2" name="Content Placeholder 2"/>
          <p:cNvSpPr txBox="1"/>
          <p:nvPr/>
        </p:nvSpPr>
        <p:spPr>
          <a:xfrm>
            <a:off x="176530" y="911860"/>
            <a:ext cx="8888339" cy="589407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Tx/>
              <a:buNone/>
              <a:defRPr/>
            </a:pPr>
            <a:r>
              <a:rPr lang="en-GB" altLang="zh-CN" sz="1600" b="1" u="sng" kern="0" noProof="1">
                <a:sym typeface="+mn-ea"/>
              </a:rPr>
              <a:t>Progress in the last quarter</a:t>
            </a:r>
            <a:endParaRPr lang="en-GB" altLang="zh-CN" sz="1600" b="1" u="sng" kern="0" noProof="1">
              <a:sym typeface="+mn-ea"/>
            </a:endParaRPr>
          </a:p>
          <a:p>
            <a:pPr algn="l">
              <a:lnSpc>
                <a:spcPct val="100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US" altLang="en-US" sz="1600" kern="0" noProof="1">
                <a:cs typeface="+mn-ea"/>
                <a:sym typeface="+mn-ea"/>
              </a:rPr>
              <a:t>Improved KPIs:</a:t>
            </a:r>
            <a:endParaRPr lang="en-US" altLang="en-US" sz="1600" kern="0" noProof="1">
              <a:cs typeface="+mn-ea"/>
              <a:sym typeface="+mn-ea"/>
            </a:endParaRPr>
          </a:p>
          <a:p>
            <a:pPr lvl="1"/>
            <a:r>
              <a:rPr lang="en-US" altLang="zh-CN" sz="1600" noProof="1">
                <a:sym typeface="+mn-ea"/>
              </a:rPr>
              <a:t>Inform SA5 via LS that there is a misalignment between TS 28.558 and TS 28.552 with respect to the entity that performs the measurements, and observations concerning the S-TMSI identifier from RAN3 side.</a:t>
            </a:r>
            <a:endParaRPr lang="en-US" altLang="zh-CN" sz="1600" noProof="1">
              <a:sym typeface="+mn-ea"/>
            </a:endParaRPr>
          </a:p>
          <a:p>
            <a:pPr marL="342900" lvl="1" indent="-342900" algn="l">
              <a:buSzTx/>
              <a:buFontTx/>
              <a:buBlip>
                <a:blip r:embed="rId1"/>
              </a:buBlip>
            </a:pPr>
            <a:r>
              <a:rPr lang="en-US" altLang="en-US" sz="1600" kern="0" noProof="1">
                <a:cs typeface="+mn-ea"/>
                <a:sym typeface="+mn-ea"/>
              </a:rPr>
              <a:t>MDT for NPN:</a:t>
            </a:r>
            <a:endParaRPr lang="en-US" altLang="en-US" sz="1600" kern="0" noProof="1"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600" noProof="1">
                <a:sym typeface="+mn-ea"/>
              </a:rPr>
              <a:t>Keep 256 in RAN3 spec and provide PLMN range limiation for Logged MDT.</a:t>
            </a:r>
            <a:endParaRPr lang="en-US" altLang="zh-CN" sz="1600" noProof="1">
              <a:sym typeface="+mn-ea"/>
            </a:endParaRPr>
          </a:p>
          <a:p>
            <a:pPr marL="342900" lvl="1" indent="-342900" algn="l">
              <a:buSzTx/>
              <a:buFontTx/>
              <a:buBlip>
                <a:blip r:embed="rId1"/>
              </a:buBlip>
            </a:pPr>
            <a:r>
              <a:rPr lang="en-US" altLang="zh-CN" sz="1600" kern="0" noProof="1">
                <a:ea typeface="宋体" panose="02010600030101010101" pitchFamily="2" charset="-122"/>
                <a:cs typeface="+mn-ea"/>
                <a:sym typeface="+mn-ea"/>
              </a:rPr>
              <a:t> MDT in MR-DC:</a:t>
            </a:r>
            <a:endParaRPr lang="en-US" altLang="zh-CN" sz="1600" kern="0" noProof="1">
              <a:ea typeface="宋体" panose="02010600030101010101" pitchFamily="2" charset="-122"/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600" noProof="1">
                <a:sym typeface="+mn-ea"/>
              </a:rPr>
              <a:t>Signalling based immediate MDT is triggered for both MN and SN as default. If the MN only indication is provided by OAM, the MDT configuration applies to MN only.</a:t>
            </a:r>
            <a:endParaRPr lang="en-US" altLang="zh-CN" sz="1600" noProof="1">
              <a:sym typeface="+mn-ea"/>
            </a:endParaRPr>
          </a:p>
          <a:p>
            <a:pPr marL="342900" lvl="1" indent="-342900" algn="l">
              <a:buSzTx/>
              <a:buFontTx/>
              <a:buBlip>
                <a:blip r:embed="rId1"/>
              </a:buBlip>
            </a:pPr>
            <a:r>
              <a:rPr lang="en-US" altLang="zh-CN" sz="1600" kern="0" noProof="1">
                <a:ea typeface="宋体" panose="02010600030101010101" pitchFamily="2" charset="-122"/>
                <a:cs typeface="+mn-ea"/>
                <a:sym typeface="+mn-ea"/>
              </a:rPr>
              <a:t>User consent:</a:t>
            </a:r>
            <a:endParaRPr lang="en-US" altLang="zh-CN" sz="1600" kern="0" noProof="1">
              <a:ea typeface="宋体" panose="02010600030101010101" pitchFamily="2" charset="-122"/>
              <a:cs typeface="+mn-ea"/>
              <a:sym typeface="+mn-ea"/>
            </a:endParaRPr>
          </a:p>
          <a:p>
            <a:pPr lvl="1" algn="l">
              <a:buSzTx/>
            </a:pPr>
            <a:r>
              <a:rPr lang="en-US" altLang="zh-CN" sz="1600" noProof="1">
                <a:sym typeface="+mn-ea"/>
              </a:rPr>
              <a:t>Update the TS 38.401 and TS 37.320 to reflect the latest agreed CR from SA5.</a:t>
            </a:r>
            <a:endParaRPr lang="en-US" altLang="zh-CN" sz="1600" kern="0" dirty="0">
              <a:cs typeface="+mn-ea"/>
              <a:sym typeface="+mn-ea"/>
            </a:endParaRPr>
          </a:p>
          <a:p>
            <a:pPr marL="457200" lvl="1" indent="0" algn="l">
              <a:lnSpc>
                <a:spcPct val="93000"/>
              </a:lnSpc>
              <a:spcBef>
                <a:spcPct val="20000"/>
              </a:spcBef>
              <a:buSzTx/>
              <a:buNone/>
            </a:pPr>
            <a:endParaRPr lang="en-US" altLang="zh-CN" sz="1600" kern="0" dirty="0"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Content Placeholder 2"/>
          <p:cNvSpPr>
            <a:spLocks noGrp="1"/>
          </p:cNvSpPr>
          <p:nvPr>
            <p:ph idx="1"/>
          </p:nvPr>
        </p:nvSpPr>
        <p:spPr>
          <a:xfrm>
            <a:off x="457200" y="1442085"/>
            <a:ext cx="7823835" cy="4860290"/>
          </a:xfrm>
        </p:spPr>
        <p:txBody>
          <a:bodyPr vert="horz" wrap="square" lIns="68580" tIns="34290" rIns="68580" bIns="34290" anchor="t" anchorCtr="0"/>
          <a:lstStyle/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Angelo Centonza, Gen Cao (RAN WG3 Vice-Chairs)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chairing the corresponding sessions and organizing social events during the meetings!</a:t>
            </a: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Thanks Tianyang and Chenghock for helping to organize the big RAN3 dinner in Fukuoka!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Seonggu (RAN WG3 Secretary)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impressive hard work and continous support!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Philippe G, Yan, Liwei, Georg, Yingjun...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their positive and hard work and moderating some tough email discussions and good support!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All Rapporteurs and moderators</a:t>
            </a:r>
            <a:endParaRPr lang="en-US" altLang="fr-FR" sz="21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their efforts to rapporteur updates and TEI corrections!</a:t>
            </a:r>
            <a:endParaRPr lang="en-US" altLang="fr-FR" sz="1800" dirty="0"/>
          </a:p>
          <a:p>
            <a:pPr>
              <a:lnSpc>
                <a:spcPct val="80000"/>
              </a:lnSpc>
              <a:buClrTx/>
              <a:buBlip>
                <a:blip r:embed="rId1"/>
              </a:buBlip>
            </a:pPr>
            <a:r>
              <a:rPr lang="en-US" altLang="fr-FR" sz="2100" dirty="0"/>
              <a:t>All RAN3 delegates</a:t>
            </a:r>
            <a:endParaRPr lang="en-US" altLang="fr-FR" sz="2100" dirty="0">
              <a:solidFill>
                <a:srgbClr val="FF0000"/>
              </a:solidFill>
            </a:endParaRPr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fr-FR" sz="1800" dirty="0"/>
              <a:t>For their positive, constructive and cooperative spirit and hard work!</a:t>
            </a: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fr-FR" sz="1800" dirty="0"/>
          </a:p>
          <a:p>
            <a:pPr lvl="1">
              <a:lnSpc>
                <a:spcPct val="80000"/>
              </a:lnSpc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altLang="fr-FR" sz="1800" dirty="0"/>
          </a:p>
        </p:txBody>
      </p:sp>
      <p:sp>
        <p:nvSpPr>
          <p:cNvPr id="105475" name="Title 1"/>
          <p:cNvSpPr>
            <a:spLocks noGrp="1"/>
          </p:cNvSpPr>
          <p:nvPr>
            <p:ph type="title"/>
          </p:nvPr>
        </p:nvSpPr>
        <p:spPr/>
        <p:txBody>
          <a:bodyPr vert="horz" wrap="square" lIns="68580" tIns="34290" rIns="68580" bIns="34290" anchor="ctr" anchorCtr="0"/>
          <a:lstStyle/>
          <a:p>
            <a:r>
              <a:rPr lang="en-US" altLang="en-US" dirty="0"/>
              <a:t>My Heartfelt Thanks To:</a:t>
            </a:r>
            <a:endParaRPr lang="en-US" alt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7691755" cy="104965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RAN</a:t>
            </a:r>
            <a:r>
              <a:rPr lang="en-US" altLang="en-GB" dirty="0"/>
              <a:t>3 </a:t>
            </a:r>
            <a:r>
              <a:rPr lang="en-US" dirty="0"/>
              <a:t>Social Events in Changsha and Fukuoka</a:t>
            </a:r>
            <a:endParaRPr lang="en-US" dirty="0"/>
          </a:p>
        </p:txBody>
      </p:sp>
      <p:sp>
        <p:nvSpPr>
          <p:cNvPr id="105475" name="Title 1"/>
          <p:cNvSpPr>
            <a:spLocks noGrp="1"/>
          </p:cNvSpPr>
          <p:nvPr/>
        </p:nvSpPr>
        <p:spPr>
          <a:xfrm>
            <a:off x="240030" y="1088390"/>
            <a:ext cx="8903970" cy="5264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400" b="1" dirty="0">
                <a:solidFill>
                  <a:srgbClr val="0000FF"/>
                </a:solidFill>
                <a:sym typeface="+mn-ea"/>
              </a:rPr>
              <a:t>3GPP RAN3 New Tie and Scarf Launch in RAN3#123bis</a:t>
            </a:r>
            <a:endParaRPr lang="en-US" altLang="zh-CN" sz="2400" b="1" dirty="0">
              <a:solidFill>
                <a:srgbClr val="0000FF"/>
              </a:solidFill>
              <a:sym typeface="+mn-ea"/>
            </a:endParaRPr>
          </a:p>
        </p:txBody>
      </p:sp>
      <p:sp>
        <p:nvSpPr>
          <p:cNvPr id="9" name="Title 1"/>
          <p:cNvSpPr>
            <a:spLocks noGrp="1"/>
          </p:cNvSpPr>
          <p:nvPr/>
        </p:nvSpPr>
        <p:spPr>
          <a:xfrm>
            <a:off x="240030" y="3827145"/>
            <a:ext cx="8903970" cy="52641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 anchorCtr="0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altLang="zh-CN" sz="2400" b="1" dirty="0">
                <a:solidFill>
                  <a:srgbClr val="0000FF"/>
                </a:solidFill>
                <a:sym typeface="+mn-ea"/>
              </a:rPr>
              <a:t>Farewell party to Gerd in RAN3#124</a:t>
            </a:r>
            <a:endParaRPr lang="en-US" altLang="zh-CN" sz="2400" b="1" dirty="0">
              <a:solidFill>
                <a:srgbClr val="0000FF"/>
              </a:solidFill>
              <a:sym typeface="+mn-ea"/>
            </a:endParaRPr>
          </a:p>
        </p:txBody>
      </p:sp>
      <p:pic>
        <p:nvPicPr>
          <p:cNvPr id="11" name="图片 10" descr="mmexport17135113688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1560195"/>
            <a:ext cx="3709035" cy="2062480"/>
          </a:xfrm>
          <a:prstGeom prst="rect">
            <a:avLst/>
          </a:prstGeom>
        </p:spPr>
      </p:pic>
      <p:pic>
        <p:nvPicPr>
          <p:cNvPr id="13" name="图片 12" descr="mmexport17135113726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" y="1560195"/>
            <a:ext cx="3938270" cy="2062480"/>
          </a:xfrm>
          <a:prstGeom prst="rect">
            <a:avLst/>
          </a:prstGeom>
        </p:spPr>
      </p:pic>
      <p:pic>
        <p:nvPicPr>
          <p:cNvPr id="14" name="图片 13" descr="mmexport17164288379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65" y="3907155"/>
            <a:ext cx="3480435" cy="2407285"/>
          </a:xfrm>
          <a:prstGeom prst="rect">
            <a:avLst/>
          </a:prstGeom>
        </p:spPr>
      </p:pic>
      <p:sp>
        <p:nvSpPr>
          <p:cNvPr id="17" name="文本占位符 6"/>
          <p:cNvSpPr>
            <a:spLocks noGrp="1"/>
          </p:cNvSpPr>
          <p:nvPr/>
        </p:nvSpPr>
        <p:spPr>
          <a:xfrm>
            <a:off x="240030" y="4558030"/>
            <a:ext cx="4465955" cy="1870075"/>
          </a:xfrm>
          <a:prstGeom prst="rect">
            <a:avLst/>
          </a:prstGeom>
        </p:spPr>
        <p:txBody>
          <a:bodyPr vert="horz" wrap="none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1400" b="1" dirty="0">
                <a:solidFill>
                  <a:schemeClr val="tx1"/>
                </a:solidFill>
              </a:rPr>
              <a:t>C</a:t>
            </a:r>
            <a:r>
              <a:rPr lang="zh-CN" altLang="en-US" sz="1400" b="1" dirty="0">
                <a:solidFill>
                  <a:schemeClr val="tx1"/>
                </a:solidFill>
              </a:rPr>
              <a:t>ompared to other groups RAN3 is a smaller one giving </a:t>
            </a:r>
            <a:endParaRPr lang="zh-CN" altLang="en-US" sz="14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1400" b="1" dirty="0">
                <a:solidFill>
                  <a:schemeClr val="tx1"/>
                </a:solidFill>
              </a:rPr>
              <a:t>regular participants a feeling of a familiar atmosphere, </a:t>
            </a:r>
            <a:endParaRPr lang="zh-CN" altLang="en-US" sz="14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1400" b="1" dirty="0">
                <a:solidFill>
                  <a:schemeClr val="tx1"/>
                </a:solidFill>
              </a:rPr>
              <a:t>although sometimes family members were fighting heavily </a:t>
            </a:r>
            <a:endParaRPr lang="zh-CN" altLang="en-US" sz="14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1400" b="1" dirty="0">
                <a:solidFill>
                  <a:schemeClr val="tx1"/>
                </a:solidFill>
              </a:rPr>
              <a:t>against each other, but in most cases could reach a consensus</a:t>
            </a:r>
            <a:endParaRPr lang="zh-CN" altLang="en-US" sz="1400" b="1" dirty="0">
              <a:solidFill>
                <a:schemeClr val="tx1"/>
              </a:solidFill>
            </a:endParaRPr>
          </a:p>
          <a:p>
            <a:pPr algn="l"/>
            <a:r>
              <a:rPr lang="zh-CN" altLang="en-US" sz="1400" b="1" dirty="0">
                <a:solidFill>
                  <a:schemeClr val="tx1"/>
                </a:solidFill>
              </a:rPr>
              <a:t>on best technical solutions.</a:t>
            </a:r>
            <a:endParaRPr lang="zh-CN" altLang="en-US" sz="1400" b="1" dirty="0">
              <a:solidFill>
                <a:schemeClr val="tx1"/>
              </a:solidFill>
            </a:endParaRPr>
          </a:p>
          <a:p>
            <a:pPr algn="r"/>
            <a:r>
              <a:rPr lang="en-US" altLang="zh-CN" sz="1400" b="1" dirty="0">
                <a:solidFill>
                  <a:schemeClr val="tx1"/>
                </a:solidFill>
              </a:rPr>
              <a:t>                                                                                                                 - Gerd (DT)</a:t>
            </a:r>
            <a:endParaRPr lang="en-US" altLang="zh-CN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7691755" cy="1049655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RAN</a:t>
            </a:r>
            <a:r>
              <a:rPr lang="en-US" altLang="en-GB" dirty="0"/>
              <a:t>3 </a:t>
            </a:r>
            <a:r>
              <a:rPr lang="en-US" dirty="0"/>
              <a:t>Social Events in Changsha and Fukuoka</a:t>
            </a:r>
            <a:endParaRPr lang="en-US" dirty="0"/>
          </a:p>
        </p:txBody>
      </p:sp>
      <p:graphicFrame>
        <p:nvGraphicFramePr>
          <p:cNvPr id="19" name="对象 18"/>
          <p:cNvGraphicFramePr/>
          <p:nvPr/>
        </p:nvGraphicFramePr>
        <p:xfrm>
          <a:off x="3211830" y="2704465"/>
          <a:ext cx="2719705" cy="10102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" r:id="rId1" imgW="2717800" imgH="1009650" progId="Paint.Picture">
                  <p:embed/>
                </p:oleObj>
              </mc:Choice>
              <mc:Fallback>
                <p:oleObj name="" r:id="rId1" imgW="2717800" imgH="1009650" progId="Paint.Picture">
                  <p:embed/>
                  <p:pic>
                    <p:nvPicPr>
                      <p:cNvPr id="0" name="图片 1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11830" y="2704465"/>
                        <a:ext cx="2719705" cy="10102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/>
          <p:cNvGraphicFramePr/>
          <p:nvPr/>
        </p:nvGraphicFramePr>
        <p:xfrm>
          <a:off x="3580130" y="3653155"/>
          <a:ext cx="2351405" cy="6038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" r:id="rId3" imgW="2349500" imgH="603250" progId="Paint.Picture">
                  <p:embed/>
                </p:oleObj>
              </mc:Choice>
              <mc:Fallback>
                <p:oleObj name="" r:id="rId3" imgW="2349500" imgH="603250" progId="Paint.Picture">
                  <p:embed/>
                  <p:pic>
                    <p:nvPicPr>
                      <p:cNvPr id="0" name="图片 2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80130" y="3653155"/>
                        <a:ext cx="2351405" cy="6038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 descr="IMG_20240417_2030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15" y="4399915"/>
            <a:ext cx="2037715" cy="1529715"/>
          </a:xfrm>
          <a:prstGeom prst="rect">
            <a:avLst/>
          </a:prstGeom>
        </p:spPr>
      </p:pic>
      <p:pic>
        <p:nvPicPr>
          <p:cNvPr id="5" name="图片 4" descr="IMG_20240417_2030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6165" y="4399915"/>
            <a:ext cx="2039620" cy="1529715"/>
          </a:xfrm>
          <a:prstGeom prst="rect">
            <a:avLst/>
          </a:prstGeom>
        </p:spPr>
      </p:pic>
      <p:pic>
        <p:nvPicPr>
          <p:cNvPr id="6" name="图片 5" descr="IMG_20240417_20312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90085" y="4399915"/>
            <a:ext cx="2026285" cy="1529715"/>
          </a:xfrm>
          <a:prstGeom prst="rect">
            <a:avLst/>
          </a:prstGeom>
        </p:spPr>
      </p:pic>
      <p:pic>
        <p:nvPicPr>
          <p:cNvPr id="7" name="图片 6" descr="IMG_20240417_20320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0035" y="4399915"/>
            <a:ext cx="2145665" cy="1470025"/>
          </a:xfrm>
          <a:prstGeom prst="rect">
            <a:avLst/>
          </a:prstGeom>
        </p:spPr>
      </p:pic>
      <p:pic>
        <p:nvPicPr>
          <p:cNvPr id="8" name="图片 7" descr="IMG_20240417_20325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080000">
            <a:off x="6190615" y="2826385"/>
            <a:ext cx="2254885" cy="1529080"/>
          </a:xfrm>
          <a:prstGeom prst="rect">
            <a:avLst/>
          </a:prstGeom>
        </p:spPr>
      </p:pic>
      <p:pic>
        <p:nvPicPr>
          <p:cNvPr id="9" name="图片 8" descr="IMG_20240417_20335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0760000">
            <a:off x="781050" y="2755265"/>
            <a:ext cx="2186305" cy="1641475"/>
          </a:xfrm>
          <a:prstGeom prst="rect">
            <a:avLst/>
          </a:prstGeom>
        </p:spPr>
      </p:pic>
      <p:pic>
        <p:nvPicPr>
          <p:cNvPr id="10" name="图片 9" descr="IMG_20240522_20110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rot="840000">
            <a:off x="4531360" y="959485"/>
            <a:ext cx="2629535" cy="1611630"/>
          </a:xfrm>
          <a:prstGeom prst="rect">
            <a:avLst/>
          </a:prstGeom>
        </p:spPr>
      </p:pic>
      <p:pic>
        <p:nvPicPr>
          <p:cNvPr id="12" name="图片 11" descr="IMG_20240522_201144_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rot="20820000">
            <a:off x="1435735" y="1048385"/>
            <a:ext cx="2673985" cy="161226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5659438" cy="7747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Tdoc submitted to RAN</a:t>
            </a:r>
            <a:r>
              <a:rPr lang="en-US" altLang="en-GB" dirty="0"/>
              <a:t>3</a:t>
            </a:r>
            <a:endParaRPr lang="en-US" altLang="en-GB" dirty="0"/>
          </a:p>
        </p:txBody>
      </p:sp>
      <p:sp>
        <p:nvSpPr>
          <p:cNvPr id="72706" name="文本框 1"/>
          <p:cNvSpPr txBox="1"/>
          <p:nvPr/>
        </p:nvSpPr>
        <p:spPr>
          <a:xfrm>
            <a:off x="508000" y="5802630"/>
            <a:ext cx="8128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1200" dirty="0">
                <a:latin typeface="Calibri" panose="020F0502020204030204" pitchFamily="34" charset="0"/>
              </a:rPr>
              <a:t>In R19, the total number of contributions around 660 (less than R18) for each RAN3 meeting seems reasonable.</a:t>
            </a:r>
            <a:r>
              <a:rPr lang="en-US" altLang="zh-CN" dirty="0">
                <a:latin typeface="Calibri" panose="020F0502020204030204" pitchFamily="34" charset="0"/>
              </a:rPr>
              <a:t> </a:t>
            </a:r>
            <a:endParaRPr lang="en-US" altLang="zh-CN" dirty="0">
              <a:latin typeface="Calibri" panose="020F0502020204030204" pitchFamily="34" charset="0"/>
            </a:endParaRPr>
          </a:p>
        </p:txBody>
      </p:sp>
      <p:pic>
        <p:nvPicPr>
          <p:cNvPr id="2" name="图片 1" descr="Number of contributions in last 6 RAN3 meetings (RAN3#12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1330" y="1143000"/>
            <a:ext cx="8180705" cy="4572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/>
          </p:nvPr>
        </p:nvSpPr>
        <p:spPr>
          <a:xfrm>
            <a:off x="-615950" y="274638"/>
            <a:ext cx="6275388" cy="7747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Tdoc</a:t>
            </a:r>
            <a:r>
              <a:rPr lang="en-US" altLang="en-GB" dirty="0"/>
              <a:t>s for each Topic</a:t>
            </a:r>
            <a:endParaRPr lang="en-US" altLang="en-GB" dirty="0"/>
          </a:p>
        </p:txBody>
      </p:sp>
      <p:pic>
        <p:nvPicPr>
          <p:cNvPr id="2" name="图片 1" descr="Number of contributions in each AI in RAN3#123bis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095" y="1107440"/>
            <a:ext cx="8131810" cy="5090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/>
          </p:nvPr>
        </p:nvSpPr>
        <p:spPr>
          <a:xfrm>
            <a:off x="-615950" y="274638"/>
            <a:ext cx="6275388" cy="774700"/>
          </a:xfrm>
        </p:spPr>
        <p:txBody>
          <a:bodyPr vert="horz" wrap="square" lIns="91440" tIns="45720" rIns="91440" bIns="45720" anchor="ctr" anchorCtr="0"/>
          <a:lstStyle/>
          <a:p>
            <a:pPr eaLnBrk="1" hangingPunct="1"/>
            <a:r>
              <a:rPr lang="en-GB" altLang="ja-JP" dirty="0"/>
              <a:t>Tdoc</a:t>
            </a:r>
            <a:r>
              <a:rPr lang="en-US" altLang="en-GB" dirty="0"/>
              <a:t>s for each Topic</a:t>
            </a:r>
            <a:endParaRPr lang="en-US" altLang="en-GB" dirty="0"/>
          </a:p>
        </p:txBody>
      </p:sp>
      <p:pic>
        <p:nvPicPr>
          <p:cNvPr id="2" name="图片 1" descr="Number of contributions in each AI in RAN3#1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141730"/>
            <a:ext cx="8382000" cy="509016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3"/>
          <p:cNvSpPr>
            <a:spLocks noGrp="1"/>
          </p:cNvSpPr>
          <p:nvPr>
            <p:ph type="title"/>
          </p:nvPr>
        </p:nvSpPr>
        <p:spPr>
          <a:xfrm>
            <a:off x="-523875" y="-1587"/>
            <a:ext cx="8456613" cy="1304925"/>
          </a:xfrm>
        </p:spPr>
        <p:txBody>
          <a:bodyPr vert="horz" wrap="square" lIns="91440" tIns="45720" rIns="91440" bIns="45720" anchor="ctr" anchorCtr="0"/>
          <a:lstStyle/>
          <a:p>
            <a:r>
              <a:rPr lang="en-GB" altLang="ja-JP" dirty="0"/>
              <a:t>Overview of RAN</a:t>
            </a:r>
            <a:r>
              <a:rPr lang="en-US" altLang="en-GB" dirty="0"/>
              <a:t>3</a:t>
            </a:r>
            <a:r>
              <a:rPr lang="en-GB" altLang="ja-JP" dirty="0"/>
              <a:t>-led Rel-1</a:t>
            </a:r>
            <a:r>
              <a:rPr lang="en-US" altLang="en-GB" dirty="0"/>
              <a:t>9</a:t>
            </a:r>
            <a:r>
              <a:rPr lang="en-GB" altLang="ja-JP" dirty="0"/>
              <a:t> NR SI/WIs</a:t>
            </a:r>
            <a:endParaRPr lang="en-GB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87680" y="960755"/>
          <a:ext cx="7863840" cy="2398543"/>
        </p:xfrm>
        <a:graphic>
          <a:graphicData uri="http://schemas.openxmlformats.org/drawingml/2006/table">
            <a:tbl>
              <a:tblPr/>
              <a:tblGrid>
                <a:gridCol w="518160"/>
                <a:gridCol w="2441575"/>
                <a:gridCol w="1024890"/>
                <a:gridCol w="605790"/>
                <a:gridCol w="461645"/>
                <a:gridCol w="661035"/>
                <a:gridCol w="558165"/>
                <a:gridCol w="1592580"/>
              </a:tblGrid>
              <a:tr h="3289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UID</a:t>
                      </a: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Name (acronym)</a:t>
                      </a:r>
                      <a:endParaRPr kumimoji="0" lang="en-GB" altLang="zh-CN" sz="600" b="1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Acronym</a:t>
                      </a:r>
                      <a:endParaRPr kumimoji="0" lang="en-GB" altLang="zh-CN" sz="6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en-US" sz="600" b="1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6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Target completion</a:t>
                      </a:r>
                      <a:endParaRPr kumimoji="0" lang="en-GB" altLang="zh-CN" sz="600" b="0" i="0" u="none" strike="noStrike" cap="none" normalizeH="0" baseline="0">
                        <a:ln>
                          <a:noFill/>
                        </a:ln>
                        <a:solidFill>
                          <a:srgbClr val="363636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Old % 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(the same as in WI/SI SR)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WID</a:t>
                      </a:r>
                      <a:endParaRPr kumimoji="0" lang="en-US" altLang="en-GB" sz="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New %</a:t>
                      </a:r>
                      <a:endParaRPr kumimoji="0" lang="en-US" altLang="en-GB" sz="600" b="1" i="1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600" b="0" i="0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S PGothic" panose="020B0600070205080204" pitchFamily="34" charset="-128"/>
                        </a:rPr>
                        <a:t>Change or comments</a:t>
                      </a:r>
                      <a:endParaRPr kumimoji="0" lang="en-US" altLang="en-GB" sz="600" b="0" i="0" u="none" strike="noStrike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  <a:tr h="6889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1021092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Data collection for SON (Self-Organising Networks)/MDT (Minimization of Drive Tests) in NR standalone and MR-DC (Multi-Radio Dual Connectivity) Phase 4 </a:t>
                      </a:r>
                      <a:r>
                        <a:rPr kumimoji="0" 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</a:t>
                      </a:r>
                      <a:endParaRPr kumimoji="0" lang="en-US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NR_ENDC_SON_MDT_Ph4-Core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25/09/2025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WID: 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RP-2</a:t>
                      </a: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34038</a:t>
                      </a:r>
                      <a:r>
                        <a:rPr kumimoji="0" lang="en-GB" altLang="zh-CN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 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15%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algn="l" defTabSz="914400" rtl="0" eaLnBrk="1" fontAlgn="t" latinLnBrk="0" hangingPunct="1">
                        <a:lnSpc>
                          <a:spcPct val="100000"/>
                        </a:lnSpc>
                        <a:buClrTx/>
                        <a:buSzTx/>
                        <a:buFontTx/>
                        <a:buNone/>
                      </a:pPr>
                      <a:endParaRPr kumimoji="0" lang="en-US" altLang="zh-CN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宋体" panose="02010600030101010101" pitchFamily="2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2677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1020083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Study on enhancements for Artificial Intelligence (AI)/Machine Learning (ML) for NG-RAN</a:t>
                      </a: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SI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FS_NR_AIML_NGRAN_enh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25/09</a:t>
                      </a:r>
                      <a:r>
                        <a:rPr kumimoji="0" lang="en-US" altLang="en-GB" sz="900" b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/2024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WID: 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0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RP-240323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80%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55372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1020082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GB" altLang="en-US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Study on additional topological enhancements for NR</a:t>
                      </a: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SI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FS_NR_WAB_5GFemto</a:t>
                      </a:r>
                      <a:endParaRPr kumimoji="0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7143" marR="7143" marT="7141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          </a:t>
                      </a:r>
                      <a:r>
                        <a:rPr kumimoji="0" lang="en-US" altLang="en-GB" sz="900" b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25/09/2024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0</a:t>
                      </a:r>
                      <a:r>
                        <a:rPr kumimoji="0" lang="en-GB" altLang="zh-CN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%</a:t>
                      </a:r>
                      <a:endParaRPr kumimoji="0" lang="en-GB" altLang="zh-CN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WID: </a:t>
                      </a: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sym typeface="+mn-ea"/>
                        </a:rPr>
                        <a:t>RP-240319</a:t>
                      </a: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  <a:sym typeface="+mn-ea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GB" altLang="zh-CN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rgbClr val="C00000"/>
                        </a:buClr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72AF2F"/>
                        </a:buClr>
                        <a:buFont typeface="Wingdings" panose="05000000000000000000" pitchFamily="2" charset="2"/>
                        <a:defRPr sz="12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en-GB" sz="900" b="1" i="0" u="none" strike="noStrike" cap="none" normalizeH="0" baseline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MS PGothic" panose="020B0600070205080204" pitchFamily="34" charset="-128"/>
                        </a:rPr>
                        <a:t>70%</a:t>
                      </a:r>
                      <a:endParaRPr kumimoji="0" lang="en-US" altLang="en-GB" sz="900" b="1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en-GB" sz="900" b="0" i="0" u="none" strike="noStrike" cap="none" normalizeH="0" baseline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  <a:ea typeface="MS PGothic" panose="020B0600070205080204" pitchFamily="34" charset="-128"/>
                      </a:endParaRPr>
                    </a:p>
                  </a:txBody>
                  <a:tcPr marL="5229" marR="5229" marT="5228" marB="0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  <p:sp>
        <p:nvSpPr>
          <p:cNvPr id="52306" name="Content Placeholder 2"/>
          <p:cNvSpPr txBox="1"/>
          <p:nvPr/>
        </p:nvSpPr>
        <p:spPr>
          <a:xfrm>
            <a:off x="6820535" y="3637915"/>
            <a:ext cx="1530985" cy="99441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1"/>
              </a:buBlip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Ø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q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2AF2F"/>
              </a:buClr>
              <a:buFont typeface="Wingdings" panose="05000000000000000000" pitchFamily="2" charset="2"/>
              <a:buChar char="§"/>
              <a:defRPr sz="1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</a:pPr>
            <a:endParaRPr lang="en-GB" altLang="zh-CN" sz="11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r>
              <a:rPr lang="en-US" altLang="en-GB" sz="900" dirty="0"/>
              <a:t>WI: Black   SI: Blue     </a:t>
            </a:r>
            <a:endParaRPr lang="en-US" altLang="en-GB" sz="9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r>
              <a:rPr lang="en-US" altLang="en-GB" sz="900" dirty="0"/>
              <a:t>Completed WI/SI: Red</a:t>
            </a:r>
            <a:r>
              <a:rPr lang="en-US" altLang="en-GB" sz="1100" dirty="0"/>
              <a:t> </a:t>
            </a:r>
            <a:endParaRPr lang="en-US" altLang="en-GB" sz="1100" dirty="0"/>
          </a:p>
          <a:p>
            <a:pPr marL="228600" lvl="0" indent="-228600" eaLnBrk="1" hangingPunct="1">
              <a:lnSpc>
                <a:spcPct val="90000"/>
              </a:lnSpc>
              <a:spcBef>
                <a:spcPts val="1000"/>
              </a:spcBef>
              <a:buClrTx/>
              <a:buNone/>
            </a:pPr>
            <a:endParaRPr lang="en-US" altLang="en-GB" sz="11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Content Placeholder 3"/>
          <p:cNvSpPr>
            <a:spLocks noGrp="1"/>
          </p:cNvSpPr>
          <p:nvPr>
            <p:ph idx="1"/>
          </p:nvPr>
        </p:nvSpPr>
        <p:spPr>
          <a:xfrm>
            <a:off x="358775" y="831850"/>
            <a:ext cx="8478838" cy="5651500"/>
          </a:xfrm>
        </p:spPr>
        <p:txBody>
          <a:bodyPr vert="horz" wrap="square" lIns="68580" tIns="34290" rIns="68580" bIns="34290" anchor="t" anchorCtr="0"/>
          <a:lstStyle/>
          <a:p>
            <a:pPr lvl="0"/>
            <a:r>
              <a:rPr lang="en-US" altLang="sv-SE" sz="1680" dirty="0">
                <a:sym typeface="+mn-ea"/>
              </a:rPr>
              <a:t>List of RAN3 CRs to RA</a:t>
            </a:r>
            <a:r>
              <a:rPr lang="en-US" altLang="sv-SE" sz="1680" dirty="0">
                <a:cs typeface="+mn-ea"/>
                <a:sym typeface="+mn-ea"/>
              </a:rPr>
              <a:t>N i</a:t>
            </a:r>
            <a:r>
              <a:rPr lang="en-US" altLang="sv-SE" sz="1680" dirty="0">
                <a:sym typeface="+mn-ea"/>
              </a:rPr>
              <a:t>n RP-240868, w</a:t>
            </a:r>
            <a:r>
              <a:rPr lang="en-US" altLang="sv-SE" sz="1680" dirty="0">
                <a:cs typeface="+mn-ea"/>
                <a:sym typeface="+mn-ea"/>
              </a:rPr>
              <a:t>hich i</a:t>
            </a:r>
            <a:r>
              <a:rPr lang="en-US" altLang="sv-SE" sz="1680" dirty="0">
                <a:sym typeface="+mn-ea"/>
              </a:rPr>
              <a:t>ncludes:</a:t>
            </a:r>
            <a:endParaRPr lang="en-US" altLang="sv-SE" sz="1680" dirty="0">
              <a:solidFill>
                <a:srgbClr val="FF0000"/>
              </a:solidFill>
            </a:endParaRPr>
          </a:p>
          <a:p>
            <a:pPr lvl="1"/>
            <a:r>
              <a:rPr lang="en-US" altLang="sv-SE" sz="1680" dirty="0">
                <a:cs typeface="+mn-cs"/>
                <a:sym typeface="+mn-ea"/>
              </a:rPr>
              <a:t>135 CRs were agreed in Q2 for TEI corrections. </a:t>
            </a:r>
            <a:endParaRPr lang="en-US" altLang="sv-SE" sz="1680" dirty="0">
              <a:cs typeface="+mn-cs"/>
            </a:endParaRPr>
          </a:p>
          <a:p>
            <a:pPr lvl="2"/>
            <a:r>
              <a:rPr lang="en-US" altLang="sv-SE" sz="1680" dirty="0">
                <a:cs typeface="+mn-cs"/>
                <a:sym typeface="+mn-ea"/>
              </a:rPr>
              <a:t>3 Rel-16: 3 Cat.F CRs</a:t>
            </a:r>
            <a:endParaRPr lang="en-US" altLang="sv-SE" sz="1680" dirty="0">
              <a:cs typeface="+mn-cs"/>
            </a:endParaRPr>
          </a:p>
          <a:p>
            <a:pPr lvl="2"/>
            <a:r>
              <a:rPr lang="en-US" altLang="sv-SE" sz="1680" dirty="0">
                <a:cs typeface="+mn-cs"/>
                <a:sym typeface="+mn-ea"/>
              </a:rPr>
              <a:t>10 Rel-17: 8 Cat.F CRs, 2 Cat.A CRs</a:t>
            </a:r>
            <a:endParaRPr lang="en-US" altLang="sv-SE" sz="1680" dirty="0">
              <a:cs typeface="+mn-cs"/>
            </a:endParaRPr>
          </a:p>
          <a:p>
            <a:pPr lvl="2"/>
            <a:r>
              <a:rPr lang="en-US" altLang="sv-SE" sz="1680" dirty="0">
                <a:cs typeface="+mn-cs"/>
                <a:sym typeface="+mn-ea"/>
              </a:rPr>
              <a:t>122 Rel-18: 89 Cat.F CRs, 8 Cat.A CRs, 6 Cat.B CRs, 19 Cat.D CRs</a:t>
            </a:r>
            <a:endParaRPr lang="en-US" altLang="sv-SE" sz="1680" dirty="0">
              <a:cs typeface="+mn-cs"/>
              <a:sym typeface="+mn-ea"/>
            </a:endParaRPr>
          </a:p>
          <a:p>
            <a:pPr lvl="3"/>
            <a:r>
              <a:rPr lang="en-US" altLang="sv-SE" sz="1680" dirty="0">
                <a:cs typeface="+mn-cs"/>
                <a:sym typeface="+mn-ea"/>
              </a:rPr>
              <a:t>2 pre-R18 Non-Backwards-Compatible (NBC) CRs</a:t>
            </a:r>
            <a:endParaRPr lang="en-US" altLang="sv-SE" sz="1680" dirty="0">
              <a:cs typeface="+mn-cs"/>
            </a:endParaRPr>
          </a:p>
          <a:p>
            <a:pPr lvl="4"/>
            <a:r>
              <a:rPr lang="en-US" altLang="sv-SE" sz="1680" dirty="0">
                <a:cs typeface="+mn-cs"/>
                <a:sym typeface="+mn-ea"/>
              </a:rPr>
              <a:t>Rel-16: R3-243035(Cat.F), Rel-17 mirror CR: R3-243036(Cat.A) </a:t>
            </a:r>
            <a:endParaRPr lang="en-US" altLang="sv-SE" sz="1680" dirty="0">
              <a:cs typeface="+mn-cs"/>
              <a:sym typeface="+mn-ea"/>
            </a:endParaRPr>
          </a:p>
          <a:p>
            <a:pPr lvl="4"/>
            <a:r>
              <a:rPr lang="en-US" altLang="sv-SE" sz="1680" dirty="0">
                <a:cs typeface="+mn-cs"/>
                <a:sym typeface="+mn-ea"/>
              </a:rPr>
              <a:t>(</a:t>
            </a:r>
            <a:r>
              <a:rPr lang="en-US" altLang="sv-SE" sz="1680" dirty="0">
                <a:cs typeface="+mn-cs"/>
                <a:sym typeface="+mn-ea"/>
                <a:hlinkClick r:id="rId1"/>
              </a:rPr>
              <a:t>Here</a:t>
            </a:r>
            <a:r>
              <a:rPr lang="en-US" altLang="sv-SE" sz="1680" dirty="0">
                <a:cs typeface="+mn-cs"/>
                <a:sym typeface="+mn-ea"/>
              </a:rPr>
              <a:t> is how 3GPP works with NBC changes)</a:t>
            </a:r>
            <a:endParaRPr lang="en-US" altLang="sv-SE" sz="1680" dirty="0">
              <a:cs typeface="+mn-cs"/>
            </a:endParaRPr>
          </a:p>
          <a:p>
            <a:pPr lvl="2"/>
            <a:r>
              <a:rPr lang="en-US" altLang="sv-SE" sz="1680" dirty="0">
                <a:cs typeface="+mn-cs"/>
                <a:sym typeface="+mn-ea"/>
              </a:rPr>
              <a:t>8 Cat.B TEI18 CRs with TEI identifier</a:t>
            </a:r>
            <a:endParaRPr lang="en-US" altLang="sv-SE" sz="1680" dirty="0">
              <a:cs typeface="+mn-cs"/>
              <a:sym typeface="+mn-ea"/>
            </a:endParaRPr>
          </a:p>
          <a:p>
            <a:pPr lvl="3"/>
            <a:r>
              <a:rPr lang="en-US" altLang="sv-SE" sz="1680" dirty="0">
                <a:cs typeface="+mn-cs"/>
                <a:sym typeface="+mn-ea"/>
              </a:rPr>
              <a:t>[2Rx_XR_Device] R3-243031, R3-243038, R3-243044, impact on RAN2 (R2-2405926, R2-2405647) and RAN4 (R4-2407298)</a:t>
            </a:r>
            <a:endParaRPr lang="en-US" altLang="sv-SE" sz="1680" dirty="0">
              <a:cs typeface="+mn-cs"/>
              <a:sym typeface="+mn-ea"/>
            </a:endParaRPr>
          </a:p>
          <a:p>
            <a:pPr lvl="3"/>
            <a:r>
              <a:rPr lang="en-US" altLang="sv-SE" sz="1680" dirty="0">
                <a:cs typeface="+mn-cs"/>
                <a:sym typeface="+mn-ea"/>
              </a:rPr>
              <a:t>[SDT_ReleaseEnh]  R3-243043,  impact on RAN2 (R3-243042 </a:t>
            </a:r>
            <a:r>
              <a:rPr lang="en-US" altLang="sv-SE" sz="1680" dirty="0">
                <a:cs typeface="+mn-cs"/>
                <a:sym typeface="+mn-ea"/>
              </a:rPr>
              <a:t>as draft CR for stage 2 TS38.300</a:t>
            </a:r>
            <a:r>
              <a:rPr lang="en-US" altLang="sv-SE" sz="1680" dirty="0">
                <a:cs typeface="+mn-cs"/>
                <a:sym typeface="+mn-ea"/>
              </a:rPr>
              <a:t> -&gt; R2-2406049, </a:t>
            </a:r>
            <a:r>
              <a:rPr lang="en-US" altLang="sv-SE" sz="1680" dirty="0">
                <a:cs typeface="+mn-cs"/>
                <a:sym typeface="+mn-ea"/>
              </a:rPr>
              <a:t>R2-2405648</a:t>
            </a:r>
            <a:r>
              <a:rPr lang="en-US" altLang="sv-SE" sz="1680" dirty="0">
                <a:cs typeface="+mn-cs"/>
                <a:sym typeface="+mn-ea"/>
              </a:rPr>
              <a:t>)</a:t>
            </a:r>
            <a:endParaRPr lang="en-US" altLang="sv-SE" sz="1680" dirty="0">
              <a:cs typeface="+mn-cs"/>
              <a:sym typeface="+mn-ea"/>
            </a:endParaRPr>
          </a:p>
          <a:p>
            <a:pPr lvl="3"/>
            <a:r>
              <a:rPr lang="en-US" altLang="sv-SE" sz="1680" dirty="0">
                <a:cs typeface="+mn-cs"/>
                <a:sym typeface="+mn-ea"/>
              </a:rPr>
              <a:t>[ECIDQualTimeStamp] R3-243077, R3-243078, impact on RAN2 (R3-243079 as draft CR for stage 2 TS38.305-&gt;R2-2406052)</a:t>
            </a:r>
            <a:endParaRPr lang="en-US" altLang="sv-SE" sz="1680" dirty="0">
              <a:cs typeface="+mn-cs"/>
              <a:sym typeface="+mn-ea"/>
            </a:endParaRPr>
          </a:p>
          <a:p>
            <a:pPr lvl="1"/>
            <a:r>
              <a:rPr lang="en-US" altLang="sv-SE" sz="1680" dirty="0">
                <a:cs typeface="+mn-cs"/>
                <a:sym typeface="+mn-ea"/>
              </a:rPr>
              <a:t>21 endorsed draftCRs to RAN2 specs.</a:t>
            </a:r>
            <a:endParaRPr lang="en-US" altLang="sv-SE" sz="1680" dirty="0">
              <a:cs typeface="+mn-cs"/>
              <a:sym typeface="+mn-ea"/>
            </a:endParaRPr>
          </a:p>
          <a:p>
            <a:pPr lvl="1"/>
            <a:endParaRPr lang="en-US" altLang="sv-SE" sz="1620" dirty="0">
              <a:cs typeface="+mn-ea"/>
            </a:endParaRPr>
          </a:p>
          <a:p>
            <a:pPr lvl="0"/>
            <a:endParaRPr lang="en-US" altLang="sv-SE" sz="2160" dirty="0"/>
          </a:p>
          <a:p>
            <a:pPr lvl="1"/>
            <a:endParaRPr lang="en-US" altLang="sv-SE" dirty="0">
              <a:solidFill>
                <a:srgbClr val="FF0000"/>
              </a:solidFill>
            </a:endParaRPr>
          </a:p>
        </p:txBody>
      </p:sp>
      <p:sp>
        <p:nvSpPr>
          <p:cNvPr id="54275" name="Title 1"/>
          <p:cNvSpPr>
            <a:spLocks noGrp="1"/>
          </p:cNvSpPr>
          <p:nvPr>
            <p:ph type="title"/>
          </p:nvPr>
        </p:nvSpPr>
        <p:spPr>
          <a:xfrm>
            <a:off x="-215900" y="200025"/>
            <a:ext cx="4403725" cy="720725"/>
          </a:xfrm>
        </p:spPr>
        <p:txBody>
          <a:bodyPr vert="horz" wrap="square" lIns="68580" tIns="34290" rIns="68580" bIns="34290" anchor="ctr" anchorCtr="0"/>
          <a:lstStyle/>
          <a:p>
            <a:r>
              <a:rPr lang="en-US" altLang="fr-FR" dirty="0"/>
              <a:t>RAN3 CRs to RAN</a:t>
            </a:r>
            <a:endParaRPr lang="en-US" altLang="fr-FR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>
                <a:cs typeface="+mn-ea"/>
                <a:sym typeface="+mn-ea"/>
              </a:rPr>
              <a:t>RAN3 has 1 main meeting room and 2 breakout rooms in RAN3#123bis, while has 1 main meeting room and 1 breakout room in RAN3#124. Considering the current work load, 1 main meeting room and 1 breakout room seems sufficient for RAN3.</a:t>
            </a:r>
            <a:endParaRPr lang="en-US" altLang="en-US" sz="2000" dirty="0">
              <a:cs typeface="+mn-ea"/>
              <a:sym typeface="+mn-ea"/>
            </a:endParaRPr>
          </a:p>
          <a:p>
            <a:r>
              <a:rPr lang="en-US" altLang="en-US" sz="2000" dirty="0">
                <a:cs typeface="+mn-ea"/>
                <a:sym typeface="+mn-ea"/>
              </a:rPr>
              <a:t>In general, the number of remote participants for main session is quite limited, less than 8. The audio device test for remote access was performed before </a:t>
            </a:r>
            <a:r>
              <a:rPr lang="en-US" altLang="zh-CN" sz="2000" dirty="0">
                <a:cs typeface="+mn-ea"/>
                <a:sym typeface="+mn-ea"/>
              </a:rPr>
              <a:t>daily </a:t>
            </a:r>
            <a:r>
              <a:rPr lang="en-US" altLang="en-US" sz="2000" dirty="0">
                <a:cs typeface="+mn-ea"/>
                <a:sym typeface="+mn-ea"/>
              </a:rPr>
              <a:t>session starts. </a:t>
            </a:r>
            <a:endParaRPr lang="en-US" altLang="en-US" sz="2000" dirty="0">
              <a:cs typeface="+mn-ea"/>
              <a:sym typeface="+mn-ea"/>
            </a:endParaRPr>
          </a:p>
          <a:p>
            <a:r>
              <a:rPr lang="en-US" altLang="en-US" sz="2000" dirty="0">
                <a:cs typeface="+mn-ea"/>
                <a:sym typeface="+mn-ea"/>
              </a:rPr>
              <a:t>MCC and IT support during the meeting are sufficient.</a:t>
            </a:r>
            <a:endParaRPr lang="en-US" altLang="en-US" sz="2000" dirty="0">
              <a:cs typeface="+mn-ea"/>
              <a:sym typeface="+mn-ea"/>
            </a:endParaRP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2000" dirty="0">
              <a:cs typeface="+mn-ea"/>
              <a:sym typeface="+mn-ea"/>
            </a:endParaRPr>
          </a:p>
          <a:p>
            <a:endParaRPr lang="en-US" altLang="en-US" sz="1600" dirty="0">
              <a:ea typeface="MS PGothic" panose="020B0600070205080204" pitchFamily="34" charset="-128"/>
            </a:endParaRPr>
          </a:p>
          <a:p>
            <a:pPr lvl="1"/>
            <a:endParaRPr lang="en-US" sz="135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549275" y="386080"/>
            <a:ext cx="7273290" cy="1143000"/>
          </a:xfrm>
        </p:spPr>
        <p:txBody>
          <a:bodyPr/>
          <a:lstStyle/>
          <a:p>
            <a:r>
              <a:rPr lang="en-US" altLang="en-US" dirty="0"/>
              <a:t>Experience for GTW Usage in f2f meeting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0" y="179705"/>
            <a:ext cx="7418070" cy="563245"/>
          </a:xfrm>
        </p:spPr>
        <p:txBody>
          <a:bodyPr vert="horz" wrap="square" lIns="91440" tIns="45720" rIns="91440" bIns="45720" anchor="ctr" anchorCtr="0"/>
          <a:lstStyle/>
          <a:p>
            <a:r>
              <a:rPr lang="en-US" altLang="en-US" sz="3600" dirty="0"/>
              <a:t>R19 SON/MDT WI</a:t>
            </a:r>
            <a:endParaRPr lang="en-US" altLang="en-US" sz="3600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>
          <a:xfrm>
            <a:off x="346075" y="881380"/>
            <a:ext cx="8451850" cy="536321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None/>
            </a:pPr>
            <a:r>
              <a:rPr lang="en-GB" altLang="zh-CN" sz="1400" b="1" u="sng" dirty="0">
                <a:sym typeface="+mn-ea"/>
              </a:rPr>
              <a:t>Progress in the last quarter</a:t>
            </a:r>
            <a:endParaRPr lang="en-GB" altLang="zh-CN" sz="1400" b="1" u="sng" dirty="0">
              <a:sym typeface="+mn-ea"/>
            </a:endParaRPr>
          </a:p>
          <a:p>
            <a:pPr marR="0" lvl="0" algn="l" rtl="0" fontAlgn="base" latinLnBrk="0">
              <a:lnSpc>
                <a:spcPct val="93000"/>
              </a:lnSpc>
              <a:spcBef>
                <a:spcPct val="20000"/>
              </a:spcBef>
              <a:buSzTx/>
              <a:buFontTx/>
              <a:buBlip>
                <a:blip r:embed="rId1"/>
              </a:buBlip>
            </a:pPr>
            <a:r>
              <a:rPr lang="en-GB" altLang="zh-CN" sz="1600" dirty="0">
                <a:solidFill>
                  <a:schemeClr val="tx1"/>
                </a:solidFill>
                <a:cs typeface="+mn-ea"/>
                <a:sym typeface="+mn-ea"/>
              </a:rPr>
              <a:t>MRO Enhancements</a:t>
            </a:r>
            <a:endParaRPr kumimoji="0" lang="en-GB" altLang="zh-CN" sz="16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L="742950"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MRO for LTM: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Work on scenarios of near failure LTM.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Work on scenarios for the differentiation of too early LTM, too late LTM and LTM to wrong cell.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to prioritize MCG LTM over SCG LTM.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to discuss enhancements related to the information of RACH-less access and RACH-based access from UE related to MRO for LTM.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MRO for CHO with Candidate SCG(s):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MRO for CHO with candidate SCG failure and near failure cases.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focuses on NR-DC for MRO for CHO with candidate SCG in R19.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R19 SON/MDT solution discussion is based on R18 work.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RAN3 will start with the failure scenarios with UEs configured with CHO with candidate SCGs.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1" indent="-285750" algn="l" rtl="0" fontAlgn="base" latinLnBrk="0">
              <a:lnSpc>
                <a:spcPct val="93000"/>
              </a:lnSpc>
              <a:spcBef>
                <a:spcPct val="20000"/>
              </a:spcBef>
              <a:buSzTx/>
              <a:buChar char="Ø"/>
            </a:pPr>
            <a:r>
              <a:rPr lang="en-US" altLang="zh-CN" sz="1400" dirty="0">
                <a:solidFill>
                  <a:schemeClr val="tx1"/>
                </a:solidFill>
                <a:cs typeface="+mn-ea"/>
                <a:sym typeface="+mn-ea"/>
              </a:rPr>
              <a:t>MRO for S-CPAC:</a:t>
            </a:r>
            <a:endParaRPr kumimoji="0" lang="en-US" altLang="zh-CN" sz="1400" b="0" i="0" u="none" strike="noStrike" kern="0" cap="none" spc="0" normalizeH="0" baseline="0" noProof="1">
              <a:solidFill>
                <a:schemeClr val="tx1"/>
              </a:solidFill>
              <a:latin typeface="+mn-lt"/>
              <a:cs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Work on the scenarios of failure in S-CPAC. The optimization of non-failure scenarios (e.g., near failure and ping-pong) is not excluded.</a:t>
            </a:r>
            <a:endParaRPr lang="en-US" altLang="zh-CN" sz="1400" dirty="0">
              <a:solidFill>
                <a:schemeClr val="tx1"/>
              </a:solidFill>
              <a:cs typeface="+mn-ea"/>
              <a:sym typeface="+mn-ea"/>
            </a:endParaRPr>
          </a:p>
          <a:p>
            <a:pPr marR="0" lvl="2" algn="l" rtl="0" fontAlgn="base" latinLnBrk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cs typeface="+mn-ea"/>
                <a:sym typeface="+mn-ea"/>
              </a:rPr>
              <a:t>CPAC failure scenarios and detection mechanism captured in stage2 used as baseline.</a:t>
            </a:r>
            <a:endParaRPr lang="en-US" altLang="zh-CN" sz="1400" dirty="0">
              <a:cs typeface="+mn-ea"/>
              <a:sym typeface="+mn-ea"/>
            </a:endParaRPr>
          </a:p>
          <a:p>
            <a:pPr marL="544830" lvl="1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165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US" sz="1400" u="sng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indent="-8763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defRPr/>
            </a:pPr>
            <a:endParaRPr lang="en-US" sz="1400" dirty="0"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defRPr/>
            </a:pPr>
            <a:endParaRPr lang="en-GB" sz="1400" noProof="1">
              <a:ea typeface="宋体" panose="02010600030101010101" pitchFamily="2" charset="-122"/>
              <a:cs typeface="Arial" panose="020B0604020202020204" pitchFamily="34" charset="0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US" altLang="zh-CN" sz="1400" dirty="0">
              <a:ln>
                <a:noFill/>
              </a:ln>
              <a:effectLst/>
              <a:uLnTx/>
              <a:uFillTx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87630" marR="0" lvl="0" indent="-8763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Blip>
                <a:blip r:embed="rId1"/>
              </a:buBlip>
              <a:defRPr/>
            </a:pPr>
            <a:endParaRPr lang="en-GB" altLang="zh-CN" sz="1600" b="1" u="sng" dirty="0"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Tx/>
              <a:buNone/>
              <a:defRPr/>
            </a:pPr>
            <a:endParaRPr kumimoji="0" lang="zh-CN" altLang="en-US" sz="16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70660" name="Slide Number Placeholder 3"/>
          <p:cNvSpPr txBox="1">
            <a:spLocks noGrp="1"/>
          </p:cNvSpPr>
          <p:nvPr>
            <p:ph type="sldNum" sz="quarter" idx="4"/>
          </p:nvPr>
        </p:nvSpPr>
        <p:spPr>
          <a:noFill/>
          <a:ln>
            <a:noFill/>
          </a:ln>
        </p:spPr>
        <p:txBody>
          <a:bodyPr/>
          <a:lstStyle/>
          <a:p>
            <a:pPr marL="0" indent="0" eaLnBrk="1" hangingPunct="1">
              <a:spcBef>
                <a:spcPct val="0"/>
              </a:spcBef>
              <a:buClrTx/>
              <a:buNone/>
            </a:pPr>
            <a:fld id="{9A0DB2DC-4C9A-4742-B13C-FB6460FD3503}" type="slidenum">
              <a:rPr lang="ja-JP" altLang="en-GB" sz="1100" dirty="0">
                <a:solidFill>
                  <a:schemeClr val="bg1"/>
                </a:solidFill>
                <a:latin typeface="Arial" panose="020B0604020202020204" pitchFamily="34" charset="0"/>
              </a:rPr>
            </a:fld>
            <a:endParaRPr lang="ja-JP" altLang="en-GB" sz="11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18567</Words>
  <Application>WPS 演示</Application>
  <PresentationFormat>全屏显示(4:3)</PresentationFormat>
  <Paragraphs>561</Paragraphs>
  <Slides>26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MS PGothic</vt:lpstr>
      <vt:lpstr>Times New Roman</vt:lpstr>
      <vt:lpstr>Wingdings</vt:lpstr>
      <vt:lpstr>微软雅黑</vt:lpstr>
      <vt:lpstr>Arial Unicode MS</vt:lpstr>
      <vt:lpstr>3gpp</vt:lpstr>
      <vt:lpstr>1_3gpp</vt:lpstr>
      <vt:lpstr>Paint.Picture</vt:lpstr>
      <vt:lpstr>Paint.Picture</vt:lpstr>
      <vt:lpstr>  </vt:lpstr>
      <vt:lpstr>Executive Summary</vt:lpstr>
      <vt:lpstr>Tdoc submitted to RAN3</vt:lpstr>
      <vt:lpstr>Tdocs for each Topic</vt:lpstr>
      <vt:lpstr>Tdocs for each Topic</vt:lpstr>
      <vt:lpstr>Overview of RAN3-led Rel-19 NR SI/WIs</vt:lpstr>
      <vt:lpstr>RAN3 CRs to RAN</vt:lpstr>
      <vt:lpstr>Experience for GTW Usage in f2f meeting</vt:lpstr>
      <vt:lpstr>R19 SON/MDT WI</vt:lpstr>
      <vt:lpstr>R19 SON/MDT WI</vt:lpstr>
      <vt:lpstr>R19 SON/MDT WI</vt:lpstr>
      <vt:lpstr>R19 AI RAN SI</vt:lpstr>
      <vt:lpstr>R19 AI RAN SI</vt:lpstr>
      <vt:lpstr>R19 Topology Enh SI</vt:lpstr>
      <vt:lpstr>R19 Mobility Enh WI</vt:lpstr>
      <vt:lpstr>R19 NR NTN WI</vt:lpstr>
      <vt:lpstr>   R19 Ambient IoT SI </vt:lpstr>
      <vt:lpstr>PowerPoint 演示文稿</vt:lpstr>
      <vt:lpstr>R19 XR WI</vt:lpstr>
      <vt:lpstr>TEI Corrections</vt:lpstr>
      <vt:lpstr>TEI Corrections</vt:lpstr>
      <vt:lpstr>TEI Corrections</vt:lpstr>
      <vt:lpstr>TEI Corrections</vt:lpstr>
      <vt:lpstr>My Heartfelt Thanks To:</vt:lpstr>
      <vt:lpstr>RAN3 Social Events in Changsha and Fukuoka</vt:lpstr>
      <vt:lpstr>RAN3 Social Events in Changsha and Fukuoka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Gao Yin RAN3 Chair</dc:creator>
  <cp:lastModifiedBy>RAN3 Chair</cp:lastModifiedBy>
  <cp:revision>1084</cp:revision>
  <cp:lastPrinted>2018-03-14T16:55:00Z</cp:lastPrinted>
  <dcterms:created xsi:type="dcterms:W3CDTF">2009-11-27T05:15:00Z</dcterms:created>
  <dcterms:modified xsi:type="dcterms:W3CDTF">2024-06-11T01:47:20Z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KSOProductBuildVer">
    <vt:lpwstr>2052-11.8.2.12085</vt:lpwstr>
  </property>
  <property fmtid="{D5CDD505-2E9C-101B-9397-08002B2CF9AE}" pid="4" name="ICV">
    <vt:lpwstr>5C1093BAA0BC46B1AE831560ECB1848A</vt:lpwstr>
  </property>
</Properties>
</file>