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1132" r:id="rId6"/>
    <p:sldId id="1133" r:id="rId7"/>
    <p:sldId id="1158" r:id="rId8"/>
    <p:sldId id="1159" r:id="rId9"/>
    <p:sldId id="1160" r:id="rId10"/>
    <p:sldId id="1148" r:id="rId11"/>
    <p:sldId id="1155" r:id="rId12"/>
    <p:sldId id="1156" r:id="rId13"/>
    <p:sldId id="1157" r:id="rId14"/>
    <p:sldId id="1140" r:id="rId15"/>
    <p:sldId id="1122" r:id="rId16"/>
    <p:sldId id="1135" r:id="rId17"/>
    <p:sldId id="1143" r:id="rId18"/>
    <p:sldId id="1142" r:id="rId19"/>
    <p:sldId id="1149" r:id="rId20"/>
    <p:sldId id="1127" r:id="rId21"/>
    <p:sldId id="1162" r:id="rId22"/>
    <p:sldId id="1161" r:id="rId23"/>
    <p:sldId id="1165" r:id="rId24"/>
    <p:sldId id="1152" r:id="rId25"/>
    <p:sldId id="1163" r:id="rId26"/>
    <p:sldId id="1164" r:id="rId27"/>
    <p:sldId id="1153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575" autoAdjust="0"/>
  </p:normalViewPr>
  <p:slideViewPr>
    <p:cSldViewPr snapToGrid="0">
      <p:cViewPr>
        <p:scale>
          <a:sx n="100" d="100"/>
          <a:sy n="100" d="100"/>
        </p:scale>
        <p:origin x="346" y="5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Pani" userId="8443479e-fd35-43ed-8d70-9ad017f1aee3" providerId="ADAL" clId="{D4D08879-6777-4855-AD1E-5287BD2C089E}"/>
    <pc:docChg chg="modSld">
      <pc:chgData name="Diana Pani" userId="8443479e-fd35-43ed-8d70-9ad017f1aee3" providerId="ADAL" clId="{D4D08879-6777-4855-AD1E-5287BD2C089E}" dt="2024-06-16T08:48:25.756" v="5" actId="20577"/>
      <pc:docMkLst>
        <pc:docMk/>
      </pc:docMkLst>
      <pc:sldChg chg="modSp mod">
        <pc:chgData name="Diana Pani" userId="8443479e-fd35-43ed-8d70-9ad017f1aee3" providerId="ADAL" clId="{D4D08879-6777-4855-AD1E-5287BD2C089E}" dt="2024-06-16T08:48:25.756" v="5" actId="20577"/>
        <pc:sldMkLst>
          <pc:docMk/>
          <pc:sldMk cId="0" sldId="1122"/>
        </pc:sldMkLst>
        <pc:spChg chg="mod">
          <ac:chgData name="Diana Pani" userId="8443479e-fd35-43ed-8d70-9ad017f1aee3" providerId="ADAL" clId="{D4D08879-6777-4855-AD1E-5287BD2C089E}" dt="2024-06-16T08:48:25.756" v="5" actId="20577"/>
          <ac:spMkLst>
            <pc:docMk/>
            <pc:sldMk cId="0" sldId="1122"/>
            <ac:spMk id="18435" creationId="{0A472CBD-8536-7FB1-ED69-898B51C1200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2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Agreed CRs per meeting</a:t>
            </a:r>
          </a:p>
        </c:rich>
      </c:tx>
      <c:overlay val="0"/>
      <c:spPr>
        <a:noFill/>
        <a:ln w="25325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965934456791034E-2"/>
          <c:y val="6.9267268679387789E-2"/>
          <c:w val="0.93572908464566928"/>
          <c:h val="0.823012382866388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Rel-14/15/16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118-e</c:v>
                </c:pt>
                <c:pt idx="1">
                  <c:v>119-e</c:v>
                </c:pt>
                <c:pt idx="2">
                  <c:v>120</c:v>
                </c:pt>
                <c:pt idx="3">
                  <c:v>121</c:v>
                </c:pt>
                <c:pt idx="4">
                  <c:v>122</c:v>
                </c:pt>
                <c:pt idx="5">
                  <c:v>123</c:v>
                </c:pt>
                <c:pt idx="6">
                  <c:v>124</c:v>
                </c:pt>
                <c:pt idx="7">
                  <c:v>125</c:v>
                </c:pt>
                <c:pt idx="8">
                  <c:v>126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47</c:v>
                </c:pt>
                <c:pt idx="1">
                  <c:v>49</c:v>
                </c:pt>
                <c:pt idx="2">
                  <c:v>36</c:v>
                </c:pt>
                <c:pt idx="3">
                  <c:v>32</c:v>
                </c:pt>
                <c:pt idx="4">
                  <c:v>43</c:v>
                </c:pt>
                <c:pt idx="5">
                  <c:v>26</c:v>
                </c:pt>
                <c:pt idx="6">
                  <c:v>24</c:v>
                </c:pt>
                <c:pt idx="7">
                  <c:v>15</c:v>
                </c:pt>
                <c:pt idx="8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24-451E-95DD-D26853C8209C}"/>
            </c:ext>
          </c:extLst>
        </c:ser>
        <c:ser>
          <c:idx val="1"/>
          <c:order val="1"/>
          <c:tx>
            <c:v>Rel-17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124-4ED6-9DA8-7BD4CE3388C0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124-4ED6-9DA8-7BD4CE3388C0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124-4ED6-9DA8-7BD4CE3388C0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124-4ED6-9DA8-7BD4CE3388C0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124-4ED6-9DA8-7BD4CE3388C0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124-4ED6-9DA8-7BD4CE3388C0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124-4ED6-9DA8-7BD4CE3388C0}"/>
                </c:ext>
              </c:extLst>
            </c:dLbl>
            <c:dLbl>
              <c:idx val="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124-4ED6-9DA8-7BD4CE3388C0}"/>
                </c:ext>
              </c:extLst>
            </c:dLbl>
            <c:dLbl>
              <c:idx val="8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124-4ED6-9DA8-7BD4CE3388C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118-e</c:v>
                </c:pt>
                <c:pt idx="1">
                  <c:v>119-e</c:v>
                </c:pt>
                <c:pt idx="2">
                  <c:v>120</c:v>
                </c:pt>
                <c:pt idx="3">
                  <c:v>121</c:v>
                </c:pt>
                <c:pt idx="4">
                  <c:v>122</c:v>
                </c:pt>
                <c:pt idx="5">
                  <c:v>123</c:v>
                </c:pt>
                <c:pt idx="6">
                  <c:v>124</c:v>
                </c:pt>
                <c:pt idx="7">
                  <c:v>125</c:v>
                </c:pt>
                <c:pt idx="8">
                  <c:v>126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175</c:v>
                </c:pt>
                <c:pt idx="1">
                  <c:v>140</c:v>
                </c:pt>
                <c:pt idx="2">
                  <c:v>131</c:v>
                </c:pt>
                <c:pt idx="3">
                  <c:v>136</c:v>
                </c:pt>
                <c:pt idx="4">
                  <c:v>157</c:v>
                </c:pt>
                <c:pt idx="5">
                  <c:v>64</c:v>
                </c:pt>
                <c:pt idx="6">
                  <c:v>93</c:v>
                </c:pt>
                <c:pt idx="7">
                  <c:v>46</c:v>
                </c:pt>
                <c:pt idx="8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24-451E-95DD-D26853C8209C}"/>
            </c:ext>
          </c:extLst>
        </c:ser>
        <c:ser>
          <c:idx val="2"/>
          <c:order val="2"/>
          <c:tx>
            <c:v>Rel-18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C24-451E-95DD-D26853C8209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C24-451E-95DD-D26853C8209C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C24-451E-95DD-D26853C8209C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C24-451E-95DD-D26853C8209C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C24-451E-95DD-D26853C8209C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C24-451E-95DD-D26853C8209C}"/>
                </c:ext>
              </c:extLst>
            </c:dLbl>
            <c:spPr>
              <a:noFill/>
              <a:ln w="25325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4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118-e</c:v>
                </c:pt>
                <c:pt idx="1">
                  <c:v>119-e</c:v>
                </c:pt>
                <c:pt idx="2">
                  <c:v>120</c:v>
                </c:pt>
                <c:pt idx="3">
                  <c:v>121</c:v>
                </c:pt>
                <c:pt idx="4">
                  <c:v>122</c:v>
                </c:pt>
                <c:pt idx="5">
                  <c:v>123</c:v>
                </c:pt>
                <c:pt idx="6">
                  <c:v>124</c:v>
                </c:pt>
                <c:pt idx="7">
                  <c:v>125</c:v>
                </c:pt>
                <c:pt idx="8">
                  <c:v>126</c:v>
                </c:pt>
              </c:strCache>
            </c:strRef>
          </c:cat>
          <c:val>
            <c:numRef>
              <c:f>Sheet1!$D$2:$D$10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162</c:v>
                </c:pt>
                <c:pt idx="7">
                  <c:v>183</c:v>
                </c:pt>
                <c:pt idx="8">
                  <c:v>188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C24-451E-95DD-D26853C820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31207951"/>
        <c:axId val="1"/>
      </c:barChart>
      <c:catAx>
        <c:axId val="2312079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662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6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96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4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1207951"/>
        <c:crosses val="autoZero"/>
        <c:crossBetween val="between"/>
      </c:valAx>
      <c:spPr>
        <a:noFill/>
        <a:ln w="25326">
          <a:noFill/>
        </a:ln>
      </c:spPr>
    </c:plotArea>
    <c:legend>
      <c:legendPos val="b"/>
      <c:layout>
        <c:manualLayout>
          <c:xMode val="edge"/>
          <c:yMode val="edge"/>
          <c:x val="0.20097378452693412"/>
          <c:y val="0.15515136079688152"/>
          <c:w val="0.45693163354580679"/>
          <c:h val="6.8627176319941141E-2"/>
        </c:manualLayout>
      </c:layout>
      <c:overlay val="0"/>
      <c:spPr>
        <a:noFill/>
        <a:ln w="25325">
          <a:noFill/>
        </a:ln>
      </c:spPr>
      <c:txPr>
        <a:bodyPr rot="0" spcFirstLastPara="1" vertOverflow="ellipsis" vert="horz" wrap="square" anchor="ctr" anchorCtr="1"/>
        <a:lstStyle/>
        <a:p>
          <a:pPr>
            <a:defRPr sz="1194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6/16/2024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6/16/2024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15D2088-7040-1868-165A-75E090084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C9D46C39-3698-0207-051D-B8F5444801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11B0D8C-4851-B9E7-BCA2-4EE7BFF645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9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16/06/2024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31829.zip" TargetMode="External"/><Relationship Id="rId3" Type="http://schemas.openxmlformats.org/officeDocument/2006/relationships/hyperlink" Target="https://www.3gpp.org/ftp/Information/WI_Sheet/RP-231407.zip" TargetMode="External"/><Relationship Id="rId7" Type="http://schemas.openxmlformats.org/officeDocument/2006/relationships/hyperlink" Target="https://www.3gpp.org/ftp/Information/WI_Sheet/RP-222993.zip" TargetMode="External"/><Relationship Id="rId12" Type="http://schemas.openxmlformats.org/officeDocument/2006/relationships/hyperlink" Target="https://www.3gpp.org/ftp/Information/WI_Sheet/RP-23147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23501.zip" TargetMode="External"/><Relationship Id="rId11" Type="http://schemas.openxmlformats.org/officeDocument/2006/relationships/hyperlink" Target="https://www.3gpp.org/ftp/Information/WI_Sheet/RP-231461.zip" TargetMode="External"/><Relationship Id="rId5" Type="http://schemas.openxmlformats.org/officeDocument/2006/relationships/hyperlink" Target="https://www.3gpp.org/ftp/Information/WI_Sheet/RP-230783.zip" TargetMode="External"/><Relationship Id="rId10" Type="http://schemas.openxmlformats.org/officeDocument/2006/relationships/hyperlink" Target="https://www.3gpp.org/ftp/Information/WI_Sheet/RP-221281.zip" TargetMode="External"/><Relationship Id="rId4" Type="http://schemas.openxmlformats.org/officeDocument/2006/relationships/hyperlink" Target="https://www.3gpp.org/ftp/Information/WI_Sheet/RP-230782.zip" TargetMode="External"/><Relationship Id="rId9" Type="http://schemas.openxmlformats.org/officeDocument/2006/relationships/hyperlink" Target="https://www.3gpp.org/ftp/Information/WI_Sheet/RP-223502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4077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40846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Information/WI_Sheet/RP-240299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40791.zip" TargetMode="External"/><Relationship Id="rId5" Type="http://schemas.openxmlformats.org/officeDocument/2006/relationships/hyperlink" Target="https://www.3gpp.org/ftp/Information/WI_Sheet/RP-240775.zip" TargetMode="External"/><Relationship Id="rId4" Type="http://schemas.openxmlformats.org/officeDocument/2006/relationships/hyperlink" Target="https://www.3gpp.org/ftp/Information/WI_Sheet/RP-24008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859088"/>
            <a:ext cx="6400800" cy="1314450"/>
          </a:xfrm>
        </p:spPr>
        <p:txBody>
          <a:bodyPr/>
          <a:lstStyle/>
          <a:p>
            <a:r>
              <a:rPr lang="en-US" altLang="en-US"/>
              <a:t>3GPP RAN WG2 Chair </a:t>
            </a:r>
          </a:p>
          <a:p>
            <a:r>
              <a:rPr lang="en-US" altLang="en-US"/>
              <a:t>Diana Pani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409575" y="1152525"/>
            <a:ext cx="8602663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WG2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 104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98425"/>
            <a:ext cx="13227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cs typeface="Arial" panose="020B0604020202020204" pitchFamily="34" charset="0"/>
              </a:rPr>
              <a:t>RP-240865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09E5C9F-C725-031E-DA7E-6D09B5BF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ASN.1 Review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E8197F7-E463-5C87-31C2-70F6A0D36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z="2200" dirty="0"/>
              <a:t>Completed second and final round of ASN.1 review – 540 additional issues identified</a:t>
            </a:r>
          </a:p>
          <a:p>
            <a:pPr lvl="1">
              <a:defRPr/>
            </a:pPr>
            <a:r>
              <a:rPr lang="en-US" altLang="en-US" sz="1800" dirty="0"/>
              <a:t>All known ASN.1 issues have been addressed </a:t>
            </a:r>
          </a:p>
          <a:p>
            <a:pPr lvl="1">
              <a:defRPr/>
            </a:pPr>
            <a:r>
              <a:rPr lang="en-US" altLang="en-US" sz="1800" dirty="0"/>
              <a:t>ASN.1 ready to be frozen for RRC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TEI18 - Summary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831850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dirty="0"/>
              <a:t>24 Agreed CRs </a:t>
            </a:r>
          </a:p>
          <a:p>
            <a:pPr lvl="1"/>
            <a:r>
              <a:rPr lang="en-US" altLang="en-US" dirty="0"/>
              <a:t>11 Cat B CRs – 6 new TEI identifiers</a:t>
            </a:r>
          </a:p>
          <a:p>
            <a:pPr lvl="1"/>
            <a:r>
              <a:rPr lang="en-US" altLang="en-US"/>
              <a:t>13 </a:t>
            </a:r>
            <a:r>
              <a:rPr lang="en-US" altLang="en-US" dirty="0"/>
              <a:t>Cat F </a:t>
            </a:r>
          </a:p>
          <a:p>
            <a:pPr marL="341313" indent="-341313"/>
            <a:r>
              <a:rPr lang="en-US" altLang="en-US" dirty="0"/>
              <a:t>Details of each agreed TEI18 CR and corresponding identifier in Appendix</a:t>
            </a:r>
          </a:p>
          <a:p>
            <a:pPr marL="341313" indent="-341313"/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Next Steps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BCAA93-F329-5C07-4981-6E4CEFB09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172946"/>
              </p:ext>
            </p:extLst>
          </p:nvPr>
        </p:nvGraphicFramePr>
        <p:xfrm>
          <a:off x="681038" y="819150"/>
          <a:ext cx="8462962" cy="101157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8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79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429">
                <a:tc>
                  <a:txBody>
                    <a:bodyPr/>
                    <a:lstStyle/>
                    <a:p>
                      <a:r>
                        <a:rPr lang="en-US" sz="1800" dirty="0"/>
                        <a:t>Upcoming Meetings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Date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Location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Scope 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600" dirty="0"/>
                        <a:t>RAN2#127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August 19</a:t>
                      </a:r>
                      <a:r>
                        <a:rPr lang="en-US" sz="1600" baseline="30000" dirty="0"/>
                        <a:t>th</a:t>
                      </a:r>
                      <a:r>
                        <a:rPr lang="en-US" sz="1600" dirty="0"/>
                        <a:t> – 23</a:t>
                      </a:r>
                      <a:r>
                        <a:rPr lang="en-US" sz="1600" baseline="30000" dirty="0"/>
                        <a:t>rd</a:t>
                      </a:r>
                      <a:endParaRPr lang="en-US" sz="1600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Maastricht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Maintenance, R18, R19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2155825"/>
            <a:ext cx="8388350" cy="281622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Rel-18</a:t>
            </a:r>
          </a:p>
          <a:p>
            <a:pPr lvl="1">
              <a:defRPr/>
            </a:pPr>
            <a:r>
              <a:rPr lang="en-US" sz="1600" dirty="0"/>
              <a:t>Still expect correction CRs for a number of WIs and corrections/finalization of UE capabilities issues. </a:t>
            </a:r>
          </a:p>
          <a:p>
            <a:pPr marL="457200" lvl="1" indent="0">
              <a:buNone/>
              <a:defRPr/>
            </a:pPr>
            <a:endParaRPr lang="en-US" sz="1600" dirty="0"/>
          </a:p>
          <a:p>
            <a:pPr>
              <a:defRPr/>
            </a:pPr>
            <a:r>
              <a:rPr lang="en-US" sz="2000" dirty="0"/>
              <a:t>Rel-19 work</a:t>
            </a:r>
          </a:p>
          <a:p>
            <a:pPr lvl="1">
              <a:defRPr/>
            </a:pPr>
            <a:r>
              <a:rPr lang="en-US" sz="1600" dirty="0"/>
              <a:t>Continue Rel-19 progress</a:t>
            </a:r>
          </a:p>
          <a:p>
            <a:pPr lvl="1">
              <a:defRPr/>
            </a:pPr>
            <a:r>
              <a:rPr lang="en-US" sz="1600" dirty="0"/>
              <a:t>Complete checkpoint items for RAN#105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CF5978E-0582-E83D-88E5-09740A8F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THANK YOU!!!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C1F5722-D7F7-2DD6-2152-2B9D394C1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/>
          <a:lstStyle/>
          <a:p>
            <a:pPr marL="341313" indent="-341313"/>
            <a:r>
              <a:rPr lang="en-US" altLang="en-US" sz="1600" dirty="0"/>
              <a:t>Juha Korhonen (MCC) – for his excellent and efficient support </a:t>
            </a:r>
          </a:p>
          <a:p>
            <a:pPr marL="341313" indent="-341313"/>
            <a:r>
              <a:rPr lang="en-US" altLang="en-US" sz="1600" b="1" dirty="0"/>
              <a:t>Special thanks to all VCs and Sessions chairs – </a:t>
            </a:r>
            <a:r>
              <a:rPr lang="en-US" altLang="en-US" sz="1600" dirty="0"/>
              <a:t>for contributing to the successful completion of Rel-18 and ASN.1 freeze.  </a:t>
            </a:r>
            <a:endParaRPr lang="en-US" altLang="en-US" sz="1600" b="1" dirty="0"/>
          </a:p>
          <a:p>
            <a:pPr marL="341313" indent="-341313"/>
            <a:r>
              <a:rPr lang="en-US" altLang="en-US" sz="1600" b="1" dirty="0"/>
              <a:t>Vice Chairs </a:t>
            </a:r>
            <a:r>
              <a:rPr lang="en-US" altLang="en-US" sz="1600" dirty="0"/>
              <a:t>-  Kyeongin Jeong and Erlin Zeng for efficiently chairing and helping with RAN2 management</a:t>
            </a:r>
          </a:p>
          <a:p>
            <a:pPr marL="341313" indent="-341313"/>
            <a:r>
              <a:rPr lang="en-US" altLang="en-US" sz="1600" b="1" dirty="0"/>
              <a:t>Session chairs </a:t>
            </a:r>
            <a:r>
              <a:rPr lang="en-US" altLang="en-US" sz="1600" dirty="0"/>
              <a:t>- Sergio Parolari, Nathan Tenny, Dawid Koziol, Johan Johansson, Mattias Bergstrom and Eswar Vutukuri for efficiently chairing sessions in Q2</a:t>
            </a:r>
          </a:p>
          <a:p>
            <a:pPr marL="341313" indent="-341313"/>
            <a:r>
              <a:rPr lang="en-US" altLang="en-US" sz="1600" dirty="0"/>
              <a:t>UE capability rapporteur (Ziyi Li) for coordinating all the UE capability work across all WGs</a:t>
            </a:r>
          </a:p>
          <a:p>
            <a:pPr marL="341313" indent="-341313"/>
            <a:r>
              <a:rPr lang="en-US" altLang="en-US" sz="1600" dirty="0"/>
              <a:t>All WI and CR spec rapporteurs for managing all the Rel-18 corrections</a:t>
            </a:r>
          </a:p>
          <a:p>
            <a:pPr marL="341313" indent="-341313"/>
            <a:r>
              <a:rPr lang="en-US" altLang="en-US" sz="1600" dirty="0"/>
              <a:t>All delegates for your hard work, dedication, willingness to compromise and work together towards consensus </a:t>
            </a:r>
          </a:p>
          <a:p>
            <a:pPr marL="341313" indent="-341313"/>
            <a:r>
              <a:rPr lang="en-US" altLang="en-US" sz="1600" dirty="0"/>
              <a:t>Thank you to CCSA and Japanese Friends of 3GPP for hosting in Changsha, China and Fukuoka, Japan. 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1714500"/>
            <a:ext cx="6827838" cy="857250"/>
          </a:xfrm>
        </p:spPr>
        <p:txBody>
          <a:bodyPr/>
          <a:lstStyle/>
          <a:p>
            <a:r>
              <a:rPr lang="en-US" altLang="en-US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64A10503-5669-56CF-164E-B1E62AB4E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TEI18 – RAN1 Led/Impact</a:t>
            </a:r>
            <a:br>
              <a:rPr lang="en-US" altLang="en-US" dirty="0"/>
            </a:br>
            <a:endParaRPr lang="en-US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3CD42BD-5C34-74D4-E418-709AB8628D30}"/>
              </a:ext>
            </a:extLst>
          </p:cNvPr>
          <p:cNvSpPr txBox="1">
            <a:spLocks/>
          </p:cNvSpPr>
          <p:nvPr/>
        </p:nvSpPr>
        <p:spPr>
          <a:xfrm>
            <a:off x="488950" y="1200150"/>
            <a:ext cx="8388350" cy="4191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 dirty="0"/>
              <a:t>None</a:t>
            </a:r>
            <a:endParaRPr lang="en-US" altLang="en-US" sz="1100" kern="0" dirty="0"/>
          </a:p>
          <a:p>
            <a:pPr>
              <a:defRPr/>
            </a:pPr>
            <a:endParaRPr lang="en-US" altLang="en-US" sz="2000" kern="0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3017F0B9-8B6C-B20B-732C-966EDF4FD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TEI 18 – RAN2 Only (1/7)</a:t>
            </a:r>
            <a:br>
              <a:rPr lang="en-US" altLang="en-US" dirty="0"/>
            </a:br>
            <a:r>
              <a:rPr lang="en-US" altLang="en-US" sz="2800" dirty="0"/>
              <a:t>Cat B CRs</a:t>
            </a:r>
            <a:endParaRPr lang="en-US" altLang="en-US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87362FB4-497B-6837-2375-E843C65D47AE}"/>
              </a:ext>
            </a:extLst>
          </p:cNvPr>
          <p:cNvSpPr txBox="1">
            <a:spLocks/>
          </p:cNvSpPr>
          <p:nvPr/>
        </p:nvSpPr>
        <p:spPr>
          <a:xfrm>
            <a:off x="565150" y="1273741"/>
            <a:ext cx="8388350" cy="5746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 dirty="0" err="1"/>
              <a:t>RedCap_EM_Call</a:t>
            </a:r>
            <a:endParaRPr lang="en-US" altLang="en-US" sz="1000" kern="0" dirty="0"/>
          </a:p>
          <a:p>
            <a:pPr>
              <a:defRPr/>
            </a:pPr>
            <a:endParaRPr lang="en-US" altLang="en-US" sz="2000" kern="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0260F4E-7444-E448-836A-48A14A9DF831}"/>
              </a:ext>
            </a:extLst>
          </p:cNvPr>
          <p:cNvSpPr txBox="1">
            <a:spLocks/>
          </p:cNvSpPr>
          <p:nvPr/>
        </p:nvSpPr>
        <p:spPr>
          <a:xfrm>
            <a:off x="565150" y="3295766"/>
            <a:ext cx="8388350" cy="5746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 dirty="0" err="1"/>
              <a:t>EM_Call_Exemption</a:t>
            </a:r>
            <a:endParaRPr lang="en-US" altLang="en-US" sz="1000" kern="0" dirty="0"/>
          </a:p>
          <a:p>
            <a:pPr>
              <a:defRPr/>
            </a:pPr>
            <a:endParaRPr lang="en-US" altLang="en-US" sz="2000" kern="0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9E7078BD-1180-FBC6-F275-1DE3E864C2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850136"/>
              </p:ext>
            </p:extLst>
          </p:nvPr>
        </p:nvGraphicFramePr>
        <p:xfrm>
          <a:off x="581479" y="1709285"/>
          <a:ext cx="8089900" cy="1438275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677985447"/>
                    </a:ext>
                  </a:extLst>
                </a:gridCol>
                <a:gridCol w="1587500">
                  <a:extLst>
                    <a:ext uri="{9D8B030D-6E8A-4147-A177-3AD203B41FA5}">
                      <a16:colId xmlns:a16="http://schemas.microsoft.com/office/drawing/2014/main" val="213135165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608295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51540044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5124887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1594408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0222395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225622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8768423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60823115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33526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R2-2405956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barring exemption for RedCap UEs for emergency calls [RedCap_EM_Call]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Apple, China Telecom, Vodafone, Verizon, TMobile USA, ZTE, Vivo, Ericsson, Nokia, Huawei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0380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643165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R2-2405957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barring exemption for RedCap UEs for emergency calls [RedCap_EM_Call]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Apple, China Telecom, Vodafone, Verizon, TMobile USA, ZTE, Vivo, Ericsson, Nokia, Huawei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4570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399144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52DB0E56-70F7-74B7-5074-915BB59A65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672399"/>
              </p:ext>
            </p:extLst>
          </p:nvPr>
        </p:nvGraphicFramePr>
        <p:xfrm>
          <a:off x="581479" y="3874752"/>
          <a:ext cx="8089900" cy="866775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1876514831"/>
                    </a:ext>
                  </a:extLst>
                </a:gridCol>
                <a:gridCol w="1587500">
                  <a:extLst>
                    <a:ext uri="{9D8B030D-6E8A-4147-A177-3AD203B41FA5}">
                      <a16:colId xmlns:a16="http://schemas.microsoft.com/office/drawing/2014/main" val="247634961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8751987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363331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424005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2493755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3465767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7941308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3994075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865407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9397406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R2-2405958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barring exemption for (e)RedCap and 2RX XR UEs for emergency calls [EM_Call_Exemption]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Apple, China Telecom, Vodafone, Verizon, TMobile USA, ZTE, Vivo, Ericsson. Nokia, Huawei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0381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41163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43E17-4F0F-D7FA-416B-0AA9C65DC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 18 – RAN2 only (2/7)</a:t>
            </a:r>
            <a:br>
              <a:rPr lang="en-US" dirty="0"/>
            </a:br>
            <a:r>
              <a:rPr lang="en-US" dirty="0"/>
              <a:t>Cat B CRs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0318B67-E771-EF07-370C-F99ACB0C02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992067"/>
              </p:ext>
            </p:extLst>
          </p:nvPr>
        </p:nvGraphicFramePr>
        <p:xfrm>
          <a:off x="586014" y="1876652"/>
          <a:ext cx="8089900" cy="2867025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1533841587"/>
                    </a:ext>
                  </a:extLst>
                </a:gridCol>
                <a:gridCol w="1587500">
                  <a:extLst>
                    <a:ext uri="{9D8B030D-6E8A-4147-A177-3AD203B41FA5}">
                      <a16:colId xmlns:a16="http://schemas.microsoft.com/office/drawing/2014/main" val="14845526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8064498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894566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895702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724525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3997355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2770748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533516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34254331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648008"/>
                  </a:ext>
                </a:extLst>
              </a:tr>
              <a:tr h="128587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R2-2405994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 to measurement report [meas_report_enh]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T-Mobile USA, Turkcell, Rakuten Mobile, BT Plc., NTT Docomo, Deutsche Telekom, MediaTek Inc., Verizon, AT&amp;T, Vodafone, Continental Automotive, KDDI, Charter, NEC, Telecom Italia, CATT, Reliance Jio, Qualcomm Incorporated, ZTE Corporation, Apple, 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1110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3052048"/>
                  </a:ext>
                </a:extLst>
              </a:tr>
              <a:tr h="128587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R2-2406021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 to measurement report [meas_report_enh]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T-Mobile USA, Turkcell, Rakuten Mobile, BT Plc., NTT Docomo, Deutsche Telekom, MediaTek Inc., Verizon, AT&amp;T, Vodafone, Continental Automotive, KDDI, Charter, NEC, Telecom Italia, CATT, Reliance Jio, Qualcomm Incorporated, ZTE Corporation, Apple, 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4803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338348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84F9614-5DB6-44D7-E1C6-FF30E724D965}"/>
              </a:ext>
            </a:extLst>
          </p:cNvPr>
          <p:cNvSpPr txBox="1">
            <a:spLocks/>
          </p:cNvSpPr>
          <p:nvPr/>
        </p:nvSpPr>
        <p:spPr>
          <a:xfrm>
            <a:off x="468086" y="1416277"/>
            <a:ext cx="8388350" cy="5746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sz="2000" kern="0" dirty="0"/>
              <a:t>[</a:t>
            </a:r>
            <a:r>
              <a:rPr lang="en-US" altLang="en-US" sz="2000" kern="0" dirty="0" err="1"/>
              <a:t>meas_report_enh</a:t>
            </a:r>
            <a:r>
              <a:rPr lang="en-US" altLang="en-US" sz="2000" kern="0" dirty="0"/>
              <a:t>]</a:t>
            </a:r>
            <a:endParaRPr lang="en-US" altLang="en-US" sz="1000" kern="0" dirty="0"/>
          </a:p>
          <a:p>
            <a:pPr>
              <a:defRPr/>
            </a:pPr>
            <a:endParaRPr lang="en-US" alt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377898729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51DE9-1C9D-C9BF-E82B-B5C71C8B9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 18 RAN2 only (3/7) </a:t>
            </a:r>
            <a:br>
              <a:rPr lang="en-US" dirty="0"/>
            </a:br>
            <a:r>
              <a:rPr lang="en-US" sz="2400" dirty="0"/>
              <a:t>Cat B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77DA5F1-32C2-1CE0-A8E1-AC028B46A921}"/>
              </a:ext>
            </a:extLst>
          </p:cNvPr>
          <p:cNvSpPr txBox="1">
            <a:spLocks/>
          </p:cNvSpPr>
          <p:nvPr/>
        </p:nvSpPr>
        <p:spPr bwMode="auto">
          <a:xfrm>
            <a:off x="488950" y="1155700"/>
            <a:ext cx="8388350" cy="4191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 dirty="0"/>
              <a:t>[Sub_1s_periodicity]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3F3099E-A57D-C1D1-2182-CDF452C6AE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514503"/>
              </p:ext>
            </p:extLst>
          </p:nvPr>
        </p:nvGraphicFramePr>
        <p:xfrm>
          <a:off x="565150" y="1602128"/>
          <a:ext cx="8089900" cy="74295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416338691"/>
                    </a:ext>
                  </a:extLst>
                </a:gridCol>
                <a:gridCol w="1587500">
                  <a:extLst>
                    <a:ext uri="{9D8B030D-6E8A-4147-A177-3AD203B41FA5}">
                      <a16:colId xmlns:a16="http://schemas.microsoft.com/office/drawing/2014/main" val="302306737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0351109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3915213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286117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628502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661619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4241264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385849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74100519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049001"/>
                  </a:ext>
                </a:extLst>
              </a:tr>
              <a:tr h="44767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R2-2405253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LPP support for sub 1s location information reporting periodicity [Sub_1s_periodicity]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AT&amp;T, T-Mobile, Vivo, Deutsche Telekom, Huawei, HiSilicon, Vodafone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37.355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0501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721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95162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51DE9-1C9D-C9BF-E82B-B5C71C8B9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 18 RAN2 only (4/7) </a:t>
            </a:r>
            <a:br>
              <a:rPr lang="en-US" dirty="0"/>
            </a:br>
            <a:r>
              <a:rPr lang="en-US" sz="2400" dirty="0"/>
              <a:t>Cat B and Cat F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77DA5F1-32C2-1CE0-A8E1-AC028B46A921}"/>
              </a:ext>
            </a:extLst>
          </p:cNvPr>
          <p:cNvSpPr txBox="1">
            <a:spLocks/>
          </p:cNvSpPr>
          <p:nvPr/>
        </p:nvSpPr>
        <p:spPr bwMode="auto">
          <a:xfrm>
            <a:off x="488950" y="913201"/>
            <a:ext cx="8388350" cy="4191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 dirty="0"/>
              <a:t>[RACH-</a:t>
            </a:r>
            <a:r>
              <a:rPr lang="en-US" sz="2000" kern="0" dirty="0" err="1"/>
              <a:t>lessHO</a:t>
            </a:r>
            <a:r>
              <a:rPr lang="en-US" sz="2000" kern="0" dirty="0"/>
              <a:t>]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24F9E06-B5DD-9F58-2154-4E32D30F686F}"/>
              </a:ext>
            </a:extLst>
          </p:cNvPr>
          <p:cNvSpPr txBox="1">
            <a:spLocks/>
          </p:cNvSpPr>
          <p:nvPr/>
        </p:nvSpPr>
        <p:spPr bwMode="auto">
          <a:xfrm>
            <a:off x="488950" y="2826532"/>
            <a:ext cx="8388350" cy="4191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 dirty="0"/>
              <a:t>[</a:t>
            </a:r>
            <a:r>
              <a:rPr lang="en-US" sz="2000" kern="0" dirty="0" err="1"/>
              <a:t>RedCapMBS_Bcast</a:t>
            </a:r>
            <a:r>
              <a:rPr lang="en-US" sz="2000" kern="0" dirty="0"/>
              <a:t>]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A74D83A-A300-1F71-0B76-3B8A6D482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844690"/>
              </p:ext>
            </p:extLst>
          </p:nvPr>
        </p:nvGraphicFramePr>
        <p:xfrm>
          <a:off x="569232" y="3215640"/>
          <a:ext cx="8005535" cy="1756410"/>
        </p:xfrm>
        <a:graphic>
          <a:graphicData uri="http://schemas.openxmlformats.org/drawingml/2006/table">
            <a:tbl>
              <a:tblPr/>
              <a:tblGrid>
                <a:gridCol w="614135">
                  <a:extLst>
                    <a:ext uri="{9D8B030D-6E8A-4147-A177-3AD203B41FA5}">
                      <a16:colId xmlns:a16="http://schemas.microsoft.com/office/drawing/2014/main" val="1188805923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346502393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7219758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7060981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063816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87742707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37890935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87648003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30929732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7862814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5196442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R2-2405783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the configuration of Redcap CFR [RedCapMBS_Bcast]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4816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569389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R2-2405784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MBS search spaces configuration for (e)Redcap [RedCapMBS_Bcast]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CATT, Xiaomi,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4689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404698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R2-2406027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Clarifications for MBS RedCap CFR [RedCapMBS_Bcast]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CATT, ZTE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0864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87338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R2-2406047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for RedCap UE supporting MBS broadcast [RedCapMBS_Bcast]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1111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290863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39B0EE8-BD0A-D0C6-1A33-3515B25BEE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871032"/>
              </p:ext>
            </p:extLst>
          </p:nvPr>
        </p:nvGraphicFramePr>
        <p:xfrm>
          <a:off x="559708" y="1300099"/>
          <a:ext cx="8388351" cy="1464584"/>
        </p:xfrm>
        <a:graphic>
          <a:graphicData uri="http://schemas.openxmlformats.org/drawingml/2006/table">
            <a:tbl>
              <a:tblPr/>
              <a:tblGrid>
                <a:gridCol w="626363">
                  <a:extLst>
                    <a:ext uri="{9D8B030D-6E8A-4147-A177-3AD203B41FA5}">
                      <a16:colId xmlns:a16="http://schemas.microsoft.com/office/drawing/2014/main" val="711945103"/>
                    </a:ext>
                  </a:extLst>
                </a:gridCol>
                <a:gridCol w="1805399">
                  <a:extLst>
                    <a:ext uri="{9D8B030D-6E8A-4147-A177-3AD203B41FA5}">
                      <a16:colId xmlns:a16="http://schemas.microsoft.com/office/drawing/2014/main" val="385382824"/>
                    </a:ext>
                  </a:extLst>
                </a:gridCol>
                <a:gridCol w="957967">
                  <a:extLst>
                    <a:ext uri="{9D8B030D-6E8A-4147-A177-3AD203B41FA5}">
                      <a16:colId xmlns:a16="http://schemas.microsoft.com/office/drawing/2014/main" val="3716618821"/>
                    </a:ext>
                  </a:extLst>
                </a:gridCol>
                <a:gridCol w="626363">
                  <a:extLst>
                    <a:ext uri="{9D8B030D-6E8A-4147-A177-3AD203B41FA5}">
                      <a16:colId xmlns:a16="http://schemas.microsoft.com/office/drawing/2014/main" val="806620450"/>
                    </a:ext>
                  </a:extLst>
                </a:gridCol>
                <a:gridCol w="626363">
                  <a:extLst>
                    <a:ext uri="{9D8B030D-6E8A-4147-A177-3AD203B41FA5}">
                      <a16:colId xmlns:a16="http://schemas.microsoft.com/office/drawing/2014/main" val="836951962"/>
                    </a:ext>
                  </a:extLst>
                </a:gridCol>
                <a:gridCol w="626363">
                  <a:extLst>
                    <a:ext uri="{9D8B030D-6E8A-4147-A177-3AD203B41FA5}">
                      <a16:colId xmlns:a16="http://schemas.microsoft.com/office/drawing/2014/main" val="547074754"/>
                    </a:ext>
                  </a:extLst>
                </a:gridCol>
                <a:gridCol w="1350979">
                  <a:extLst>
                    <a:ext uri="{9D8B030D-6E8A-4147-A177-3AD203B41FA5}">
                      <a16:colId xmlns:a16="http://schemas.microsoft.com/office/drawing/2014/main" val="4066309705"/>
                    </a:ext>
                  </a:extLst>
                </a:gridCol>
                <a:gridCol w="626363">
                  <a:extLst>
                    <a:ext uri="{9D8B030D-6E8A-4147-A177-3AD203B41FA5}">
                      <a16:colId xmlns:a16="http://schemas.microsoft.com/office/drawing/2014/main" val="2942176142"/>
                    </a:ext>
                  </a:extLst>
                </a:gridCol>
                <a:gridCol w="515828">
                  <a:extLst>
                    <a:ext uri="{9D8B030D-6E8A-4147-A177-3AD203B41FA5}">
                      <a16:colId xmlns:a16="http://schemas.microsoft.com/office/drawing/2014/main" val="2993801935"/>
                    </a:ext>
                  </a:extLst>
                </a:gridCol>
                <a:gridCol w="626363">
                  <a:extLst>
                    <a:ext uri="{9D8B030D-6E8A-4147-A177-3AD203B41FA5}">
                      <a16:colId xmlns:a16="http://schemas.microsoft.com/office/drawing/2014/main" val="375991863"/>
                    </a:ext>
                  </a:extLst>
                </a:gridCol>
              </a:tblGrid>
              <a:tr h="28554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9977213"/>
                  </a:ext>
                </a:extLst>
              </a:tr>
              <a:tr h="331604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R2-2406018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RACH-less support generalization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NR_NTN_enh-Core, NR_mobile_IAB-Core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0799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941350"/>
                  </a:ext>
                </a:extLst>
              </a:tr>
              <a:tr h="46056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R2-2406087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Rapporteur corrections on RRC for the generalization of RACH-less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NR_mobile_IAB-Core, NR_Mob_enh2-Core, NR_NTN_enh-Core,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4706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RP-241577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5143751"/>
                  </a:ext>
                </a:extLst>
              </a:tr>
              <a:tr h="3868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R2-2406097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Rapporteur correction for RACH-less HO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NR_Mob_enh2-Core, NR_NTN_enh-Core, NR_mobile_IAB-Core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1845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4884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12420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Executive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072EFA-4C01-C738-07DB-87AE220DC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846155"/>
              </p:ext>
            </p:extLst>
          </p:nvPr>
        </p:nvGraphicFramePr>
        <p:xfrm>
          <a:off x="825500" y="785813"/>
          <a:ext cx="7829549" cy="128141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79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3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8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7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7">
                <a:tc>
                  <a:txBody>
                    <a:bodyPr/>
                    <a:lstStyle/>
                    <a:p>
                      <a:r>
                        <a:rPr lang="en-US" sz="1600" dirty="0"/>
                        <a:t>Meetings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Date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Location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Scope 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098"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RAN2#125bis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15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19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Changsha, China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Rel-18 and start of Rel-19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098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RAN2#126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May 20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24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Fukuoka, Japan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Rel-18 and Rel-19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845164310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b="1" dirty="0"/>
                        <a:t>RAN #104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May 17</a:t>
                      </a:r>
                      <a:r>
                        <a:rPr lang="en-US" sz="1400" b="1" baseline="30000" dirty="0"/>
                        <a:t>th</a:t>
                      </a:r>
                      <a:r>
                        <a:rPr lang="en-US" sz="1400" b="1" dirty="0"/>
                        <a:t> –  20</a:t>
                      </a:r>
                      <a:r>
                        <a:rPr lang="en-US" sz="1400" b="1" baseline="30000" dirty="0"/>
                        <a:t>th</a:t>
                      </a:r>
                      <a:r>
                        <a:rPr lang="en-US" sz="1400" b="1" dirty="0"/>
                        <a:t>, 2024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Shanghai, China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2150662"/>
            <a:ext cx="8388350" cy="28213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Rel-18 Work Items</a:t>
            </a:r>
          </a:p>
          <a:p>
            <a:pPr lvl="1"/>
            <a:r>
              <a:rPr lang="en-US" altLang="en-US" sz="1600" dirty="0"/>
              <a:t>All work items complete. Overall quality of specs higher due to longer review phase.</a:t>
            </a:r>
          </a:p>
          <a:p>
            <a:pPr lvl="1"/>
            <a:r>
              <a:rPr lang="en-US" altLang="en-US" sz="1600" b="1" dirty="0"/>
              <a:t>ASN.1 ready to be frozen for RRC </a:t>
            </a:r>
            <a:r>
              <a:rPr lang="en-US" altLang="en-US" sz="1600" dirty="0"/>
              <a:t>- Finalized ASN.1 review and agreed to all final RRC CRs.  </a:t>
            </a:r>
          </a:p>
          <a:p>
            <a:pPr lvl="1"/>
            <a:r>
              <a:rPr lang="en-US" altLang="en-US" sz="1600" dirty="0"/>
              <a:t>Completed all UE capability/feature group implementation from all WGs.  </a:t>
            </a:r>
          </a:p>
          <a:p>
            <a:pPr marL="341313" indent="-341313"/>
            <a:r>
              <a:rPr lang="en-US" altLang="en-US" sz="2000" dirty="0"/>
              <a:t>Rel-19 Work Items</a:t>
            </a:r>
          </a:p>
          <a:p>
            <a:pPr lvl="1"/>
            <a:r>
              <a:rPr lang="en-US" altLang="en-US" sz="1600" dirty="0"/>
              <a:t>Start of Rel-19 work </a:t>
            </a:r>
          </a:p>
          <a:p>
            <a:pPr marL="341313" indent="-341313"/>
            <a:r>
              <a:rPr lang="en-US" altLang="en-US" sz="2000" dirty="0"/>
              <a:t>Rel-15/16/17 maintenance</a:t>
            </a:r>
          </a:p>
          <a:p>
            <a:pPr lvl="1"/>
            <a:r>
              <a:rPr lang="en-US" altLang="en-US" sz="1600" dirty="0"/>
              <a:t>Workload stable but still large number of CRs submitted to each meeting, some triggered by other WGs.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169428EC-53D9-89BB-4F7D-E49B7916B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TEI 18 – RAN2 Only (5/7)</a:t>
            </a:r>
            <a:br>
              <a:rPr lang="en-US" altLang="en-US" dirty="0"/>
            </a:br>
            <a:r>
              <a:rPr lang="en-US" altLang="en-US" sz="2400" dirty="0"/>
              <a:t>CAT F CRs</a:t>
            </a:r>
            <a:endParaRPr lang="en-US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0AE886D-AAAE-3B75-EF7B-CC0B59418AC6}"/>
              </a:ext>
            </a:extLst>
          </p:cNvPr>
          <p:cNvSpPr txBox="1">
            <a:spLocks/>
          </p:cNvSpPr>
          <p:nvPr/>
        </p:nvSpPr>
        <p:spPr bwMode="auto">
          <a:xfrm>
            <a:off x="331560" y="1080091"/>
            <a:ext cx="8388350" cy="4191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defPPr>
              <a:defRPr lang="en-GB"/>
            </a:defPPr>
            <a:lvl1pPr marL="342861" indent="-342861">
              <a:spcBef>
                <a:spcPct val="20000"/>
              </a:spcBef>
              <a:buFontTx/>
              <a:buBlip>
                <a:blip r:embed="rId2"/>
              </a:buBlip>
              <a:defRPr sz="2000" kern="0">
                <a:latin typeface="+mn-lt"/>
                <a:cs typeface="ＭＳ Ｐゴシック" charset="0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US" dirty="0"/>
              <a:t>[</a:t>
            </a:r>
            <a:r>
              <a:rPr lang="en-US" dirty="0" err="1"/>
              <a:t>Redirect_to_GERAN</a:t>
            </a:r>
            <a:r>
              <a:rPr lang="en-US" dirty="0"/>
              <a:t>]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06587B4-F7AA-8592-59F0-A9D66A115228}"/>
              </a:ext>
            </a:extLst>
          </p:cNvPr>
          <p:cNvSpPr txBox="1">
            <a:spLocks/>
          </p:cNvSpPr>
          <p:nvPr/>
        </p:nvSpPr>
        <p:spPr bwMode="auto">
          <a:xfrm>
            <a:off x="377825" y="2302993"/>
            <a:ext cx="8388350" cy="420688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 dirty="0"/>
              <a:t>[RA-</a:t>
            </a:r>
            <a:r>
              <a:rPr lang="en-US" sz="2000" kern="0" dirty="0" err="1"/>
              <a:t>SDT_BeamFailure</a:t>
            </a:r>
            <a:r>
              <a:rPr lang="en-US" sz="2000" kern="0" dirty="0"/>
              <a:t>]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ABB78EF9-837A-0B2E-F83E-925DD8B167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184890"/>
              </p:ext>
            </p:extLst>
          </p:nvPr>
        </p:nvGraphicFramePr>
        <p:xfrm>
          <a:off x="488950" y="1550582"/>
          <a:ext cx="8001000" cy="64770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418181386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94759856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5591259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55801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9603714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516027079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7904343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7211263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18416779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3303092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7128373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R2-2404430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redirection to GERAN [Redirect_to_GERAN]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vivo, Qualcomm Incorporated, Samsung, Vodafone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36.331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5000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6556857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AC8F9EEF-1EF7-5236-0FE6-3057C4C657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552842"/>
              </p:ext>
            </p:extLst>
          </p:nvPr>
        </p:nvGraphicFramePr>
        <p:xfrm>
          <a:off x="488950" y="2723681"/>
          <a:ext cx="8001000" cy="72390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849756737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59974274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72334627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009527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26713094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64379842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51703681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0354940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7838742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15184861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12544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R2-2404490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SDT BFR timer being not configured [RA-SDT_BeamFailure]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Sony, Nokia Shanghai Bell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38.321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1814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0817787"/>
                  </a:ext>
                </a:extLst>
              </a:tr>
            </a:tbl>
          </a:graphicData>
        </a:graphic>
      </p:graphicFrame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450EDFA-D892-B93C-D23E-AD7E214BA171}"/>
              </a:ext>
            </a:extLst>
          </p:cNvPr>
          <p:cNvSpPr txBox="1">
            <a:spLocks/>
          </p:cNvSpPr>
          <p:nvPr/>
        </p:nvSpPr>
        <p:spPr bwMode="auto">
          <a:xfrm>
            <a:off x="377825" y="3527483"/>
            <a:ext cx="8388350" cy="420688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 dirty="0"/>
              <a:t>[PosL2RemoteUE]</a:t>
            </a: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D332FB1A-63E0-D7F0-D041-8E9EEF0625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72087"/>
              </p:ext>
            </p:extLst>
          </p:nvPr>
        </p:nvGraphicFramePr>
        <p:xfrm>
          <a:off x="450850" y="4009023"/>
          <a:ext cx="8001000" cy="619125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334341275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129229653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9724007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5161458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5915343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82069076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39980567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0840147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17359906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96869286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18779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R2-2404509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[B021] Missing posSibType2-17a in list of posSIB types [PosL2RemoteUE]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MediaTek Inc., Lenovo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4767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528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169428EC-53D9-89BB-4F7D-E49B7916B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TEI 18 – RAN2 Only (6/7)</a:t>
            </a:r>
            <a:br>
              <a:rPr lang="en-US" altLang="en-US" dirty="0"/>
            </a:br>
            <a:r>
              <a:rPr lang="en-US" altLang="en-US" sz="2400" dirty="0"/>
              <a:t>CAT F CRs</a:t>
            </a:r>
            <a:endParaRPr lang="en-US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0AE886D-AAAE-3B75-EF7B-CC0B59418AC6}"/>
              </a:ext>
            </a:extLst>
          </p:cNvPr>
          <p:cNvSpPr txBox="1">
            <a:spLocks/>
          </p:cNvSpPr>
          <p:nvPr/>
        </p:nvSpPr>
        <p:spPr bwMode="auto">
          <a:xfrm>
            <a:off x="598260" y="1289371"/>
            <a:ext cx="8388350" cy="4191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 dirty="0"/>
              <a:t>[2Rx_XR_Device]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4936AE3-CF02-C0BD-482A-E35C1161A7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435436"/>
              </p:ext>
            </p:extLst>
          </p:nvPr>
        </p:nvGraphicFramePr>
        <p:xfrm>
          <a:off x="685345" y="1731084"/>
          <a:ext cx="8001000" cy="100965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8721446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211188249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22104231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5143314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9963338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91669453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47582894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6483962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6159408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93078849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0760403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R2-2405647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cell status for 2Rx XR UE [2Rx_XR_Device]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0408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42786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R2-2405926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B020 Correction of cell barred indication value for 2Rx XR [2Rx_XR_Device]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Lenovo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4858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0007384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FAF52CA-B418-97A8-D459-702B1B9F4E4D}"/>
              </a:ext>
            </a:extLst>
          </p:cNvPr>
          <p:cNvSpPr txBox="1">
            <a:spLocks/>
          </p:cNvSpPr>
          <p:nvPr/>
        </p:nvSpPr>
        <p:spPr bwMode="auto">
          <a:xfrm>
            <a:off x="598260" y="3001406"/>
            <a:ext cx="8388350" cy="420688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 dirty="0"/>
              <a:t>[</a:t>
            </a:r>
            <a:r>
              <a:rPr lang="en-US" sz="2000" kern="0" dirty="0" err="1"/>
              <a:t>PosLocalCoords</a:t>
            </a:r>
            <a:r>
              <a:rPr lang="en-US" sz="2000" kern="0" dirty="0"/>
              <a:t>]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8C2BF3D-EC17-F3C6-6E49-5B118D6819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071066"/>
              </p:ext>
            </p:extLst>
          </p:nvPr>
        </p:nvGraphicFramePr>
        <p:xfrm>
          <a:off x="685345" y="3415743"/>
          <a:ext cx="8001000" cy="72390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1518249667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393923183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8495371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683231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9590917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76939435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400892743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0203109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8997528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75697160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17919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R2-2405861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related to LPP RILs E001-E003 and Q033 due to agreed CT4 corrections [PosLocalCoords]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37.355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0510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093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4079186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169428EC-53D9-89BB-4F7D-E49B7916B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TEI 18 – RAN2 Only (7/7)</a:t>
            </a:r>
            <a:br>
              <a:rPr lang="en-US" altLang="en-US" dirty="0"/>
            </a:br>
            <a:r>
              <a:rPr lang="en-US" altLang="en-US" sz="2400" dirty="0"/>
              <a:t>CAT F CRs</a:t>
            </a:r>
            <a:endParaRPr lang="en-US" alt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06587B4-F7AA-8592-59F0-A9D66A115228}"/>
              </a:ext>
            </a:extLst>
          </p:cNvPr>
          <p:cNvSpPr txBox="1">
            <a:spLocks/>
          </p:cNvSpPr>
          <p:nvPr/>
        </p:nvSpPr>
        <p:spPr bwMode="auto">
          <a:xfrm>
            <a:off x="488950" y="1070528"/>
            <a:ext cx="8388350" cy="420688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 dirty="0"/>
              <a:t> [</a:t>
            </a:r>
            <a:r>
              <a:rPr lang="en-US" sz="2000" kern="0" dirty="0" err="1"/>
              <a:t>CIO_in_ReportConfig</a:t>
            </a:r>
            <a:r>
              <a:rPr lang="en-US" sz="2000" kern="0" dirty="0"/>
              <a:t>]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E703F18-588A-7AEA-2447-744B6FFA85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273828"/>
              </p:ext>
            </p:extLst>
          </p:nvPr>
        </p:nvGraphicFramePr>
        <p:xfrm>
          <a:off x="662767" y="1533044"/>
          <a:ext cx="8001000" cy="72390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57611516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396835666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2426795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79127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3191606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80838809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300766643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8265785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81102301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18996832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3639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R2-2405930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CIO configured within ReportConfig [CIO_in_ReportConfig]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NTT DOCOMO, INC., 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4707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583076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CFF84BA-2502-9927-86C8-30E181021B66}"/>
              </a:ext>
            </a:extLst>
          </p:cNvPr>
          <p:cNvSpPr txBox="1">
            <a:spLocks/>
          </p:cNvSpPr>
          <p:nvPr/>
        </p:nvSpPr>
        <p:spPr bwMode="auto">
          <a:xfrm>
            <a:off x="488950" y="2317327"/>
            <a:ext cx="8388350" cy="420688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 dirty="0"/>
              <a:t>[BT-</a:t>
            </a:r>
            <a:r>
              <a:rPr lang="en-US" sz="2000" kern="0" dirty="0" err="1"/>
              <a:t>AoA</a:t>
            </a:r>
            <a:r>
              <a:rPr lang="en-US" sz="2000" kern="0" dirty="0"/>
              <a:t>-</a:t>
            </a:r>
            <a:r>
              <a:rPr lang="en-US" sz="2000" kern="0" dirty="0" err="1"/>
              <a:t>AoD</a:t>
            </a:r>
            <a:r>
              <a:rPr lang="en-US" sz="2000" kern="0" dirty="0"/>
              <a:t>]</a:t>
            </a:r>
          </a:p>
          <a:p>
            <a:pPr>
              <a:defRPr/>
            </a:pPr>
            <a:endParaRPr lang="en-US" sz="20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381E0B-13C8-E08C-FE2A-217F72C30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133934"/>
              </p:ext>
            </p:extLst>
          </p:nvPr>
        </p:nvGraphicFramePr>
        <p:xfrm>
          <a:off x="662767" y="2736517"/>
          <a:ext cx="7391400" cy="723900"/>
        </p:xfrm>
        <a:graphic>
          <a:graphicData uri="http://schemas.openxmlformats.org/drawingml/2006/table">
            <a:tbl>
              <a:tblPr/>
              <a:tblGrid>
                <a:gridCol w="1765300">
                  <a:extLst>
                    <a:ext uri="{9D8B030D-6E8A-4147-A177-3AD203B41FA5}">
                      <a16:colId xmlns:a16="http://schemas.microsoft.com/office/drawing/2014/main" val="30462925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83494541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3612417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872632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831877270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333479716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9392367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97348309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73849335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034052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Corrections for Bluetooth AoA/AoD [BT-AoA-AoD]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Intel Corporation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37.355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0502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3652348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587B4-F7AA-8592-59F0-A9D66A115228}"/>
              </a:ext>
            </a:extLst>
          </p:cNvPr>
          <p:cNvSpPr txBox="1">
            <a:spLocks/>
          </p:cNvSpPr>
          <p:nvPr/>
        </p:nvSpPr>
        <p:spPr bwMode="auto">
          <a:xfrm>
            <a:off x="488950" y="3524250"/>
            <a:ext cx="8388350" cy="420688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 dirty="0"/>
              <a:t>[</a:t>
            </a:r>
            <a:r>
              <a:rPr lang="en-US" sz="2000" kern="0" dirty="0" err="1"/>
              <a:t>SDT_ReleaseEnh</a:t>
            </a:r>
            <a:r>
              <a:rPr lang="en-US" sz="2000" kern="0" dirty="0"/>
              <a:t>]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56E8E1D-44D5-5033-5206-D5C461CCB6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56398"/>
              </p:ext>
            </p:extLst>
          </p:nvPr>
        </p:nvGraphicFramePr>
        <p:xfrm>
          <a:off x="576035" y="3932238"/>
          <a:ext cx="8001000" cy="866775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3884092957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283109969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62853905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098671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93340334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54607867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40720096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2114160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95604565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57778763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96737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R2-2405648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for resumeIndication [SDT_ReleaseEnh]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Nokia, ZTE Corporation,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Sanechips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Intel Corporation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0848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7652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676706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5B8AD182-86C1-52F9-9EA1-91029D900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 </a:t>
            </a:r>
            <a:br>
              <a:rPr lang="en-US" altLang="en-US"/>
            </a:br>
            <a:r>
              <a:rPr lang="en-US" altLang="en-US"/>
              <a:t>- RAN 3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4867B37-24A2-88E1-B0DE-506BFA5ED2F1}"/>
              </a:ext>
            </a:extLst>
          </p:cNvPr>
          <p:cNvSpPr txBox="1">
            <a:spLocks/>
          </p:cNvSpPr>
          <p:nvPr/>
        </p:nvSpPr>
        <p:spPr bwMode="auto">
          <a:xfrm>
            <a:off x="244475" y="1065213"/>
            <a:ext cx="8388350" cy="4191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400" kern="0" dirty="0"/>
              <a:t>[</a:t>
            </a:r>
            <a:r>
              <a:rPr lang="en-US" sz="2400" kern="0" dirty="0" err="1"/>
              <a:t>ECIDQualTimeStamp</a:t>
            </a:r>
            <a:r>
              <a:rPr lang="en-US" sz="2400" kern="0" dirty="0"/>
              <a:t>] </a:t>
            </a:r>
          </a:p>
          <a:p>
            <a:pPr marL="398502" lvl="1" indent="0">
              <a:buNone/>
              <a:defRPr/>
            </a:pPr>
            <a:r>
              <a:rPr lang="fr-FR" sz="1050" kern="0" dirty="0"/>
              <a:t>TS 38.455 CR 0133</a:t>
            </a:r>
          </a:p>
          <a:p>
            <a:pPr marL="398502" lvl="1" indent="0">
              <a:buNone/>
              <a:defRPr/>
            </a:pPr>
            <a:r>
              <a:rPr lang="fr-FR" sz="1050" kern="0" dirty="0"/>
              <a:t>TS 38.473 CR 1339</a:t>
            </a:r>
          </a:p>
          <a:p>
            <a:pPr marL="0" indent="0">
              <a:buNone/>
              <a:defRPr/>
            </a:pPr>
            <a:endParaRPr lang="en-US" sz="1200" kern="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A364C2B-0E06-971C-7441-93F6BA7ECACA}"/>
              </a:ext>
            </a:extLst>
          </p:cNvPr>
          <p:cNvSpPr txBox="1">
            <a:spLocks/>
          </p:cNvSpPr>
          <p:nvPr/>
        </p:nvSpPr>
        <p:spPr bwMode="auto">
          <a:xfrm>
            <a:off x="244475" y="2976109"/>
            <a:ext cx="8388350" cy="4191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400" kern="0" dirty="0"/>
              <a:t>[</a:t>
            </a:r>
            <a:r>
              <a:rPr lang="en-US" sz="2400" kern="0" dirty="0" err="1"/>
              <a:t>SDT_ReleaseEnh</a:t>
            </a:r>
            <a:r>
              <a:rPr lang="en-US" sz="2400" kern="0" dirty="0"/>
              <a:t>]</a:t>
            </a:r>
          </a:p>
          <a:p>
            <a:pPr marL="0" indent="0">
              <a:buNone/>
              <a:defRPr/>
            </a:pPr>
            <a:endParaRPr lang="en-US" sz="2400" kern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A7D3D0-5070-6EE2-F1B3-86E8DA88D66C}"/>
              </a:ext>
            </a:extLst>
          </p:cNvPr>
          <p:cNvSpPr txBox="1"/>
          <p:nvPr/>
        </p:nvSpPr>
        <p:spPr>
          <a:xfrm>
            <a:off x="587322" y="3395209"/>
            <a:ext cx="8001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TS 38.401 CR 0373</a:t>
            </a:r>
          </a:p>
          <a:p>
            <a:r>
              <a:rPr lang="fr-FR" dirty="0"/>
              <a:t>TS 38.331 CR 4435</a:t>
            </a:r>
          </a:p>
          <a:p>
            <a:r>
              <a:rPr lang="fr-FR" dirty="0"/>
              <a:t>* This </a:t>
            </a:r>
            <a:r>
              <a:rPr lang="fr-FR" dirty="0" err="1"/>
              <a:t>should</a:t>
            </a:r>
            <a:r>
              <a:rPr lang="fr-FR" dirty="0"/>
              <a:t> have been </a:t>
            </a:r>
            <a:r>
              <a:rPr lang="fr-FR" dirty="0" err="1"/>
              <a:t>better</a:t>
            </a:r>
            <a:r>
              <a:rPr lang="fr-FR" dirty="0"/>
              <a:t> </a:t>
            </a:r>
            <a:r>
              <a:rPr lang="fr-FR" dirty="0" err="1"/>
              <a:t>submitted</a:t>
            </a:r>
            <a:r>
              <a:rPr lang="fr-FR" dirty="0"/>
              <a:t> as Cat F CR as </a:t>
            </a:r>
            <a:r>
              <a:rPr lang="en-US" dirty="0"/>
              <a:t>as there was a 38.300 CR in R2-2401931 in RAN #103</a:t>
            </a:r>
          </a:p>
          <a:p>
            <a:endParaRPr lang="fr-FR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56B68076-CB82-EFA9-93F0-3856457B5E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720325"/>
              </p:ext>
            </p:extLst>
          </p:nvPr>
        </p:nvGraphicFramePr>
        <p:xfrm>
          <a:off x="377825" y="1967315"/>
          <a:ext cx="8001000" cy="724237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648234030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239314537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09985965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3032442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81577461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10417608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246972309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7705875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89919117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40299758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680618"/>
                  </a:ext>
                </a:extLst>
              </a:tr>
              <a:tr h="428962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R2-2406052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Measurement Quality and Time Stamp Information to E-CID [ECIDQualTimeStamp]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(Ericsson, Comtech, Verizon Wireless, Polaris Wireless, Nokia, ZTE)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0170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4983036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A40F40C-656D-2E0F-B6A6-FBF5E66FB9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40551"/>
              </p:ext>
            </p:extLst>
          </p:nvPr>
        </p:nvGraphicFramePr>
        <p:xfrm>
          <a:off x="377825" y="4078287"/>
          <a:ext cx="8001000" cy="763056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3422875267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28797971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49926203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260603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7493540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52306502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164843915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2175775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4739806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50443606"/>
                    </a:ext>
                  </a:extLst>
                </a:gridCol>
              </a:tblGrid>
              <a:tr h="29527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75B91A"/>
                          </a:highlight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638304"/>
                  </a:ext>
                </a:extLst>
              </a:tr>
              <a:tr h="46778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R2-2406049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SDT RRC Release with resume indication [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SDT_ReleaseEnh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(ZTE, Huawei, China Telecom, Qualcomm, LG Electronics, China Unicom, Samsung, CATT)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38.300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18.1.0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Arial" panose="020B0604020202020204" pitchFamily="34" charset="0"/>
                        </a:rPr>
                        <a:t>0872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* 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RP-241543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57055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1ED62C1-037B-8C26-289B-9F296D27C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63513"/>
            <a:ext cx="6827838" cy="857250"/>
          </a:xfrm>
        </p:spPr>
        <p:txBody>
          <a:bodyPr/>
          <a:lstStyle/>
          <a:p>
            <a:r>
              <a:rPr lang="en-US" altLang="en-US" dirty="0"/>
              <a:t>Submitted contributions in RAN2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9BDBCEC-E706-A27D-FD8C-142DABDFD7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025" y="1028700"/>
            <a:ext cx="8388350" cy="633413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 ~2000 </a:t>
            </a:r>
            <a:r>
              <a:rPr lang="en-US" altLang="en-US" sz="2400" dirty="0" err="1"/>
              <a:t>tdocs</a:t>
            </a:r>
            <a:r>
              <a:rPr lang="en-US" altLang="en-US" sz="2400" dirty="0"/>
              <a:t> per meeting </a:t>
            </a:r>
          </a:p>
        </p:txBody>
      </p:sp>
      <p:graphicFrame>
        <p:nvGraphicFramePr>
          <p:cNvPr id="8197" name="Chart 3">
            <a:extLst>
              <a:ext uri="{FF2B5EF4-FFF2-40B4-BE49-F238E27FC236}">
                <a16:creationId xmlns:a16="http://schemas.microsoft.com/office/drawing/2014/main" id="{CA926442-EA93-0663-E323-57D63E530B41}"/>
              </a:ext>
            </a:extLst>
          </p:cNvPr>
          <p:cNvGraphicFramePr>
            <a:graphicFrameLocks/>
          </p:cNvGraphicFramePr>
          <p:nvPr/>
        </p:nvGraphicFramePr>
        <p:xfrm>
          <a:off x="673100" y="1497013"/>
          <a:ext cx="8304213" cy="325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8200892" imgH="3219351" progId="Excel.Chart.8">
                  <p:embed/>
                </p:oleObj>
              </mc:Choice>
              <mc:Fallback>
                <p:oleObj name="Chart" r:id="rId2" imgW="8200892" imgH="3219351" progId="Excel.Chart.8">
                  <p:embed/>
                  <p:pic>
                    <p:nvPicPr>
                      <p:cNvPr id="8197" name="Chart 3">
                        <a:extLst>
                          <a:ext uri="{FF2B5EF4-FFF2-40B4-BE49-F238E27FC236}">
                            <a16:creationId xmlns:a16="http://schemas.microsoft.com/office/drawing/2014/main" id="{CA926442-EA93-0663-E323-57D63E530B41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" y="1497013"/>
                        <a:ext cx="8304213" cy="325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27F1499-4F2C-E64D-D027-8457A2183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25" y="85725"/>
            <a:ext cx="6827838" cy="857250"/>
          </a:xfrm>
        </p:spPr>
        <p:txBody>
          <a:bodyPr/>
          <a:lstStyle/>
          <a:p>
            <a:r>
              <a:rPr lang="en-US" altLang="en-US"/>
              <a:t>RAN2 Agreed CRs 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1899CE2-20B1-FBB2-BD9F-89E3CF517D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785813"/>
            <a:ext cx="8388350" cy="4857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Rel-15/16/17 workload similar to previous meeting</a:t>
            </a:r>
          </a:p>
          <a:p>
            <a:pPr marL="341313" indent="-341313"/>
            <a:r>
              <a:rPr lang="en-US" altLang="en-US" sz="1800" dirty="0"/>
              <a:t>188 Rel-18 CRs agreed in RAN2#126 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3E443F78-3CE7-9FB6-CAF3-FFAEAFE0B281}"/>
              </a:ext>
            </a:extLst>
          </p:cNvPr>
          <p:cNvGraphicFramePr>
            <a:graphicFrameLocks/>
          </p:cNvGraphicFramePr>
          <p:nvPr/>
        </p:nvGraphicFramePr>
        <p:xfrm>
          <a:off x="1698625" y="1470025"/>
          <a:ext cx="6391275" cy="352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BFDD2D9-6B7D-DD4A-5C1A-C78844FA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Rel-17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007C0F0-9F40-DF03-2C90-61CDF955A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sz="2400"/>
              <a:t>Number of CRs for Rel-17 lower than previous meetings</a:t>
            </a:r>
          </a:p>
          <a:p>
            <a:pPr lvl="1"/>
            <a:r>
              <a:rPr lang="en-US" altLang="en-US" sz="18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56 Rel-17 CRs agreed </a:t>
            </a:r>
          </a:p>
          <a:p>
            <a:pPr lvl="1"/>
            <a:r>
              <a:rPr lang="en-US" altLang="en-US" sz="18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26 Rel-14/15/16 CRs agreed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Rel-18 NR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2394DA8A-49E1-0FDE-3D87-21D6B9F37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373063"/>
            <a:ext cx="6827838" cy="857250"/>
          </a:xfrm>
        </p:spPr>
        <p:txBody>
          <a:bodyPr/>
          <a:lstStyle/>
          <a:p>
            <a:r>
              <a:rPr lang="en-GB" altLang="en-US" dirty="0"/>
              <a:t>Rel-18 RAN2 Led WIDs/SIDs</a:t>
            </a:r>
            <a:br>
              <a:rPr lang="en-GB" altLang="en-US" dirty="0"/>
            </a:br>
            <a:r>
              <a:rPr lang="en-GB" altLang="en-US" dirty="0"/>
              <a:t>(</a:t>
            </a:r>
            <a:r>
              <a:rPr lang="en-GB" altLang="en-US" sz="2800" dirty="0"/>
              <a:t>Completed)</a:t>
            </a:r>
            <a:endParaRPr lang="en-US" altLang="en-US" dirty="0"/>
          </a:p>
        </p:txBody>
      </p:sp>
      <p:sp>
        <p:nvSpPr>
          <p:cNvPr id="12291" name="Text Box 50">
            <a:extLst>
              <a:ext uri="{FF2B5EF4-FFF2-40B4-BE49-F238E27FC236}">
                <a16:creationId xmlns:a16="http://schemas.microsoft.com/office/drawing/2014/main" id="{D76E5D60-75C7-A9F1-A690-A3C12BE31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8EF5427-CEAD-6CC7-2790-DB3D7F997D06}"/>
              </a:ext>
            </a:extLst>
          </p:cNvPr>
          <p:cNvGraphicFramePr>
            <a:graphicFrameLocks noGrp="1"/>
          </p:cNvGraphicFramePr>
          <p:nvPr/>
        </p:nvGraphicFramePr>
        <p:xfrm>
          <a:off x="133350" y="1544638"/>
          <a:ext cx="8832850" cy="326072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1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17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5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0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5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13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08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5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5998" marR="35998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366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940104</a:t>
                      </a:r>
                    </a:p>
                  </a:txBody>
                  <a:tcPr marL="6350" marR="6350" marT="635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IoT (Internet of Things) NTN (non-terrestrial network) enhancements</a:t>
                      </a:r>
                    </a:p>
                  </a:txBody>
                  <a:tcPr marL="6350" marR="6350" marT="6352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IoT_NTN_enh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6350" marR="6350" marT="6352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2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RP-231407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2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776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941105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NR support for UAV (Uncrewed Aerial Vehicles)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NR_UAV-Core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RP-230782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367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991135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Enhanced LTE Support for UAV (Uncrewed Aerial Vehicles) 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LTE_UAV_enh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RP-230783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774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941102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NR sidelink relay enhancements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NR_SL_relay_enh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RP-223501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367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941100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Mobile Terminated-Small Data Transmission (MT-SDT) for NR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NR_MT_SDT-Core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RP-222993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644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940199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Enhancements of NR Multicast and Broadcast Services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NR_MBS_enh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/>
                        </a:rPr>
                        <a:t>RP-231829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8776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981139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XR (eXtended Reality) enhancements for NR 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NR_XR_enh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9"/>
                        </a:rPr>
                        <a:t>RP-230786</a:t>
                      </a:r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716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941103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In-Device Co-existence (IDC) enhancements for NR and MR-DC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NR_IDC_enh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0"/>
                        </a:rPr>
                        <a:t>RP-221281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4152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941101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 part: Dual Transmission/Reception (Tx/Rx) Multi-SIM for NR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NR_DualTxRx_MUSIM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1"/>
                        </a:rPr>
                        <a:t>RP-231461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5998" marR="35998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4152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940198</a:t>
                      </a:r>
                    </a:p>
                  </a:txBody>
                  <a:tcPr marL="6350" marR="6350" marT="635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Further NR mobility enhancements</a:t>
                      </a:r>
                    </a:p>
                  </a:txBody>
                  <a:tcPr marL="6350" marR="6350" marT="635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NR_Mob_enh2-Core</a:t>
                      </a:r>
                    </a:p>
                  </a:txBody>
                  <a:tcPr marL="6350" marR="6350" marT="6351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03/21/2024</a:t>
                      </a:r>
                    </a:p>
                  </a:txBody>
                  <a:tcPr marL="6350" marR="6350" marT="635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2"/>
                        </a:rPr>
                        <a:t>RP-231475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1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C0918CBB-BAB5-D373-9DC1-15B41310D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/>
              <a:t>Rel-18 RAN2 Led WIDs/SIDs</a:t>
            </a:r>
            <a:br>
              <a:rPr lang="en-GB" altLang="en-US"/>
            </a:br>
            <a:r>
              <a:rPr lang="en-GB" altLang="en-US" sz="2800"/>
              <a:t>(Still open from RAN103)</a:t>
            </a:r>
            <a:endParaRPr lang="en-US" altLang="en-US"/>
          </a:p>
        </p:txBody>
      </p:sp>
      <p:sp>
        <p:nvSpPr>
          <p:cNvPr id="13315" name="Text Box 50">
            <a:extLst>
              <a:ext uri="{FF2B5EF4-FFF2-40B4-BE49-F238E27FC236}">
                <a16:creationId xmlns:a16="http://schemas.microsoft.com/office/drawing/2014/main" id="{E1E4BFB3-C396-5266-270E-973155E6F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264D58F-B967-5701-6A47-9250DBC6D9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472044"/>
              </p:ext>
            </p:extLst>
          </p:nvPr>
        </p:nvGraphicFramePr>
        <p:xfrm>
          <a:off x="211138" y="1433513"/>
          <a:ext cx="8721725" cy="1601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5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7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0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6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86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17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203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4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3384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941106</a:t>
                      </a:r>
                    </a:p>
                  </a:txBody>
                  <a:tcPr marL="6350" marR="6350" marT="635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part: NR NTN (Non-</a:t>
                      </a:r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Terrestrial</a:t>
                      </a: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Networks) </a:t>
                      </a:r>
                      <a:r>
                        <a:rPr lang="fr-F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NR_NTN_enh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6350" marR="6350" marT="6354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06/20/2024</a:t>
                      </a:r>
                    </a:p>
                  </a:txBody>
                  <a:tcPr marL="6350" marR="6350" marT="635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RAN2 100%</a:t>
                      </a:r>
                    </a:p>
                    <a:p>
                      <a:pPr algn="ctr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RP-240779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128DD28-21FB-1A99-68CF-6F9427A7C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/>
              <a:t>Rel-19 RAN2 Led WID/SIDs</a:t>
            </a:r>
            <a:br>
              <a:rPr lang="en-GB" altLang="en-US"/>
            </a:br>
            <a:endParaRPr lang="en-US" altLang="en-US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11151850-FC09-994E-6A7B-6E30687D5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54D3AA4-67D6-1F6C-14B2-4A02EE6A241D}"/>
              </a:ext>
            </a:extLst>
          </p:cNvPr>
          <p:cNvGraphicFramePr>
            <a:graphicFrameLocks noGrp="1"/>
          </p:cNvGraphicFramePr>
          <p:nvPr/>
        </p:nvGraphicFramePr>
        <p:xfrm>
          <a:off x="422275" y="1477963"/>
          <a:ext cx="8493125" cy="288448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0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4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1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2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727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mobility in NR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FS_NR_AIML_Mob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RP-240082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Core part: Non-Terrestrial Networks (NTN)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RP-240775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part: Non-Terrestrial Networks (NTN) for Internet of Things (IoT)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RP-240776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2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 part: XR (</a:t>
                      </a:r>
                      <a:r>
                        <a:rPr lang="en-US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eXtended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Reality)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NR_XR_Ph3-Core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RP-240791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Core part: NR mobility enhancements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RP-240299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1031076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 RAT mode mobility support from E-UTRAN TN to NR-NTN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LTE_TN_NR_NTN_mob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9/9/2025</a:t>
                      </a:r>
                    </a:p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RP-240846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bb9c9243-6514-496e-9bea-3e67ed9ba0e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3bf2a938-977f-4d5f-8f64-920cbfce838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551D225-5F30-4DB3-AD73-A094A7726C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43149</TotalTime>
  <Words>2268</Words>
  <Application>Microsoft Office PowerPoint</Application>
  <PresentationFormat>On-screen Show (16:9)</PresentationFormat>
  <Paragraphs>655</Paragraphs>
  <Slides>23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Century Gothic</vt:lpstr>
      <vt:lpstr>Times New Roman</vt:lpstr>
      <vt:lpstr>Office Theme</vt:lpstr>
      <vt:lpstr>Custom Design</vt:lpstr>
      <vt:lpstr>Chart</vt:lpstr>
      <vt:lpstr>PowerPoint Presentation</vt:lpstr>
      <vt:lpstr>Executive Summary</vt:lpstr>
      <vt:lpstr>Submitted contributions in RAN2</vt:lpstr>
      <vt:lpstr>RAN2 Agreed CRs </vt:lpstr>
      <vt:lpstr>Maintenance up to Rel-17</vt:lpstr>
      <vt:lpstr>Rel-18 NR</vt:lpstr>
      <vt:lpstr>Rel-18 RAN2 Led WIDs/SIDs (Completed)</vt:lpstr>
      <vt:lpstr>Rel-18 RAN2 Led WIDs/SIDs (Still open from RAN103)</vt:lpstr>
      <vt:lpstr>Rel-19 RAN2 Led WID/SIDs </vt:lpstr>
      <vt:lpstr>ASN.1 Review</vt:lpstr>
      <vt:lpstr>TEI18 - Summary</vt:lpstr>
      <vt:lpstr>Next Steps</vt:lpstr>
      <vt:lpstr>THANK YOU!!!</vt:lpstr>
      <vt:lpstr>Appendix – TEI identifiers and CRs</vt:lpstr>
      <vt:lpstr>TEI18 – RAN1 Led/Impact </vt:lpstr>
      <vt:lpstr>TEI 18 – RAN2 Only (1/7) Cat B CRs</vt:lpstr>
      <vt:lpstr>TEI 18 – RAN2 only (2/7) Cat B CRs</vt:lpstr>
      <vt:lpstr>TEI 18 RAN2 only (3/7)  Cat B</vt:lpstr>
      <vt:lpstr>TEI 18 RAN2 only (4/7)  Cat B and Cat F</vt:lpstr>
      <vt:lpstr>TEI 18 – RAN2 Only (5/7) CAT F CRs</vt:lpstr>
      <vt:lpstr>TEI 18 – RAN2 Only (6/7) CAT F CRs</vt:lpstr>
      <vt:lpstr>TEI 18 – RAN2 Only (7/7) CAT F CRs</vt:lpstr>
      <vt:lpstr>TEI18  - RAN 3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1973</cp:revision>
  <cp:lastPrinted>2017-02-24T12:37:51Z</cp:lastPrinted>
  <dcterms:created xsi:type="dcterms:W3CDTF">2008-08-30T09:32:10Z</dcterms:created>
  <dcterms:modified xsi:type="dcterms:W3CDTF">2024-06-16T08:48:32Z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