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6"/>
  </p:notesMasterIdLst>
  <p:handoutMasterIdLst>
    <p:handoutMasterId r:id="rId17"/>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18" r:id="rId14"/>
    <p:sldId id="1003" r:id="rId15"/>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RP-240863</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altLang="ko-KR" sz="1800" dirty="0">
                <a:ea typeface="맑은 고딕" panose="020B0503020000020004" pitchFamily="34" charset="-127"/>
              </a:rPr>
              <a:t>Overall, progress for Rel-19 was reasonable</a:t>
            </a:r>
          </a:p>
          <a:p>
            <a:pPr lvl="1" eaLnBrk="1" fontAlgn="t" hangingPunct="1">
              <a:spcBef>
                <a:spcPts val="300"/>
              </a:spcBef>
              <a:spcAft>
                <a:spcPts val="300"/>
              </a:spcAft>
            </a:pPr>
            <a:r>
              <a:rPr lang="en-US" sz="1600" dirty="0">
                <a:ea typeface="맑은 고딕" panose="020B0503020000020004" pitchFamily="34" charset="-127"/>
              </a:rPr>
              <a:t>Currently, RAN1 is working on 7 work items and 3 study items (18.5 TUs in total)</a:t>
            </a:r>
          </a:p>
          <a:p>
            <a:pPr lvl="1" eaLnBrk="1" fontAlgn="t" hangingPunct="1">
              <a:spcBef>
                <a:spcPts val="300"/>
              </a:spcBef>
              <a:spcAft>
                <a:spcPts val="300"/>
              </a:spcAft>
            </a:pPr>
            <a:r>
              <a:rPr lang="en-US" altLang="ko-KR" sz="1600" dirty="0">
                <a:ea typeface="맑은 고딕" panose="020B0503020000020004" pitchFamily="34" charset="-127"/>
              </a:rPr>
              <a:t>Discussion on Study on channel modelling enhancements for 7-24GHz for NR was kicked off in RAN1#116bis</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sz="1800" dirty="0">
                <a:ea typeface="맑은 고딕" panose="020B0503020000020004" pitchFamily="34" charset="-127"/>
              </a:rPr>
              <a:t>Check points for RAN#104</a:t>
            </a:r>
          </a:p>
          <a:p>
            <a:pPr lvl="1" eaLnBrk="1" fontAlgn="t" hangingPunct="1">
              <a:spcBef>
                <a:spcPts val="300"/>
              </a:spcBef>
              <a:spcAft>
                <a:spcPts val="300"/>
              </a:spcAft>
            </a:pP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p>
            <a:pPr lvl="2" eaLnBrk="1" fontAlgn="t" hangingPunct="1">
              <a:spcBef>
                <a:spcPts val="300"/>
              </a:spcBef>
              <a:spcAft>
                <a:spcPts val="300"/>
              </a:spcAft>
            </a:pPr>
            <a:r>
              <a:rPr lang="en-US" sz="1400" dirty="0">
                <a:ea typeface="맑은 고딕" panose="020B0503020000020004" pitchFamily="34" charset="-127"/>
              </a:rPr>
              <a:t>CLI handling (UE-UE and </a:t>
            </a:r>
            <a:r>
              <a:rPr lang="en-US" sz="1400" dirty="0" err="1">
                <a:ea typeface="맑은 고딕" panose="020B0503020000020004" pitchFamily="34" charset="-127"/>
              </a:rPr>
              <a:t>gNB-gNB</a:t>
            </a:r>
            <a:r>
              <a:rPr lang="en-US" sz="1400" dirty="0">
                <a:ea typeface="맑은 고딕" panose="020B0503020000020004" pitchFamily="34" charset="-127"/>
              </a:rPr>
              <a:t>): RAN1 has made agreements on the detailed schemes</a:t>
            </a:r>
          </a:p>
          <a:p>
            <a:pPr lvl="2" eaLnBrk="1" fontAlgn="t" hangingPunct="1">
              <a:spcBef>
                <a:spcPts val="300"/>
              </a:spcBef>
              <a:spcAft>
                <a:spcPts val="300"/>
              </a:spcAft>
            </a:pPr>
            <a:r>
              <a:rPr lang="en-US" sz="1400" dirty="0">
                <a:ea typeface="맑은 고딕" panose="020B0503020000020004" pitchFamily="34" charset="-127"/>
              </a:rPr>
              <a:t>Support of SBFD for RRC_IDLE/INACTIVE mode UEs for random access: RAN1 has made agreement to support the feature</a:t>
            </a:r>
          </a:p>
          <a:p>
            <a:pPr lvl="1" eaLnBrk="1" fontAlgn="t" hangingPunct="1">
              <a:spcBef>
                <a:spcPts val="300"/>
              </a:spcBef>
              <a:spcAft>
                <a:spcPts val="300"/>
              </a:spcAft>
            </a:pP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p>
            <a:pPr lvl="2" eaLnBrk="1" fontAlgn="t" hangingPunct="1">
              <a:spcBef>
                <a:spcPts val="300"/>
              </a:spcBef>
              <a:spcAft>
                <a:spcPts val="300"/>
              </a:spcAft>
            </a:pPr>
            <a:r>
              <a:rPr lang="en-US" altLang="ko-KR" sz="14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adaptation of PRACH in spatial domain: RAN1 was not able to reach consensus on the support of PRACH adaptation in spatial domain.</a:t>
            </a:r>
          </a:p>
          <a:p>
            <a:pPr lvl="1" eaLnBrk="1" fontAlgn="t" hangingPunct="1">
              <a:spcBef>
                <a:spcPts val="300"/>
              </a:spcBef>
              <a:spcAft>
                <a:spcPts val="300"/>
              </a:spcAft>
            </a:pP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p>
            <a:pPr lvl="2" eaLnBrk="1" fontAlgn="t" hangingPunct="1">
              <a:spcBef>
                <a:spcPts val="300"/>
              </a:spcBef>
              <a:spcAft>
                <a:spcPts val="300"/>
              </a:spcAft>
            </a:pPr>
            <a:r>
              <a:rPr lang="en-US" altLang="ko-KR" sz="1400" dirty="0">
                <a:ea typeface="맑은 고딕" panose="020B0503020000020004" pitchFamily="34" charset="-127"/>
              </a:rPr>
              <a:t>On whether any essential changes are needed for the support of HD-FDD </a:t>
            </a:r>
            <a:r>
              <a:rPr lang="en-US" altLang="ko-KR" sz="1400" dirty="0" err="1">
                <a:ea typeface="맑은 고딕" panose="020B0503020000020004" pitchFamily="34" charset="-127"/>
              </a:rPr>
              <a:t>RedCap</a:t>
            </a:r>
            <a:r>
              <a:rPr lang="en-US" altLang="ko-KR" sz="1400" dirty="0">
                <a:ea typeface="맑은 고딕" panose="020B0503020000020004" pitchFamily="34" charset="-127"/>
              </a:rPr>
              <a:t> UEs and </a:t>
            </a:r>
            <a:r>
              <a:rPr lang="en-US" altLang="ko-KR" sz="1400" dirty="0" err="1">
                <a:ea typeface="맑은 고딕" panose="020B0503020000020004" pitchFamily="34" charset="-127"/>
              </a:rPr>
              <a:t>eRedCap</a:t>
            </a:r>
            <a:r>
              <a:rPr lang="en-US" altLang="ko-KR" sz="1400" dirty="0">
                <a:ea typeface="맑은 고딕" panose="020B0503020000020004" pitchFamily="34" charset="-127"/>
              </a:rPr>
              <a:t> UEs</a:t>
            </a:r>
          </a:p>
          <a:p>
            <a:pPr lvl="3" eaLnBrk="1" fontAlgn="t" hangingPunct="1">
              <a:spcBef>
                <a:spcPts val="300"/>
              </a:spcBef>
              <a:spcAft>
                <a:spcPts val="300"/>
              </a:spcAft>
            </a:pPr>
            <a:r>
              <a:rPr lang="en-US" altLang="ko-KR" sz="1400" dirty="0">
                <a:ea typeface="맑은 고딕" panose="020B0503020000020004" pitchFamily="34" charset="-127"/>
              </a:rPr>
              <a:t>(RAN1 conclusion) For Rel-19 HD-FDD </a:t>
            </a:r>
            <a:r>
              <a:rPr lang="en-US" altLang="ko-KR" sz="1400" dirty="0" err="1">
                <a:ea typeface="맑은 고딕" panose="020B0503020000020004" pitchFamily="34" charset="-127"/>
              </a:rPr>
              <a:t>RedCap</a:t>
            </a:r>
            <a:r>
              <a:rPr lang="en-US" altLang="ko-KR" sz="1400" dirty="0">
                <a:ea typeface="맑은 고딕" panose="020B0503020000020004" pitchFamily="34" charset="-127"/>
              </a:rPr>
              <a:t>/</a:t>
            </a:r>
            <a:r>
              <a:rPr lang="en-US" altLang="ko-KR" sz="1400" dirty="0" err="1">
                <a:ea typeface="맑은 고딕" panose="020B0503020000020004" pitchFamily="34" charset="-127"/>
              </a:rPr>
              <a:t>eRedCap</a:t>
            </a:r>
            <a:r>
              <a:rPr lang="en-US" altLang="ko-KR" sz="1400" dirty="0">
                <a:ea typeface="맑은 고딕" panose="020B0503020000020004" pitchFamily="34" charset="-127"/>
              </a:rPr>
              <a:t> UE in NTN, the issues caused by TA mismatch between actual TA used by the UE and assumed TA for the UE at the </a:t>
            </a:r>
            <a:r>
              <a:rPr lang="en-US" altLang="ko-KR" sz="1400" dirty="0" err="1">
                <a:ea typeface="맑은 고딕" panose="020B0503020000020004" pitchFamily="34" charset="-127"/>
              </a:rPr>
              <a:t>gNB</a:t>
            </a:r>
            <a:r>
              <a:rPr lang="en-US" altLang="ko-KR" sz="1400" dirty="0">
                <a:ea typeface="맑은 고딕" panose="020B0503020000020004" pitchFamily="34" charset="-127"/>
              </a:rPr>
              <a:t> should be mitigated for collision cases 3 and 4.</a:t>
            </a:r>
          </a:p>
          <a:p>
            <a:pPr lvl="4" eaLnBrk="1" fontAlgn="t" hangingPunct="1">
              <a:spcBef>
                <a:spcPts val="300"/>
              </a:spcBef>
              <a:spcAft>
                <a:spcPts val="300"/>
              </a:spcAft>
            </a:pPr>
            <a:r>
              <a:rPr lang="en-US" altLang="ko-KR" sz="1400" dirty="0">
                <a:ea typeface="맑은 고딕" panose="020B0503020000020004" pitchFamily="34" charset="-127"/>
              </a:rPr>
              <a:t>Note: further discussion on other cases is not precluded</a:t>
            </a:r>
          </a:p>
          <a:p>
            <a:pPr lvl="2" eaLnBrk="1" fontAlgn="t" hangingPunct="1">
              <a:spcBef>
                <a:spcPts val="300"/>
              </a:spcBef>
              <a:spcAft>
                <a:spcPts val="300"/>
              </a:spcAft>
            </a:pPr>
            <a:r>
              <a:rPr lang="en-US" altLang="ko-KR" sz="1400" dirty="0">
                <a:ea typeface="맑은 고딕" panose="020B0503020000020004" pitchFamily="34" charset="-127"/>
              </a:rPr>
              <a:t>UL capacity/throughput enhancement: RAN1 concluded on positive capacity gains by using OCC with PUSCH. RAN1 has made agreement to support at least one of the candidate OCC techniques studied in RAN1.</a:t>
            </a:r>
          </a:p>
          <a:p>
            <a:pPr lvl="2" eaLnBrk="1" fontAlgn="t" hangingPunct="1">
              <a:spcBef>
                <a:spcPts val="300"/>
              </a:spcBef>
              <a:spcAft>
                <a:spcPts val="300"/>
              </a:spcAft>
            </a:pPr>
            <a:endParaRPr lang="en-US" altLang="ko-KR" sz="1400" dirty="0">
              <a:ea typeface="맑은 고딕" panose="020B0503020000020004" pitchFamily="34" charset="-127"/>
            </a:endParaRPr>
          </a:p>
          <a:p>
            <a:pPr lvl="1" eaLnBrk="1" fontAlgn="t" hangingPunct="1">
              <a:spcBef>
                <a:spcPts val="300"/>
              </a:spcBef>
              <a:spcAft>
                <a:spcPts val="300"/>
              </a:spcAft>
            </a:pPr>
            <a:endPar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p>
            <a:pPr lvl="1" eaLnBrk="1" fontAlgn="t" hangingPunct="1">
              <a:spcBef>
                <a:spcPts val="300"/>
              </a:spcBef>
              <a:spcAft>
                <a:spcPts val="300"/>
              </a:spcAft>
            </a:pPr>
            <a:endParaRPr lang="en-US" sz="1600" dirty="0">
              <a:ea typeface="맑은 고딕" panose="020B0503020000020004" pitchFamily="34" charset="-127"/>
            </a:endParaRPr>
          </a:p>
          <a:p>
            <a:pPr lvl="2" eaLnBrk="1" fontAlgn="t" hangingPunct="1">
              <a:spcBef>
                <a:spcPts val="300"/>
              </a:spcBef>
              <a:spcAft>
                <a:spcPts val="300"/>
              </a:spcAft>
            </a:pPr>
            <a:endParaRPr lang="en-US" sz="14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447419743"/>
              </p:ext>
            </p:extLst>
          </p:nvPr>
        </p:nvGraphicFramePr>
        <p:xfrm>
          <a:off x="1131247" y="1345714"/>
          <a:ext cx="9960696" cy="3397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RP-241206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RP-241164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RP-241099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RP-241153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RP-241051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RP-241286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RP-241182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RP-241039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RP-240927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RP-240923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NR specifications up to Rel-17 are stable</a:t>
            </a:r>
          </a:p>
          <a:p>
            <a:pPr lvl="1">
              <a:spcBef>
                <a:spcPts val="300"/>
              </a:spcBef>
              <a:spcAft>
                <a:spcPts val="300"/>
              </a:spcAft>
            </a:pPr>
            <a:r>
              <a:rPr lang="en-US" altLang="ko-KR" dirty="0"/>
              <a:t>Rel-16: </a:t>
            </a:r>
            <a:r>
              <a:rPr lang="en-US" dirty="0"/>
              <a:t>4 Cat-F CRs were endorsed</a:t>
            </a:r>
          </a:p>
          <a:p>
            <a:pPr lvl="1">
              <a:spcBef>
                <a:spcPts val="300"/>
              </a:spcBef>
              <a:spcAft>
                <a:spcPts val="300"/>
              </a:spcAft>
            </a:pPr>
            <a:r>
              <a:rPr lang="en-US" dirty="0"/>
              <a:t>Rel-17: 12 Cat-F CRs were endorsed</a:t>
            </a:r>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ko-KR" dirty="0"/>
              <a:t>NR specifications up to Rel-18 are stabilizing well</a:t>
            </a:r>
          </a:p>
          <a:p>
            <a:pPr lvl="1">
              <a:spcBef>
                <a:spcPts val="300"/>
              </a:spcBef>
              <a:spcAft>
                <a:spcPts val="300"/>
              </a:spcAft>
            </a:pPr>
            <a:r>
              <a:rPr lang="en-US" altLang="ko-KR" dirty="0"/>
              <a:t>Rel-18 UE features have been updated and sent to RAN2</a:t>
            </a:r>
          </a:p>
          <a:p>
            <a:pPr lvl="1">
              <a:spcBef>
                <a:spcPts val="300"/>
              </a:spcBef>
              <a:spcAft>
                <a:spcPts val="300"/>
              </a:spcAft>
            </a:pPr>
            <a:r>
              <a:rPr lang="en-US" altLang="ko-KR" dirty="0"/>
              <a:t>3 Cat-B CRs (for Rel-18 NR-NTN on the support of Ka band) and 83 Cat-F CRs were endorsed</a:t>
            </a:r>
          </a:p>
          <a:p>
            <a:pPr lvl="1">
              <a:spcBef>
                <a:spcPts val="300"/>
              </a:spcBef>
              <a:spcAft>
                <a:spcPts val="300"/>
              </a:spcAft>
            </a:pPr>
            <a:r>
              <a:rPr lang="en-US" altLang="en-US" dirty="0"/>
              <a:t>RAN1 has now fully transitioned from editor CRs to individual CRs for all Rel-18 work items</a:t>
            </a:r>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2024.Q3</a:t>
            </a:r>
          </a:p>
          <a:p>
            <a:pPr lvl="1">
              <a:spcBef>
                <a:spcPts val="600"/>
              </a:spcBef>
              <a:spcAft>
                <a:spcPts val="300"/>
              </a:spcAft>
            </a:pPr>
            <a:r>
              <a:rPr lang="en-US" dirty="0"/>
              <a:t>RAN1#118 (August 19 ~ 23, </a:t>
            </a:r>
            <a:r>
              <a:rPr lang="en-US" altLang="ko-KR" b="0" i="0" dirty="0">
                <a:solidFill>
                  <a:srgbClr val="312E25"/>
                </a:solidFill>
                <a:effectLst/>
                <a:latin typeface="Arial" panose="020B0604020202020204" pitchFamily="34" charset="0"/>
              </a:rPr>
              <a:t>Maastricht, Netherlands</a:t>
            </a:r>
            <a:r>
              <a:rPr lang="en-US" dirty="0"/>
              <a:t>)</a:t>
            </a:r>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RAN1#116bis and RAN1#117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dirty="0">
                <a:solidFill>
                  <a:srgbClr val="FF0000"/>
                </a:solidFill>
              </a:rPr>
              <a:t>Chinese friends of 3GPP </a:t>
            </a:r>
            <a:r>
              <a:rPr lang="sv-SE" sz="1600" dirty="0"/>
              <a:t>and </a:t>
            </a:r>
            <a:r>
              <a:rPr lang="sv-SE" sz="1600" i="1" dirty="0">
                <a:solidFill>
                  <a:srgbClr val="FF0000"/>
                </a:solidFill>
              </a:rPr>
              <a:t>Japanese friends of 3GPP </a:t>
            </a:r>
            <a:r>
              <a:rPr lang="sv-SE" sz="1600" dirty="0"/>
              <a:t>for hosting the meetings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4149962"/>
            <a:ext cx="11314633" cy="2155038"/>
          </a:xfrm>
        </p:spPr>
        <p:txBody>
          <a:bodyPr/>
          <a:lstStyle/>
          <a:p>
            <a:pPr>
              <a:lnSpc>
                <a:spcPct val="120000"/>
              </a:lnSpc>
              <a:spcBef>
                <a:spcPts val="600"/>
              </a:spcBef>
              <a:spcAft>
                <a:spcPts val="600"/>
              </a:spcAft>
            </a:pPr>
            <a:r>
              <a:rPr lang="en-US" altLang="en-US" sz="1800" b="1" dirty="0"/>
              <a:t>Rel-19 study/work items</a:t>
            </a:r>
            <a:r>
              <a:rPr lang="en-US" altLang="en-US" sz="1800" dirty="0"/>
              <a:t>: RAN1 has spent 2 quarters on Rel-19 discussions. In Q2, RAN1 kicked off discussions on 1 study item (channel modelling for 7-24GHz). Overall, Rel-19 discussions are progressing adequately. </a:t>
            </a:r>
          </a:p>
          <a:p>
            <a:pPr>
              <a:lnSpc>
                <a:spcPct val="120000"/>
              </a:lnSpc>
              <a:spcBef>
                <a:spcPts val="600"/>
              </a:spcBef>
              <a:spcAft>
                <a:spcPts val="600"/>
              </a:spcAft>
            </a:pPr>
            <a:r>
              <a:rPr lang="en-US" altLang="en-US" sz="1800" b="1" dirty="0"/>
              <a:t>Rel-18 work items</a:t>
            </a:r>
            <a:r>
              <a:rPr lang="en-US" altLang="en-US" sz="1800" dirty="0"/>
              <a:t>: RAN1 specifications are stabilizing well.</a:t>
            </a:r>
          </a:p>
          <a:p>
            <a:pPr>
              <a:lnSpc>
                <a:spcPct val="120000"/>
              </a:lnSpc>
              <a:spcBef>
                <a:spcPts val="600"/>
              </a:spcBef>
              <a:spcAft>
                <a:spcPts val="600"/>
              </a:spcAft>
            </a:pPr>
            <a:r>
              <a:rPr lang="en-US" altLang="en-US" sz="1800" b="1" dirty="0"/>
              <a:t>Pre-Rel-18</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2434470202"/>
              </p:ext>
            </p:extLst>
          </p:nvPr>
        </p:nvGraphicFramePr>
        <p:xfrm>
          <a:off x="954009" y="1543133"/>
          <a:ext cx="10188000" cy="2268000"/>
        </p:xfrm>
        <a:graphic>
          <a:graphicData uri="http://schemas.openxmlformats.org/drawingml/2006/table">
            <a:tbl>
              <a:tblPr/>
              <a:tblGrid>
                <a:gridCol w="1836000">
                  <a:extLst>
                    <a:ext uri="{9D8B030D-6E8A-4147-A177-3AD203B41FA5}">
                      <a16:colId xmlns:a16="http://schemas.microsoft.com/office/drawing/2014/main" val="20000"/>
                    </a:ext>
                  </a:extLst>
                </a:gridCol>
                <a:gridCol w="2592000">
                  <a:extLst>
                    <a:ext uri="{9D8B030D-6E8A-4147-A177-3AD203B41FA5}">
                      <a16:colId xmlns:a16="http://schemas.microsoft.com/office/drawing/2014/main" val="20001"/>
                    </a:ext>
                  </a:extLst>
                </a:gridCol>
                <a:gridCol w="1800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75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RAN1#116-bis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April 15</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19</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Changsha, China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756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RAN1#117</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May 20</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24</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Fukuoka, Japan</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75600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June 17</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20</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Shanghai, China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RAN1#116bis had 1100 registered participants and 597 attended participants</a:t>
            </a:r>
          </a:p>
          <a:p>
            <a:pPr>
              <a:spcBef>
                <a:spcPts val="600"/>
              </a:spcBef>
            </a:pPr>
            <a:r>
              <a:rPr lang="en-US" altLang="ko-KR" sz="1800" dirty="0"/>
              <a:t>RAN1#117 had 1100 registered participants and 633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pic>
        <p:nvPicPr>
          <p:cNvPr id="2" name="그림 1">
            <a:extLst>
              <a:ext uri="{FF2B5EF4-FFF2-40B4-BE49-F238E27FC236}">
                <a16:creationId xmlns:a16="http://schemas.microsoft.com/office/drawing/2014/main" id="{E0EA5A74-A511-4E39-B1AC-8DC80778F66D}"/>
              </a:ext>
            </a:extLst>
          </p:cNvPr>
          <p:cNvPicPr>
            <a:picLocks noChangeAspect="1"/>
          </p:cNvPicPr>
          <p:nvPr/>
        </p:nvPicPr>
        <p:blipFill>
          <a:blip r:embed="rId2"/>
          <a:stretch>
            <a:fillRect/>
          </a:stretch>
        </p:blipFill>
        <p:spPr>
          <a:xfrm>
            <a:off x="505926" y="2223225"/>
            <a:ext cx="10789006" cy="3949659"/>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(RAN1#116bis: 1881, RAN1#117: 1952)</a:t>
            </a:r>
          </a:p>
        </p:txBody>
      </p:sp>
      <p:pic>
        <p:nvPicPr>
          <p:cNvPr id="4" name="그림 3">
            <a:extLst>
              <a:ext uri="{FF2B5EF4-FFF2-40B4-BE49-F238E27FC236}">
                <a16:creationId xmlns:a16="http://schemas.microsoft.com/office/drawing/2014/main" id="{B8AB896B-8EFB-4106-8C51-F0EF2505F933}"/>
              </a:ext>
            </a:extLst>
          </p:cNvPr>
          <p:cNvPicPr>
            <a:picLocks noChangeAspect="1"/>
          </p:cNvPicPr>
          <p:nvPr/>
        </p:nvPicPr>
        <p:blipFill>
          <a:blip r:embed="rId2"/>
          <a:stretch>
            <a:fillRect/>
          </a:stretch>
        </p:blipFill>
        <p:spPr>
          <a:xfrm>
            <a:off x="504973" y="2217204"/>
            <a:ext cx="10789006" cy="3931432"/>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3"/>
            <a:ext cx="11314633" cy="1623212"/>
          </a:xfrm>
        </p:spPr>
        <p:txBody>
          <a:bodyPr/>
          <a:lstStyle/>
          <a:p>
            <a:pPr>
              <a:lnSpc>
                <a:spcPct val="120000"/>
              </a:lnSpc>
              <a:spcBef>
                <a:spcPts val="300"/>
              </a:spcBef>
              <a:spcAft>
                <a:spcPts val="300"/>
              </a:spcAft>
            </a:pPr>
            <a:r>
              <a:rPr lang="en-US" sz="1800" dirty="0"/>
              <a:t>Up to 3 parallel sessions were used for online discussions in RAN1#116bis</a:t>
            </a:r>
            <a:r>
              <a:rPr lang="ko-KR" altLang="en-US" sz="1800" dirty="0"/>
              <a:t> </a:t>
            </a:r>
            <a:r>
              <a:rPr lang="en-US" altLang="ko-KR" sz="1800" dirty="0"/>
              <a:t>and</a:t>
            </a:r>
            <a:r>
              <a:rPr lang="ko-KR" altLang="en-US" sz="1800" dirty="0"/>
              <a:t> </a:t>
            </a:r>
            <a:r>
              <a:rPr lang="en-US" altLang="ko-KR" sz="1800" dirty="0"/>
              <a:t>RAN1#117</a:t>
            </a:r>
            <a:endParaRPr lang="en-US" sz="1800" dirty="0"/>
          </a:p>
          <a:p>
            <a:pPr lvl="1">
              <a:spcBef>
                <a:spcPts val="300"/>
              </a:spcBef>
              <a:spcAft>
                <a:spcPts val="300"/>
              </a:spcAft>
            </a:pPr>
            <a:r>
              <a:rPr lang="en-US" altLang="ko-KR" sz="1600" dirty="0"/>
              <a:t>In general, online time used per WI/SI was roughly proportional to the number of TUs per WI/SI assigned by RAN</a:t>
            </a:r>
          </a:p>
          <a:p>
            <a:pPr>
              <a:lnSpc>
                <a:spcPct val="120000"/>
              </a:lnSpc>
              <a:spcBef>
                <a:spcPts val="300"/>
              </a:spcBef>
              <a:spcAft>
                <a:spcPts val="300"/>
              </a:spcAft>
            </a:pPr>
            <a:r>
              <a:rPr lang="en-US" altLang="ko-KR" sz="1800" dirty="0"/>
              <a:t>Up to 2 parallel sessions were used for organized offline discussions in RAN1#116bis and</a:t>
            </a:r>
            <a:r>
              <a:rPr lang="ko-KR" altLang="en-US" sz="1800" dirty="0"/>
              <a:t> </a:t>
            </a:r>
            <a:r>
              <a:rPr lang="en-US" altLang="ko-KR" sz="1800" dirty="0"/>
              <a:t>RAN1#117</a:t>
            </a:r>
          </a:p>
          <a:p>
            <a:pPr lvl="1">
              <a:lnSpc>
                <a:spcPct val="120000"/>
              </a:lnSpc>
              <a:spcBef>
                <a:spcPts val="300"/>
              </a:spcBef>
              <a:spcAft>
                <a:spcPts val="300"/>
              </a:spcAft>
            </a:pPr>
            <a:r>
              <a:rPr lang="en-US" altLang="ko-KR" sz="1600" dirty="0"/>
              <a:t>In general, Rel-19 SI/WIs were prioritized when assigning offline time </a:t>
            </a:r>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3906314234"/>
              </p:ext>
            </p:extLst>
          </p:nvPr>
        </p:nvGraphicFramePr>
        <p:xfrm>
          <a:off x="858916" y="2826469"/>
          <a:ext cx="10487940" cy="3296932"/>
        </p:xfrm>
        <a:graphic>
          <a:graphicData uri="http://schemas.openxmlformats.org/drawingml/2006/table">
            <a:tbl>
              <a:tblPr firstRow="1" bandRow="1">
                <a:tableStyleId>{5940675A-B579-460E-94D1-54222C63F5DA}</a:tableStyleId>
              </a:tblPr>
              <a:tblGrid>
                <a:gridCol w="1368000">
                  <a:extLst>
                    <a:ext uri="{9D8B030D-6E8A-4147-A177-3AD203B41FA5}">
                      <a16:colId xmlns:a16="http://schemas.microsoft.com/office/drawing/2014/main" val="2288741288"/>
                    </a:ext>
                  </a:extLst>
                </a:gridCol>
                <a:gridCol w="818394">
                  <a:extLst>
                    <a:ext uri="{9D8B030D-6E8A-4147-A177-3AD203B41FA5}">
                      <a16:colId xmlns:a16="http://schemas.microsoft.com/office/drawing/2014/main" val="1529471702"/>
                    </a:ext>
                  </a:extLst>
                </a:gridCol>
                <a:gridCol w="818394">
                  <a:extLst>
                    <a:ext uri="{9D8B030D-6E8A-4147-A177-3AD203B41FA5}">
                      <a16:colId xmlns:a16="http://schemas.microsoft.com/office/drawing/2014/main" val="799471431"/>
                    </a:ext>
                  </a:extLst>
                </a:gridCol>
                <a:gridCol w="818394">
                  <a:extLst>
                    <a:ext uri="{9D8B030D-6E8A-4147-A177-3AD203B41FA5}">
                      <a16:colId xmlns:a16="http://schemas.microsoft.com/office/drawing/2014/main" val="1299444280"/>
                    </a:ext>
                  </a:extLst>
                </a:gridCol>
                <a:gridCol w="818394">
                  <a:extLst>
                    <a:ext uri="{9D8B030D-6E8A-4147-A177-3AD203B41FA5}">
                      <a16:colId xmlns:a16="http://schemas.microsoft.com/office/drawing/2014/main" val="1192263184"/>
                    </a:ext>
                  </a:extLst>
                </a:gridCol>
                <a:gridCol w="818394">
                  <a:extLst>
                    <a:ext uri="{9D8B030D-6E8A-4147-A177-3AD203B41FA5}">
                      <a16:colId xmlns:a16="http://schemas.microsoft.com/office/drawing/2014/main" val="2174517937"/>
                    </a:ext>
                  </a:extLst>
                </a:gridCol>
                <a:gridCol w="818394">
                  <a:extLst>
                    <a:ext uri="{9D8B030D-6E8A-4147-A177-3AD203B41FA5}">
                      <a16:colId xmlns:a16="http://schemas.microsoft.com/office/drawing/2014/main" val="2778070285"/>
                    </a:ext>
                  </a:extLst>
                </a:gridCol>
                <a:gridCol w="818394">
                  <a:extLst>
                    <a:ext uri="{9D8B030D-6E8A-4147-A177-3AD203B41FA5}">
                      <a16:colId xmlns:a16="http://schemas.microsoft.com/office/drawing/2014/main" val="3969171253"/>
                    </a:ext>
                  </a:extLst>
                </a:gridCol>
                <a:gridCol w="818394">
                  <a:extLst>
                    <a:ext uri="{9D8B030D-6E8A-4147-A177-3AD203B41FA5}">
                      <a16:colId xmlns:a16="http://schemas.microsoft.com/office/drawing/2014/main" val="1248273859"/>
                    </a:ext>
                  </a:extLst>
                </a:gridCol>
                <a:gridCol w="818394">
                  <a:extLst>
                    <a:ext uri="{9D8B030D-6E8A-4147-A177-3AD203B41FA5}">
                      <a16:colId xmlns:a16="http://schemas.microsoft.com/office/drawing/2014/main" val="3199722088"/>
                    </a:ext>
                  </a:extLst>
                </a:gridCol>
                <a:gridCol w="818394">
                  <a:extLst>
                    <a:ext uri="{9D8B030D-6E8A-4147-A177-3AD203B41FA5}">
                      <a16:colId xmlns:a16="http://schemas.microsoft.com/office/drawing/2014/main" val="3725405787"/>
                    </a:ext>
                  </a:extLst>
                </a:gridCol>
                <a:gridCol w="936000">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539236">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RAN1#116bis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960</a:t>
                      </a:r>
                    </a:p>
                  </a:txBody>
                  <a:tcPr marL="97833" marR="97833" marT="48916" marB="48916" anchor="ctr"/>
                </a:tc>
                <a:tc>
                  <a:txBody>
                    <a:bodyPr/>
                    <a:lstStyle/>
                    <a:p>
                      <a:pPr algn="ctr"/>
                      <a:r>
                        <a:rPr lang="en-US" sz="1100" dirty="0">
                          <a:latin typeface="Arial Narrow" panose="020B0606020202030204" pitchFamily="34" charset="0"/>
                        </a:rPr>
                        <a:t>450</a:t>
                      </a:r>
                    </a:p>
                  </a:txBody>
                  <a:tcPr marL="97833" marR="97833" marT="48916" marB="48916" anchor="ctr"/>
                </a:tc>
                <a:tc>
                  <a:txBody>
                    <a:bodyPr/>
                    <a:lstStyle/>
                    <a:p>
                      <a:pPr algn="ctr"/>
                      <a:r>
                        <a:rPr lang="en-US" sz="1100" dirty="0">
                          <a:latin typeface="Arial Narrow" panose="020B0606020202030204" pitchFamily="34" charset="0"/>
                        </a:rPr>
                        <a:t>380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450</a:t>
                      </a:r>
                    </a:p>
                  </a:txBody>
                  <a:tcPr marL="97833" marR="97833" marT="48916" marB="48916" anchor="ctr"/>
                </a:tc>
                <a:tc>
                  <a:txBody>
                    <a:bodyPr/>
                    <a:lstStyle/>
                    <a:p>
                      <a:pPr algn="ctr"/>
                      <a:r>
                        <a:rPr lang="en-US" sz="1100" dirty="0">
                          <a:latin typeface="Arial Narrow" panose="020B0606020202030204" pitchFamily="34" charset="0"/>
                        </a:rPr>
                        <a:t>290</a:t>
                      </a:r>
                    </a:p>
                  </a:txBody>
                  <a:tcPr marL="97833" marR="97833" marT="48916" marB="48916" anchor="ctr"/>
                </a:tc>
                <a:tc>
                  <a:txBody>
                    <a:bodyPr/>
                    <a:lstStyle/>
                    <a:p>
                      <a:pPr algn="ctr"/>
                      <a:r>
                        <a:rPr lang="en-US" sz="1100" dirty="0">
                          <a:latin typeface="Arial Narrow" panose="020B0606020202030204" pitchFamily="34" charset="0"/>
                        </a:rPr>
                        <a:t>210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110</a:t>
                      </a:r>
                    </a:p>
                  </a:txBody>
                  <a:tcPr marL="97833" marR="97833" marT="48916" marB="48916" anchor="ctr"/>
                </a:tc>
                <a:tc>
                  <a:txBody>
                    <a:bodyPr/>
                    <a:lstStyle/>
                    <a:p>
                      <a:pPr algn="ctr"/>
                      <a:r>
                        <a:rPr lang="en-US" sz="1100" dirty="0">
                          <a:latin typeface="Arial Narrow" panose="020B0606020202030204" pitchFamily="34" charset="0"/>
                        </a:rPr>
                        <a:t>260</a:t>
                      </a:r>
                    </a:p>
                  </a:txBody>
                  <a:tcPr marL="97833" marR="97833" marT="48916" marB="48916" anchor="ctr"/>
                </a:tc>
                <a:tc>
                  <a:txBody>
                    <a:bodyPr/>
                    <a:lstStyle/>
                    <a:p>
                      <a:pPr algn="ctr"/>
                      <a:r>
                        <a:rPr lang="en-US" sz="1100" dirty="0">
                          <a:latin typeface="Arial Narrow" panose="020B0606020202030204" pitchFamily="34" charset="0"/>
                        </a:rPr>
                        <a:t>1710</a:t>
                      </a:r>
                    </a:p>
                  </a:txBody>
                  <a:tcPr marL="97833" marR="97833" marT="48916" marB="48916" anchor="ctr"/>
                </a:tc>
                <a:extLst>
                  <a:ext uri="{0D108BD9-81ED-4DB2-BD59-A6C34878D82A}">
                    <a16:rowId xmlns:a16="http://schemas.microsoft.com/office/drawing/2014/main" val="381007093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RAN1#117</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100" dirty="0">
                          <a:latin typeface="Arial Narrow" panose="020B0606020202030204" pitchFamily="34" charset="0"/>
                        </a:rPr>
                        <a:t>1050</a:t>
                      </a:r>
                      <a:endParaRPr lang="en-US" sz="1100" dirty="0">
                        <a:latin typeface="Arial Narrow" panose="020B0606020202030204" pitchFamily="34" charset="0"/>
                      </a:endParaRPr>
                    </a:p>
                  </a:txBody>
                  <a:tcPr marL="97833" marR="97833" marT="48916" marB="48916" anchor="ctr"/>
                </a:tc>
                <a:tc>
                  <a:txBody>
                    <a:bodyPr/>
                    <a:lstStyle/>
                    <a:p>
                      <a:pPr algn="ctr"/>
                      <a:r>
                        <a:rPr lang="en-US" sz="1100" dirty="0">
                          <a:latin typeface="Arial Narrow" panose="020B0606020202030204" pitchFamily="34" charset="0"/>
                        </a:rPr>
                        <a:t>435</a:t>
                      </a:r>
                    </a:p>
                  </a:txBody>
                  <a:tcPr marL="97833" marR="97833" marT="48916" marB="48916" anchor="ctr"/>
                </a:tc>
                <a:tc>
                  <a:txBody>
                    <a:bodyPr/>
                    <a:lstStyle/>
                    <a:p>
                      <a:pPr algn="ctr"/>
                      <a:r>
                        <a:rPr lang="en-US" sz="1100" dirty="0">
                          <a:latin typeface="Arial Narrow" panose="020B0606020202030204" pitchFamily="34" charset="0"/>
                        </a:rPr>
                        <a:t>450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1050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1410</a:t>
                      </a:r>
                    </a:p>
                  </a:txBody>
                  <a:tcPr marL="97833" marR="97833" marT="48916" marB="48916" anchor="ctr"/>
                </a:tc>
                <a:extLst>
                  <a:ext uri="{0D108BD9-81ED-4DB2-BD59-A6C34878D82A}">
                    <a16:rowId xmlns:a16="http://schemas.microsoft.com/office/drawing/2014/main" val="98662380"/>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RAN1#116bis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780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380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175</a:t>
                      </a:r>
                    </a:p>
                  </a:txBody>
                  <a:tcPr marL="97833" marR="97833" marT="48916" marB="48916" anchor="ctr"/>
                </a:tc>
                <a:tc>
                  <a:txBody>
                    <a:bodyPr/>
                    <a:lstStyle/>
                    <a:p>
                      <a:pPr algn="ctr"/>
                      <a:r>
                        <a:rPr lang="en-US" sz="1100" dirty="0">
                          <a:latin typeface="Arial Narrow" panose="020B0606020202030204" pitchFamily="34" charset="0"/>
                        </a:rPr>
                        <a:t>85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190</a:t>
                      </a:r>
                    </a:p>
                  </a:txBody>
                  <a:tcPr marL="97833" marR="97833" marT="48916" marB="48916" anchor="ctr"/>
                </a:tc>
                <a:extLst>
                  <a:ext uri="{0D108BD9-81ED-4DB2-BD59-A6C34878D82A}">
                    <a16:rowId xmlns:a16="http://schemas.microsoft.com/office/drawing/2014/main" val="206603128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RAN1#117</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750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335</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210</a:t>
                      </a:r>
                    </a:p>
                  </a:txBody>
                  <a:tcPr marL="97833" marR="97833" marT="48916" marB="48916" anchor="ctr"/>
                </a:tc>
                <a:tc>
                  <a:txBody>
                    <a:bodyPr/>
                    <a:lstStyle/>
                    <a:p>
                      <a:pPr algn="ctr"/>
                      <a:r>
                        <a:rPr lang="en-US" sz="1100" dirty="0">
                          <a:latin typeface="Arial Narrow" panose="020B0606020202030204" pitchFamily="34" charset="0"/>
                        </a:rPr>
                        <a:t>160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extLst>
                  <a:ext uri="{0D108BD9-81ED-4DB2-BD59-A6C34878D82A}">
                    <a16:rowId xmlns:a16="http://schemas.microsoft.com/office/drawing/2014/main" val="1340892811"/>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for the following purposes</a:t>
            </a:r>
          </a:p>
          <a:p>
            <a:pPr lvl="1">
              <a:spcBef>
                <a:spcPts val="600"/>
              </a:spcBef>
              <a:spcAft>
                <a:spcPts val="600"/>
              </a:spcAft>
            </a:pPr>
            <a:r>
              <a:rPr lang="en-US" sz="1600" dirty="0"/>
              <a:t>Review and endorsement of RAN1 CRs for submission to RAN</a:t>
            </a:r>
          </a:p>
          <a:p>
            <a:pPr lvl="1">
              <a:spcBef>
                <a:spcPts val="600"/>
              </a:spcBef>
              <a:spcAft>
                <a:spcPts val="600"/>
              </a:spcAft>
            </a:pPr>
            <a:r>
              <a:rPr lang="en-US" sz="1600" dirty="0"/>
              <a:t>Additional discussions on evaluation methodology for Ambient IoT</a:t>
            </a:r>
            <a:endParaRPr lang="en-US" sz="1400" dirty="0"/>
          </a:p>
        </p:txBody>
      </p:sp>
      <p:sp>
        <p:nvSpPr>
          <p:cNvPr id="3" name="제목 2"/>
          <p:cNvSpPr>
            <a:spLocks noGrp="1"/>
          </p:cNvSpPr>
          <p:nvPr>
            <p:ph type="title"/>
          </p:nvPr>
        </p:nvSpPr>
        <p:spPr/>
        <p:txBody>
          <a:bodyPr/>
          <a:lstStyle/>
          <a:p>
            <a:r>
              <a:rPr lang="en-US" dirty="0"/>
              <a:t>Other Information on RAN1 for 2024.Q2</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Rel-19 LTE (IoT NTN Phase 3)</a:t>
            </a:r>
          </a:p>
          <a:p>
            <a:pPr lvl="1">
              <a:lnSpc>
                <a:spcPct val="120000"/>
              </a:lnSpc>
              <a:spcBef>
                <a:spcPts val="300"/>
              </a:spcBef>
              <a:spcAft>
                <a:spcPts val="600"/>
              </a:spcAft>
            </a:pPr>
            <a:r>
              <a:rPr lang="en-US" altLang="en-US" sz="1600" dirty="0"/>
              <a:t>Reasonable progress </a:t>
            </a:r>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r>
              <a:rPr lang="en-US" altLang="en-US" sz="1800" dirty="0"/>
              <a:t>LTE specifications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RAN1#116bis and RAN1#117 on maintenance for pre-Rel-18 LTE specifications</a:t>
            </a:r>
          </a:p>
          <a:p>
            <a:pPr lvl="1">
              <a:lnSpc>
                <a:spcPct val="120000"/>
              </a:lnSpc>
              <a:spcBef>
                <a:spcPts val="300"/>
              </a:spcBef>
              <a:spcAft>
                <a:spcPts val="600"/>
              </a:spcAft>
            </a:pPr>
            <a:r>
              <a:rPr lang="en-US" altLang="en-US" sz="1600" dirty="0">
                <a:ea typeface="ＭＳ Ｐゴシック" panose="020B0600070205080204" pitchFamily="34" charset="-128"/>
              </a:rPr>
              <a:t>There were no CRs endorsed for Rel-18 LTE</a:t>
            </a:r>
          </a:p>
          <a:p>
            <a:pPr lvl="1">
              <a:lnSpc>
                <a:spcPct val="120000"/>
              </a:lnSpc>
              <a:spcBef>
                <a:spcPts val="300"/>
              </a:spcBef>
              <a:spcAft>
                <a:spcPts val="600"/>
              </a:spcAft>
            </a:pPr>
            <a:r>
              <a:rPr lang="en-US" altLang="ko-KR" sz="1600" dirty="0"/>
              <a:t>Updated UE features for Rel-18 IoT NTN have been sent to RAN2</a:t>
            </a:r>
          </a:p>
          <a:p>
            <a:pPr lvl="1">
              <a:lnSpc>
                <a:spcPct val="120000"/>
              </a:lnSpc>
              <a:spcBef>
                <a:spcPts val="300"/>
              </a:spcBef>
              <a:spcAft>
                <a:spcPts val="600"/>
              </a:spcAft>
            </a:pPr>
            <a:endParaRPr lang="en-US" altLang="en-US" sz="1600" dirty="0">
              <a:ea typeface="ＭＳ Ｐゴシック" panose="020B0600070205080204" pitchFamily="34" charset="-128"/>
            </a:endParaRPr>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graphicFrame>
        <p:nvGraphicFramePr>
          <p:cNvPr id="4" name="Table 1">
            <a:extLst>
              <a:ext uri="{FF2B5EF4-FFF2-40B4-BE49-F238E27FC236}">
                <a16:creationId xmlns:a16="http://schemas.microsoft.com/office/drawing/2014/main" id="{B941F413-ED95-486B-B340-DCBFA30BFE7A}"/>
              </a:ext>
            </a:extLst>
          </p:cNvPr>
          <p:cNvGraphicFramePr>
            <a:graphicFrameLocks noGrp="1"/>
          </p:cNvGraphicFramePr>
          <p:nvPr>
            <p:extLst>
              <p:ext uri="{D42A27DB-BD31-4B8C-83A1-F6EECF244321}">
                <p14:modId xmlns:p14="http://schemas.microsoft.com/office/powerpoint/2010/main" val="1769320945"/>
              </p:ext>
            </p:extLst>
          </p:nvPr>
        </p:nvGraphicFramePr>
        <p:xfrm>
          <a:off x="1115652" y="2051105"/>
          <a:ext cx="9960696" cy="80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RP-241356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32146</TotalTime>
  <Words>1119</Words>
  <Application>Microsoft Office PowerPoint</Application>
  <PresentationFormat>와이드스크린</PresentationFormat>
  <Paragraphs>236</Paragraphs>
  <Slides>14</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14</vt:i4>
      </vt:variant>
    </vt:vector>
  </HeadingPairs>
  <TitlesOfParts>
    <vt:vector size="21"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2024.Q2</vt:lpstr>
      <vt:lpstr>PowerPoint 프레젠테이션</vt:lpstr>
      <vt:lpstr>LTE Summary</vt:lpstr>
      <vt:lpstr>PowerPoint 프레젠테이션</vt:lpstr>
      <vt:lpstr>NR Summary: Rel-19</vt:lpstr>
      <vt:lpstr>Rel-19 NR Study/Work Item List</vt:lpstr>
      <vt:lpstr>Maintenance on NR</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1160</cp:revision>
  <cp:lastPrinted>2016-09-15T08:31:00Z</cp:lastPrinted>
  <dcterms:created xsi:type="dcterms:W3CDTF">2009-11-27T05:15:00Z</dcterms:created>
  <dcterms:modified xsi:type="dcterms:W3CDTF">2024-06-12T00:56:51Z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