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0"/>
  </p:notesMasterIdLst>
  <p:sldIdLst>
    <p:sldId id="434" r:id="rId6"/>
    <p:sldId id="448" r:id="rId7"/>
    <p:sldId id="451" r:id="rId8"/>
    <p:sldId id="454" r:id="rId9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1E9657"/>
    <a:srgbClr val="663300"/>
    <a:srgbClr val="FA7100"/>
    <a:srgbClr val="92D050"/>
    <a:srgbClr val="C5C5C5"/>
    <a:srgbClr val="C800BE"/>
    <a:srgbClr val="FFA7A7"/>
    <a:srgbClr val="53FFA1"/>
    <a:srgbClr val="FF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67136" autoAdjust="0"/>
  </p:normalViewPr>
  <p:slideViewPr>
    <p:cSldViewPr snapToGrid="0">
      <p:cViewPr varScale="1">
        <p:scale>
          <a:sx n="74" d="100"/>
          <a:sy n="74" d="100"/>
        </p:scale>
        <p:origin x="72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32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061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Additional Considerations for 6G Timeline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SA Chairs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11699192" y="367469"/>
            <a:ext cx="28584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TSG#103 Joint Session</a:t>
            </a:r>
          </a:p>
          <a:p>
            <a:r>
              <a:rPr lang="en-US" b="1" dirty="0"/>
              <a:t>March 20</a:t>
            </a:r>
            <a:r>
              <a:rPr lang="en-US" b="1" baseline="30000" dirty="0"/>
              <a:t>th</a:t>
            </a:r>
            <a:r>
              <a:rPr lang="en-US" b="1" dirty="0"/>
              <a:t>, 2024</a:t>
            </a:r>
          </a:p>
          <a:p>
            <a:r>
              <a:rPr lang="en-US" b="1" dirty="0"/>
              <a:t>SP-240432</a:t>
            </a:r>
          </a:p>
          <a:p>
            <a:r>
              <a:rPr lang="en-US" b="1" dirty="0"/>
              <a:t>AI 7.4, AI 5.2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160" y="478484"/>
            <a:ext cx="9776389" cy="802567"/>
          </a:xfrm>
        </p:spPr>
        <p:txBody>
          <a:bodyPr/>
          <a:lstStyle/>
          <a:p>
            <a:r>
              <a:rPr lang="en-US" dirty="0"/>
              <a:t>Background: As Endorsed in TSG#102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3011" y="1936005"/>
            <a:ext cx="9521298" cy="4092729"/>
          </a:xfrm>
        </p:spPr>
        <p:txBody>
          <a:bodyPr/>
          <a:lstStyle/>
          <a:p>
            <a:r>
              <a:rPr lang="en-US" sz="1600" b="1" i="1" dirty="0"/>
              <a:t>First TSG-wide 6G workshop </a:t>
            </a:r>
            <a:r>
              <a:rPr lang="en-US" sz="1600" i="1" dirty="0"/>
              <a:t>is expected to be in </a:t>
            </a:r>
            <a:r>
              <a:rPr lang="en-US" sz="1600" b="1" i="1" dirty="0"/>
              <a:t>March 2025</a:t>
            </a:r>
          </a:p>
          <a:p>
            <a:pPr lvl="1"/>
            <a:r>
              <a:rPr lang="en-US" sz="1400" i="1" dirty="0"/>
              <a:t>Right before the planned Rel-19 RAN1 functional freeze (June 2025). Detailed information for the workshop is TBD</a:t>
            </a:r>
          </a:p>
          <a:p>
            <a:r>
              <a:rPr lang="en-US" sz="1600" i="1" dirty="0"/>
              <a:t>Organization of a </a:t>
            </a:r>
            <a:r>
              <a:rPr lang="en-US" sz="1600" b="1" i="1" dirty="0"/>
              <a:t>3GPP Stage 1 workshop on IMT-2030 use cases </a:t>
            </a:r>
            <a:r>
              <a:rPr lang="en-US" sz="1600" i="1" dirty="0"/>
              <a:t>is being discussed separately</a:t>
            </a:r>
          </a:p>
          <a:p>
            <a:pPr lvl="1"/>
            <a:r>
              <a:rPr lang="en-US" sz="1400" i="1" dirty="0"/>
              <a:t>Refer to SP-231619 </a:t>
            </a:r>
          </a:p>
          <a:p>
            <a:r>
              <a:rPr lang="en-US" sz="1600" b="1" i="1" dirty="0"/>
              <a:t>Studies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20</a:t>
            </a:r>
          </a:p>
          <a:p>
            <a:pPr lvl="1"/>
            <a:r>
              <a:rPr lang="en-US" sz="1400" b="1" i="1" dirty="0"/>
              <a:t>Requirements studies:</a:t>
            </a:r>
          </a:p>
          <a:p>
            <a:pPr lvl="2"/>
            <a:r>
              <a:rPr lang="en-US" sz="1200" b="1" i="1" dirty="0"/>
              <a:t>SA1 SID </a:t>
            </a:r>
            <a:r>
              <a:rPr lang="en-US" sz="1200" i="1" dirty="0"/>
              <a:t>is expected to be approved in</a:t>
            </a:r>
            <a:r>
              <a:rPr lang="en-US" sz="1200" b="1" i="1" dirty="0"/>
              <a:t> Sept’2024. </a:t>
            </a:r>
          </a:p>
          <a:p>
            <a:pPr lvl="2"/>
            <a:r>
              <a:rPr lang="en-US" sz="1200" b="1" i="1" dirty="0"/>
              <a:t>RAN plenary SID </a:t>
            </a:r>
            <a:r>
              <a:rPr lang="en-US" sz="1200" i="1" dirty="0"/>
              <a:t>(e.g., radio requirements and KPIs) is expected to be approved </a:t>
            </a:r>
            <a:r>
              <a:rPr lang="en-US" sz="1200" b="1" i="1" dirty="0"/>
              <a:t>TBD</a:t>
            </a:r>
            <a:r>
              <a:rPr lang="en-US" sz="1200" i="1" dirty="0"/>
              <a:t> (to be decided at RAN#103)</a:t>
            </a:r>
          </a:p>
          <a:p>
            <a:pPr lvl="1"/>
            <a:r>
              <a:rPr lang="en-US" sz="1400" b="1" i="1" dirty="0"/>
              <a:t> Technology studies:</a:t>
            </a:r>
          </a:p>
          <a:p>
            <a:pPr lvl="2"/>
            <a:r>
              <a:rPr lang="en-US" sz="1200" b="1" i="1" dirty="0"/>
              <a:t>SA2 SID </a:t>
            </a:r>
            <a:r>
              <a:rPr lang="en-US" sz="1200" i="1" dirty="0"/>
              <a:t>is expected to be approved in </a:t>
            </a:r>
            <a:r>
              <a:rPr lang="en-US" sz="1200" b="1" i="1" dirty="0"/>
              <a:t>June’2025. </a:t>
            </a:r>
            <a:r>
              <a:rPr lang="en-US" sz="1200" i="1" dirty="0"/>
              <a:t>Other SA-WG SIDs (e.g., Security, etc.) are expected to be approved TBD</a:t>
            </a:r>
          </a:p>
          <a:p>
            <a:pPr lvl="2"/>
            <a:r>
              <a:rPr lang="en-US" sz="1200" b="1" i="1" dirty="0"/>
              <a:t>RAN-WG SIDs </a:t>
            </a:r>
            <a:r>
              <a:rPr lang="en-US" sz="1200" i="1" dirty="0"/>
              <a:t>are expected to be approved in </a:t>
            </a:r>
            <a:r>
              <a:rPr lang="en-US" sz="1200" b="1" i="1" dirty="0"/>
              <a:t>June’2025</a:t>
            </a:r>
          </a:p>
          <a:p>
            <a:pPr lvl="2"/>
            <a:r>
              <a:rPr lang="en-US" sz="1200" b="1" i="1" dirty="0"/>
              <a:t>CT-WG SIDs</a:t>
            </a:r>
            <a:r>
              <a:rPr lang="en-US" sz="1200" i="1" dirty="0"/>
              <a:t> are expected to be approved </a:t>
            </a:r>
            <a:r>
              <a:rPr lang="en-DE" sz="1200" i="1" dirty="0"/>
              <a:t>i</a:t>
            </a:r>
            <a:r>
              <a:rPr lang="en-GB" sz="1200" i="1" dirty="0"/>
              <a:t>n</a:t>
            </a:r>
            <a:r>
              <a:rPr lang="en-DE" sz="1200" i="1" dirty="0"/>
              <a:t> </a:t>
            </a:r>
            <a:r>
              <a:rPr lang="en-DE" sz="1200" b="1" i="1" dirty="0"/>
              <a:t>M</a:t>
            </a:r>
            <a:r>
              <a:rPr lang="en-GB" sz="1200" b="1" i="1" dirty="0"/>
              <a:t>a</a:t>
            </a:r>
            <a:r>
              <a:rPr lang="en-DE" sz="1200" b="1" i="1" dirty="0"/>
              <a:t>r</a:t>
            </a:r>
            <a:r>
              <a:rPr lang="en-GB" sz="1200" b="1" i="1" dirty="0"/>
              <a:t>c</a:t>
            </a:r>
            <a:r>
              <a:rPr lang="en-DE" sz="1200" b="1" i="1" dirty="0"/>
              <a:t>h</a:t>
            </a:r>
            <a:r>
              <a:rPr lang="en-US" sz="1200" b="1" i="1" dirty="0"/>
              <a:t>’202</a:t>
            </a:r>
            <a:r>
              <a:rPr lang="en-DE" sz="1200" b="1" i="1" dirty="0"/>
              <a:t>6 </a:t>
            </a:r>
            <a:r>
              <a:rPr lang="en-DE" sz="1200" i="1" dirty="0"/>
              <a:t>(</a:t>
            </a:r>
            <a:r>
              <a:rPr lang="en-GB" sz="1200" i="1" dirty="0"/>
              <a:t>d</a:t>
            </a:r>
            <a:r>
              <a:rPr lang="en-DE" sz="1200" i="1" dirty="0"/>
              <a:t>e</a:t>
            </a:r>
            <a:r>
              <a:rPr lang="en-GB" sz="1200" i="1" dirty="0"/>
              <a:t>p</a:t>
            </a:r>
            <a:r>
              <a:rPr lang="en-DE" sz="1200" i="1" dirty="0"/>
              <a:t>e</a:t>
            </a:r>
            <a:r>
              <a:rPr lang="en-GB" sz="1200" i="1" dirty="0"/>
              <a:t>n</a:t>
            </a:r>
            <a:r>
              <a:rPr lang="en-DE" sz="1200" i="1" dirty="0"/>
              <a:t>d</a:t>
            </a:r>
            <a:r>
              <a:rPr lang="en-GB" sz="1200" i="1" dirty="0"/>
              <a:t>s</a:t>
            </a:r>
            <a:r>
              <a:rPr lang="en-DE" sz="1200" i="1" dirty="0"/>
              <a:t> </a:t>
            </a:r>
            <a:r>
              <a:rPr lang="en-GB" sz="1200" i="1" dirty="0"/>
              <a:t>o</a:t>
            </a:r>
            <a:r>
              <a:rPr lang="en-DE" sz="1200" i="1" dirty="0"/>
              <a:t>n </a:t>
            </a:r>
            <a:r>
              <a:rPr lang="en-GB" sz="1200" i="1" dirty="0"/>
              <a:t>S</a:t>
            </a:r>
            <a:r>
              <a:rPr lang="en-DE" sz="1200" i="1" dirty="0"/>
              <a:t>A2 </a:t>
            </a:r>
            <a:r>
              <a:rPr lang="en-GB" sz="1200" i="1" dirty="0"/>
              <a:t>S</a:t>
            </a:r>
            <a:r>
              <a:rPr lang="en-DE" sz="1200" i="1" dirty="0"/>
              <a:t>I </a:t>
            </a:r>
            <a:r>
              <a:rPr lang="en-GB" sz="1200" i="1" dirty="0"/>
              <a:t>w</a:t>
            </a:r>
            <a:r>
              <a:rPr lang="en-DE" sz="1200" i="1" dirty="0"/>
              <a:t>o</a:t>
            </a:r>
            <a:r>
              <a:rPr lang="en-GB" sz="1200" i="1" dirty="0"/>
              <a:t>r</a:t>
            </a:r>
            <a:r>
              <a:rPr lang="en-DE" sz="1200" i="1" dirty="0"/>
              <a:t>k)</a:t>
            </a:r>
            <a:endParaRPr lang="en-US" sz="1200" i="1" dirty="0"/>
          </a:p>
          <a:p>
            <a:r>
              <a:rPr lang="en-US" sz="1600" b="1" i="1" dirty="0"/>
              <a:t>IMT-2030 submission and normative work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21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produce the 1</a:t>
            </a:r>
            <a:r>
              <a:rPr lang="en-US" sz="1400" i="1" baseline="30000" dirty="0"/>
              <a:t>st</a:t>
            </a:r>
            <a:r>
              <a:rPr lang="en-US" sz="1400" i="1" dirty="0"/>
              <a:t> set of 3GPP </a:t>
            </a:r>
            <a:r>
              <a:rPr lang="en-US" sz="1400" b="1" i="1" dirty="0"/>
              <a:t>6G technical specifications</a:t>
            </a:r>
            <a:r>
              <a:rPr lang="en-US" sz="1400" i="1" dirty="0"/>
              <a:t>, and will be the release for </a:t>
            </a:r>
            <a:r>
              <a:rPr lang="en-US" sz="1400" b="1" i="1" dirty="0"/>
              <a:t>IMT-2030 submission </a:t>
            </a:r>
            <a:r>
              <a:rPr lang="en-US" sz="1400" i="1" dirty="0"/>
              <a:t>before 2030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be delivered with a </a:t>
            </a:r>
            <a:r>
              <a:rPr lang="en-US" sz="1400" b="1" i="1" dirty="0"/>
              <a:t>single drop </a:t>
            </a:r>
            <a:r>
              <a:rPr lang="en-US" sz="1400" i="1" dirty="0"/>
              <a:t>(i.e., a single code freeze)</a:t>
            </a:r>
          </a:p>
          <a:p>
            <a:r>
              <a:rPr lang="en-US" sz="1600" i="1" dirty="0"/>
              <a:t>Target </a:t>
            </a:r>
            <a:r>
              <a:rPr lang="en-US" sz="1600" b="1" i="1" dirty="0"/>
              <a:t>TSG#103 (March’2024) </a:t>
            </a:r>
            <a:r>
              <a:rPr lang="en-US" sz="1600" i="1" dirty="0"/>
              <a:t>for the remaining detailed 6G timeline decisions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E1DECD-D9D1-4CC5-BBB4-5FA5EF1D18F0}"/>
              </a:ext>
            </a:extLst>
          </p:cNvPr>
          <p:cNvSpPr txBox="1"/>
          <p:nvPr/>
        </p:nvSpPr>
        <p:spPr>
          <a:xfrm>
            <a:off x="4644203" y="1408473"/>
            <a:ext cx="570711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1" u="sng" dirty="0">
                <a:solidFill>
                  <a:srgbClr val="FF0000"/>
                </a:solidFill>
              </a:rPr>
              <a:t>High-Level Considerations for 6G Timeline</a:t>
            </a:r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7912" y="503780"/>
            <a:ext cx="12883580" cy="530509"/>
          </a:xfrm>
        </p:spPr>
        <p:txBody>
          <a:bodyPr/>
          <a:lstStyle/>
          <a:p>
            <a:r>
              <a:rPr lang="en-US" dirty="0"/>
              <a:t>Proposal: Additional Details for TSG-Wide 6G Workshop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A4A73E-58CD-F2D8-7011-B69EF55D6F2B}"/>
              </a:ext>
            </a:extLst>
          </p:cNvPr>
          <p:cNvSpPr txBox="1">
            <a:spLocks/>
          </p:cNvSpPr>
          <p:nvPr/>
        </p:nvSpPr>
        <p:spPr bwMode="auto">
          <a:xfrm>
            <a:off x="927012" y="1336915"/>
            <a:ext cx="12776375" cy="4086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1" kern="0" dirty="0">
                <a:solidFill>
                  <a:schemeClr val="bg1">
                    <a:lumMod val="50000"/>
                  </a:schemeClr>
                </a:solidFill>
              </a:rPr>
              <a:t>Note: TSG#102 endorsed the TSG-wide 6G workshop to be in</a:t>
            </a:r>
            <a:r>
              <a:rPr lang="en-US" sz="2400" b="1" kern="0" dirty="0"/>
              <a:t> </a:t>
            </a:r>
            <a:r>
              <a:rPr lang="en-US" sz="2400" b="1" kern="0" dirty="0">
                <a:solidFill>
                  <a:srgbClr val="0066FF"/>
                </a:solidFill>
              </a:rPr>
              <a:t>March’2025</a:t>
            </a:r>
          </a:p>
          <a:p>
            <a:r>
              <a:rPr lang="en-US" sz="2400" b="1" kern="0" dirty="0"/>
              <a:t>Proposal:</a:t>
            </a:r>
          </a:p>
          <a:p>
            <a:pPr lvl="1"/>
            <a:r>
              <a:rPr lang="en-US" sz="2000" b="1" kern="0" dirty="0"/>
              <a:t>TSG-Wide 6G Workshop: </a:t>
            </a:r>
            <a:r>
              <a:rPr lang="en-US" sz="2000" b="1" kern="0" dirty="0">
                <a:solidFill>
                  <a:srgbClr val="0066FF"/>
                </a:solidFill>
              </a:rPr>
              <a:t>Monday – Tuesday </a:t>
            </a:r>
            <a:r>
              <a:rPr lang="en-US" sz="2000" b="1" kern="0" dirty="0"/>
              <a:t>of the TSG#107 meeting week</a:t>
            </a:r>
          </a:p>
          <a:p>
            <a:pPr lvl="2"/>
            <a:r>
              <a:rPr lang="en-US" sz="1800" b="1" kern="0" dirty="0"/>
              <a:t>Details TBD (e.g., whether to have a joint or separate workshop across TSGs, how to handle contributions, etc.)</a:t>
            </a:r>
            <a:endParaRPr lang="en-US" sz="1400" b="1" kern="0" dirty="0"/>
          </a:p>
          <a:p>
            <a:pPr lvl="1"/>
            <a:r>
              <a:rPr lang="en-US" sz="2000" b="1" kern="0" dirty="0">
                <a:solidFill>
                  <a:srgbClr val="0066FF"/>
                </a:solidFill>
              </a:rPr>
              <a:t>TSG#107 plenary meetings </a:t>
            </a:r>
            <a:r>
              <a:rPr lang="en-US" sz="2000" b="1" kern="0" dirty="0"/>
              <a:t>are to be scheduled subsequently in the same week</a:t>
            </a:r>
          </a:p>
          <a:p>
            <a:pPr lvl="2"/>
            <a:r>
              <a:rPr lang="en-US" sz="1800" b="1" kern="0" dirty="0">
                <a:solidFill>
                  <a:srgbClr val="0066FF"/>
                </a:solidFill>
              </a:rPr>
              <a:t>RAN/SA:  Wed (0900) – Friday (1800)</a:t>
            </a:r>
          </a:p>
          <a:p>
            <a:pPr lvl="2"/>
            <a:r>
              <a:rPr lang="en-US" sz="1800" b="1" kern="0" dirty="0">
                <a:solidFill>
                  <a:srgbClr val="0066FF"/>
                </a:solidFill>
              </a:rPr>
              <a:t>CT:  Wed (0900) – Thursday (1200)</a:t>
            </a:r>
          </a:p>
          <a:p>
            <a:pPr lvl="1"/>
            <a:endParaRPr lang="en-US" sz="1800" b="1" kern="0" dirty="0"/>
          </a:p>
        </p:txBody>
      </p:sp>
    </p:spTree>
    <p:extLst>
      <p:ext uri="{BB962C8B-B14F-4D97-AF65-F5344CB8AC3E}">
        <p14:creationId xmlns:p14="http://schemas.microsoft.com/office/powerpoint/2010/main" val="6345572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23" y="503780"/>
            <a:ext cx="12384795" cy="530509"/>
          </a:xfrm>
        </p:spPr>
        <p:txBody>
          <a:bodyPr/>
          <a:lstStyle/>
          <a:p>
            <a:r>
              <a:rPr lang="en-US" sz="4000" dirty="0"/>
              <a:t>Proposal: Additional Details for Rel-20 (SA Perspective)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9ADD8-9F3F-32F9-C52F-DBF198960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3703" y="1297537"/>
            <a:ext cx="11802758" cy="5137130"/>
          </a:xfrm>
        </p:spPr>
        <p:txBody>
          <a:bodyPr/>
          <a:lstStyle/>
          <a:p>
            <a:r>
              <a:rPr lang="en-US" sz="2400" dirty="0"/>
              <a:t>Proposal: </a:t>
            </a:r>
            <a:r>
              <a:rPr lang="en-US" sz="2400" b="1" u="sng" dirty="0">
                <a:solidFill>
                  <a:srgbClr val="0066FF"/>
                </a:solidFill>
              </a:rPr>
              <a:t>in Rel-20</a:t>
            </a:r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For 5G-Advanced: 18-month</a:t>
            </a:r>
            <a:r>
              <a:rPr lang="en-US" sz="2000" dirty="0"/>
              <a:t>. Assuming no delay of Rel-19, it implies the following dates</a:t>
            </a:r>
            <a:endParaRPr lang="en-US" sz="1100" dirty="0"/>
          </a:p>
          <a:p>
            <a:pPr lvl="2"/>
            <a:r>
              <a:rPr lang="en-US" sz="1800" b="1" kern="0" dirty="0"/>
              <a:t>Stage-1 freeze : Jun 2025</a:t>
            </a:r>
          </a:p>
          <a:p>
            <a:pPr lvl="2"/>
            <a:r>
              <a:rPr lang="en-US" sz="1800" b="1" kern="0" dirty="0"/>
              <a:t>Stage-2 freeze : Jun 2026 (&gt;=80%); Sep 2026 (100%)</a:t>
            </a:r>
          </a:p>
          <a:p>
            <a:pPr lvl="2"/>
            <a:r>
              <a:rPr lang="en-US" sz="1800" b="1" kern="0" dirty="0"/>
              <a:t>Stage-3 freeze : Mar 2027</a:t>
            </a:r>
          </a:p>
          <a:p>
            <a:pPr lvl="2"/>
            <a:r>
              <a:rPr lang="en-US" sz="1800" b="1" kern="0" dirty="0"/>
              <a:t>ASN.1/</a:t>
            </a:r>
            <a:r>
              <a:rPr lang="en-US" sz="1800" b="1" kern="0" dirty="0" err="1"/>
              <a:t>OpenAPI</a:t>
            </a:r>
            <a:r>
              <a:rPr lang="en-US" sz="1800" b="1" kern="0" dirty="0"/>
              <a:t> freeze: June 2027</a:t>
            </a:r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For 6G SI</a:t>
            </a:r>
          </a:p>
          <a:p>
            <a:pPr lvl="2"/>
            <a:r>
              <a:rPr lang="en-US" sz="1465" b="1" dirty="0">
                <a:solidFill>
                  <a:schemeClr val="bg1">
                    <a:lumMod val="50000"/>
                  </a:schemeClr>
                </a:solidFill>
              </a:rPr>
              <a:t>SA1 SI approval: TSG#105 (Sept2024) - endorsed at TSG#102</a:t>
            </a:r>
          </a:p>
          <a:p>
            <a:pPr lvl="2"/>
            <a:r>
              <a:rPr lang="en-US" sz="1465" b="1" dirty="0">
                <a:solidFill>
                  <a:schemeClr val="bg1">
                    <a:lumMod val="50000"/>
                  </a:schemeClr>
                </a:solidFill>
              </a:rPr>
              <a:t>SA2 SI approval: TSG#108 (June’2025) - endorsed at TSG#102</a:t>
            </a:r>
          </a:p>
          <a:p>
            <a:pPr lvl="2"/>
            <a:r>
              <a:rPr lang="en-US" sz="1400" b="1" dirty="0"/>
              <a:t>Other SA WG (SA3, SA4, SA5, SA6) : TBD at future TSG meeting</a:t>
            </a:r>
          </a:p>
          <a:p>
            <a:pPr lvl="2"/>
            <a:r>
              <a:rPr lang="en-US" sz="1800" b="1" dirty="0"/>
              <a:t>SA1/SA2 6G SI may continue beyond Stage-1/Stage-2 freeze dates for 5G-Advanced. </a:t>
            </a:r>
          </a:p>
          <a:p>
            <a:pPr lvl="2"/>
            <a:r>
              <a:rPr lang="en-US" sz="1800" b="1" dirty="0"/>
              <a:t>6G SI (this may use time from Rel-21)</a:t>
            </a:r>
          </a:p>
          <a:p>
            <a:pPr lvl="3"/>
            <a:r>
              <a:rPr lang="en-US" sz="1800" b="1" dirty="0"/>
              <a:t>SA1 6G SI completion: Mar 2026 </a:t>
            </a:r>
          </a:p>
          <a:p>
            <a:pPr lvl="3"/>
            <a:r>
              <a:rPr lang="en-US" sz="1800" b="1" dirty="0"/>
              <a:t>SA2 6G SI completion: Dec 2026 or Mar 2027 (To be confirmed at future TSG meeting)</a:t>
            </a:r>
          </a:p>
          <a:p>
            <a:pPr lvl="2"/>
            <a:r>
              <a:rPr lang="en-US" sz="1800" b="1" dirty="0"/>
              <a:t>Can be revisited at later TSGs based on SI progress</a:t>
            </a:r>
          </a:p>
          <a:p>
            <a:br>
              <a:rPr lang="en-US" sz="1200" dirty="0"/>
            </a:b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20022809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8B41B4-59F2-41CD-9393-3870078F4CFA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openxmlformats.org/package/2006/metadata/core-properties"/>
    <ds:schemaRef ds:uri="http://www.w3.org/XML/1998/namespace"/>
    <ds:schemaRef ds:uri="ba37140e-f4c5-4a6c-a9b4-20a691ce6c8a"/>
    <ds:schemaRef ds:uri="cc9c437c-ae0c-4066-8d90-a0f7de786127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71959</TotalTime>
  <Words>573</Words>
  <Application>Microsoft Office PowerPoint</Application>
  <PresentationFormat>Custom</PresentationFormat>
  <Paragraphs>52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Additional Considerations for 6G Timeline</vt:lpstr>
      <vt:lpstr>Background: As Endorsed in TSG#102</vt:lpstr>
      <vt:lpstr>Proposal: Additional Details for TSG-Wide 6G Workshop</vt:lpstr>
      <vt:lpstr>Proposal: Additional Details for Rel-20 (SA Perspective)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Jain, Puneet</cp:lastModifiedBy>
  <cp:revision>737</cp:revision>
  <dcterms:created xsi:type="dcterms:W3CDTF">2018-05-24T11:49:12Z</dcterms:created>
  <dcterms:modified xsi:type="dcterms:W3CDTF">2024-03-20T11:48:24Z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  <property fmtid="{D5CDD505-2E9C-101B-9397-08002B2CF9AE}" pid="9" name="_2015_ms_pID_725343">
    <vt:lpwstr>(3)w6nR1ms3cCKtw04bBSRPVovrugIKHjFGGD0rDQIh6dRJoK/j5ZyV9NsYwuSP/o+9b+vXzwR6
QPuVdCmcuvhwzokV+PC9GMBbjLAoFXNBnO6o7dbB9h2LBarjsXXfIDDV+6iI4YSWdyGdbXKA
HHQbs4wI+VuaTAX1iVbrVwrD7Y/1RF+ExXlRJTbE8ceWRCTj9cnkUDYZrn0v88nCPo5VaK7S
90QGosHMuyjvLYnVtN</vt:lpwstr>
  </property>
  <property fmtid="{D5CDD505-2E9C-101B-9397-08002B2CF9AE}" pid="10" name="_2015_ms_pID_7253431">
    <vt:lpwstr>fMOQqDDj5uYb/WslOZxzfKrC9xsPWjz8NvX4wESh5+JHLTC5onuiJf
7/FD+V84tfDC8jWu7xCgV7PDjQ24KaRt/x9qSMLPxf2vPpfbco4oHha9Q7r2KWwFNZpRdwn8
Do+SrE89lrlbu8g3oxIGgL59TAs6mLr97gDCitV3r/YnlSudiDEMz7lfhCbXxziutGcRKjtN
TDzWf7y9T3+s9aUiAqDMjZgdCrho6ffi8dwG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1709274339</vt:lpwstr>
  </property>
  <property fmtid="{D5CDD505-2E9C-101B-9397-08002B2CF9AE}" pid="15" name="_2015_ms_pID_7253432">
    <vt:lpwstr>DA==</vt:lpwstr>
  </property>
</Properties>
</file>