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6"/>
  </p:notesMasterIdLst>
  <p:handoutMasterIdLst>
    <p:handoutMasterId r:id="rId27"/>
  </p:handoutMasterIdLst>
  <p:sldIdLst>
    <p:sldId id="303" r:id="rId6"/>
    <p:sldId id="790" r:id="rId7"/>
    <p:sldId id="1139" r:id="rId8"/>
    <p:sldId id="758" r:id="rId9"/>
    <p:sldId id="1140" r:id="rId10"/>
    <p:sldId id="1115" r:id="rId11"/>
    <p:sldId id="1137" r:id="rId12"/>
    <p:sldId id="1142" r:id="rId13"/>
    <p:sldId id="1102" r:id="rId14"/>
    <p:sldId id="1103" r:id="rId15"/>
    <p:sldId id="1141" r:id="rId16"/>
    <p:sldId id="1116" r:id="rId17"/>
    <p:sldId id="1133" r:id="rId18"/>
    <p:sldId id="802" r:id="rId19"/>
    <p:sldId id="1144" r:id="rId20"/>
    <p:sldId id="1147" r:id="rId21"/>
    <p:sldId id="1146" r:id="rId22"/>
    <p:sldId id="1143" r:id="rId23"/>
    <p:sldId id="1148" r:id="rId24"/>
    <p:sldId id="760" r:id="rId2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31859C"/>
    <a:srgbClr val="000000"/>
    <a:srgbClr val="FFC000"/>
    <a:srgbClr val="BFBFBF"/>
    <a:srgbClr val="B6BEC8"/>
    <a:srgbClr val="00B0F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850" y="9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12/15/2023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12/15/2023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#102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TSG#102 (subject to removal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SP-231807/ RP-234079 </a:t>
            </a:r>
            <a:r>
              <a:rPr lang="en-GB" altLang="en-US" sz="700" dirty="0">
                <a:solidFill>
                  <a:schemeClr val="bg1"/>
                </a:solidFill>
                <a:latin typeface="Arial" panose="020B0604020202020204" pitchFamily="34" charset="0"/>
              </a:rPr>
              <a:t>(rev of SP-231794, SP-231698/RP-233992, rev of RP-232718 / CP-233012 / SP-231618)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TSG#101, 11 -15 December 2023, Edinburgh, Scotland, UK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 – and content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8832" y="1554084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25" y="447198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pic>
        <p:nvPicPr>
          <p:cNvPr id="1746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7963192-1B03-41F9-AA17-A586D31B3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0084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6E4306F0-3DA5-F28F-0E97-1F4B6CCD6D99}"/>
              </a:ext>
            </a:extLst>
          </p:cNvPr>
          <p:cNvSpPr/>
          <p:nvPr/>
        </p:nvSpPr>
        <p:spPr bwMode="auto">
          <a:xfrm>
            <a:off x="1819327" y="1621020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DB92AC1B-A978-60CA-5817-DC78F5180956}"/>
              </a:ext>
            </a:extLst>
          </p:cNvPr>
          <p:cNvSpPr/>
          <p:nvPr/>
        </p:nvSpPr>
        <p:spPr bwMode="auto">
          <a:xfrm>
            <a:off x="1829320" y="2020757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1F33C358-DA2F-8612-A9F9-7B64AD38FB74}"/>
              </a:ext>
            </a:extLst>
          </p:cNvPr>
          <p:cNvSpPr/>
          <p:nvPr/>
        </p:nvSpPr>
        <p:spPr bwMode="auto">
          <a:xfrm>
            <a:off x="1771858" y="2487950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dirty="0"/>
              <a:t>14 studies – stable for long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All studies completed </a:t>
            </a:r>
            <a:r>
              <a:rPr lang="en-GB" altLang="en-US" sz="900" dirty="0"/>
              <a:t>(against 94% at previous TSG)</a:t>
            </a:r>
          </a:p>
          <a:p>
            <a:pPr marL="1597065" lvl="3" indent="-341313">
              <a:defRPr/>
            </a:pPr>
            <a:r>
              <a:rPr lang="en-GB" altLang="en-US" sz="900" dirty="0"/>
              <a:t>Except for FS_ISN, exception request submitted 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dirty="0"/>
              <a:t>24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000" dirty="0"/>
              <a:t>one new </a:t>
            </a:r>
            <a:r>
              <a:rPr lang="en-GB" altLang="en-US" sz="1000" dirty="0" err="1"/>
              <a:t>miniWID</a:t>
            </a:r>
            <a:r>
              <a:rPr lang="en-GB" altLang="en-US" sz="1000" dirty="0"/>
              <a:t> at SA#102</a:t>
            </a:r>
            <a:endParaRPr lang="en-GB" altLang="en-US" sz="1100" dirty="0"/>
          </a:p>
          <a:p>
            <a:pPr marL="1139865" lvl="2" indent="-341313">
              <a:defRPr/>
            </a:pPr>
            <a:r>
              <a:rPr lang="en-GB" altLang="en-US" sz="1100" b="1" dirty="0">
                <a:solidFill>
                  <a:srgbClr val="FF0000"/>
                </a:solidFill>
              </a:rPr>
              <a:t>All normative completed (against 92 %) except for:</a:t>
            </a:r>
          </a:p>
          <a:p>
            <a:pPr marL="1597065" lvl="3" indent="-341313">
              <a:defRPr/>
            </a:pPr>
            <a:r>
              <a:rPr lang="en-GB" altLang="en-US" sz="900" dirty="0"/>
              <a:t>Stage 1 of Ambient power-enabled Internet of Things: 95%</a:t>
            </a:r>
          </a:p>
          <a:p>
            <a:pPr marL="1597065" lvl="3" indent="-341313">
              <a:defRPr/>
            </a:pPr>
            <a:r>
              <a:rPr lang="en-GB" altLang="en-US" sz="900" dirty="0"/>
              <a:t>Stage 1 of </a:t>
            </a:r>
            <a:r>
              <a:rPr lang="en-GB" altLang="en-US" sz="900" dirty="0" err="1"/>
              <a:t>DualSteer</a:t>
            </a:r>
            <a:r>
              <a:rPr lang="en-GB" altLang="en-US" sz="900" dirty="0"/>
              <a:t>: 95%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See next slide on Rel-19 content</a:t>
            </a:r>
            <a:endParaRPr lang="en-GB" altLang="en-US" sz="1100" dirty="0"/>
          </a:p>
          <a:p>
            <a:pPr marL="341273" indent="-341313">
              <a:defRPr/>
            </a:pPr>
            <a:r>
              <a:rPr lang="en-US" altLang="en-US" sz="16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200" dirty="0"/>
              <a:t>Overall</a:t>
            </a:r>
          </a:p>
          <a:p>
            <a:pPr marL="1139865" lvl="2" indent="-341313">
              <a:defRPr/>
            </a:pPr>
            <a:r>
              <a:rPr lang="en-GB" altLang="en-US" sz="1050" dirty="0">
                <a:solidFill>
                  <a:srgbClr val="FF0000"/>
                </a:solidFill>
              </a:rPr>
              <a:t>SA &amp; RAN Content Definition </a:t>
            </a:r>
            <a:r>
              <a:rPr lang="en-GB" altLang="en-US" sz="1050" dirty="0"/>
              <a:t>taking place during TSG#101 &amp; 102, deciding for RAN content (Studies and normative) and for SA2 Studies (</a:t>
            </a:r>
            <a:r>
              <a:rPr lang="en-GB" altLang="en-US" sz="1050" dirty="0" err="1"/>
              <a:t>rocess</a:t>
            </a:r>
            <a:r>
              <a:rPr lang="en-GB" altLang="en-US" sz="1050" dirty="0"/>
              <a:t> 2</a:t>
            </a:r>
            <a:r>
              <a:rPr lang="en-GB" altLang="en-US" sz="1050" baseline="30000" dirty="0"/>
              <a:t>nd</a:t>
            </a:r>
            <a:r>
              <a:rPr lang="en-GB" altLang="en-US" sz="1050" dirty="0"/>
              <a:t> batch)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30 studies (not counting SA2 studies approved at SA#102) – against 4 at TSG#101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20 normative – against 8 at TSG#101</a:t>
            </a:r>
          </a:p>
          <a:p>
            <a:pPr marL="739815" lvl="1" indent="-341313">
              <a:defRPr/>
            </a:pPr>
            <a:r>
              <a:rPr lang="en-GB" altLang="en-US" sz="1200" dirty="0"/>
              <a:t>OCI not really relevant (neither for studies nor for normative) since items are being introduced</a:t>
            </a: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cxnSp>
        <p:nvCxnSpPr>
          <p:cNvPr id="18438" name="Straight Connector 9">
            <a:extLst>
              <a:ext uri="{FF2B5EF4-FFF2-40B4-BE49-F238E27FC236}">
                <a16:creationId xmlns:a16="http://schemas.microsoft.com/office/drawing/2014/main" id="{E96173EE-E571-DAE7-FFE7-E9C4D6E846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0" y="3068322"/>
            <a:ext cx="825658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BC38540-8DA4-0C1D-4297-BD330B5E6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8945" y="941385"/>
            <a:ext cx="3318516" cy="1862739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280758B8-68C2-5540-A311-A3918270DFB8}"/>
              </a:ext>
            </a:extLst>
          </p:cNvPr>
          <p:cNvSpPr/>
          <p:nvPr/>
        </p:nvSpPr>
        <p:spPr bwMode="auto">
          <a:xfrm>
            <a:off x="5424114" y="1328156"/>
            <a:ext cx="1016876" cy="520263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17" y="2316163"/>
            <a:ext cx="6259512" cy="71278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4736" y="2370112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61" y="2074837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7" name="Freeform: Shape 1">
            <a:extLst>
              <a:ext uri="{FF2B5EF4-FFF2-40B4-BE49-F238E27FC236}">
                <a16:creationId xmlns:a16="http://schemas.microsoft.com/office/drawing/2014/main" id="{52EEC574-A3F7-0DBA-BBE5-18C2D7C6FD5E}"/>
              </a:ext>
            </a:extLst>
          </p:cNvPr>
          <p:cNvSpPr>
            <a:spLocks/>
          </p:cNvSpPr>
          <p:nvPr/>
        </p:nvSpPr>
        <p:spPr bwMode="auto">
          <a:xfrm>
            <a:off x="957628" y="254947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101600" y="123825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17A2891-6088-EB09-F583-A8CB313D9DDD}"/>
              </a:ext>
            </a:extLst>
          </p:cNvPr>
          <p:cNvSpPr>
            <a:spLocks/>
          </p:cNvSpPr>
          <p:nvPr/>
        </p:nvSpPr>
        <p:spPr bwMode="auto">
          <a:xfrm>
            <a:off x="1177484" y="275433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771161" y="166047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1260840" y="2367509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580" y="893102"/>
            <a:ext cx="8388350" cy="3622675"/>
          </a:xfrm>
        </p:spPr>
        <p:txBody>
          <a:bodyPr/>
          <a:lstStyle/>
          <a:p>
            <a:r>
              <a:rPr lang="en-US" altLang="en-US" sz="2000" dirty="0"/>
              <a:t>Rel-20 will cover 5GA (normative &amp; studies) and 6G studies</a:t>
            </a:r>
          </a:p>
          <a:p>
            <a:r>
              <a:rPr lang="en-US" altLang="en-US" sz="2000" dirty="0"/>
              <a:t>Rel-20 Studies (5GA and 6G) &amp; 6G workshop:</a:t>
            </a:r>
          </a:p>
          <a:p>
            <a:pPr lvl="1">
              <a:defRPr/>
            </a:pPr>
            <a:r>
              <a:rPr lang="en-GB" altLang="en-US" sz="1600" dirty="0"/>
              <a:t>May 2024: </a:t>
            </a:r>
            <a:r>
              <a:rPr lang="en-GB" altLang="en-US" sz="1400" b="1" dirty="0"/>
              <a:t>Workshop</a:t>
            </a:r>
            <a:r>
              <a:rPr lang="en-GB" altLang="en-US" sz="1400" dirty="0"/>
              <a:t> on IMT-2030 use cases (SA1 ad-hoc , see SP-231619)</a:t>
            </a:r>
          </a:p>
          <a:p>
            <a:pPr lvl="1">
              <a:defRPr/>
            </a:pPr>
            <a:r>
              <a:rPr lang="en-GB" altLang="en-US" sz="1600" dirty="0"/>
              <a:t>Sept 2024 (TSG#105): </a:t>
            </a:r>
            <a:r>
              <a:rPr lang="en-GB" altLang="en-US" sz="1400" dirty="0"/>
              <a:t>Approval of </a:t>
            </a:r>
            <a:r>
              <a:rPr lang="en-GB" altLang="en-US" sz="1400" b="1" dirty="0"/>
              <a:t>SA1 SIDs</a:t>
            </a:r>
            <a:r>
              <a:rPr lang="en-GB" altLang="en-US" sz="1400" dirty="0"/>
              <a:t>. The SA1 SIDs are exceptionally divided in two Parts (about 50% of SA1 time to be dedicated to each Part):</a:t>
            </a:r>
          </a:p>
          <a:p>
            <a:pPr lvl="3"/>
            <a:r>
              <a:rPr lang="en-GB" altLang="en-US" sz="1200" b="1" dirty="0"/>
              <a:t>Part 1 </a:t>
            </a:r>
            <a:r>
              <a:rPr lang="en-GB" altLang="en-US" sz="1200" dirty="0"/>
              <a:t>(“</a:t>
            </a:r>
            <a:r>
              <a:rPr lang="en-GB" altLang="en-US" sz="1200" b="1" dirty="0"/>
              <a:t>5GA-centric</a:t>
            </a:r>
            <a:r>
              <a:rPr lang="en-GB" altLang="en-US" sz="1200" dirty="0"/>
              <a:t>”): the Rel-20 SIDs for which corresponding </a:t>
            </a:r>
            <a:r>
              <a:rPr lang="en-GB" altLang="en-US" sz="1200" b="1" dirty="0"/>
              <a:t>normative work </a:t>
            </a:r>
            <a:r>
              <a:rPr lang="en-GB" altLang="en-US" sz="1200" dirty="0"/>
              <a:t>is anticipated to also </a:t>
            </a:r>
            <a:r>
              <a:rPr lang="en-GB" altLang="en-US" sz="1200" b="1" dirty="0"/>
              <a:t>belong to Rel-20</a:t>
            </a:r>
          </a:p>
          <a:p>
            <a:pPr lvl="3"/>
            <a:r>
              <a:rPr lang="en-GB" altLang="en-US" sz="1200" b="1" dirty="0"/>
              <a:t>Part 2 </a:t>
            </a:r>
            <a:r>
              <a:rPr lang="en-GB" altLang="en-US" sz="1200" dirty="0"/>
              <a:t>(“</a:t>
            </a:r>
            <a:r>
              <a:rPr lang="en-GB" altLang="en-US" sz="1200" b="1" dirty="0"/>
              <a:t>6G-centric</a:t>
            </a:r>
            <a:r>
              <a:rPr lang="en-GB" altLang="en-US" sz="1200" dirty="0"/>
              <a:t>”): the Rel-20 SIDs for which corresponding </a:t>
            </a:r>
            <a:r>
              <a:rPr lang="en-GB" altLang="en-US" sz="1200" b="1" dirty="0"/>
              <a:t>normative work </a:t>
            </a:r>
            <a:r>
              <a:rPr lang="en-GB" altLang="en-US" sz="1200" dirty="0"/>
              <a:t>is anticipated to be </a:t>
            </a:r>
            <a:r>
              <a:rPr lang="en-GB" altLang="en-US" sz="1200" b="1" dirty="0"/>
              <a:t>after Rel-20</a:t>
            </a:r>
            <a:r>
              <a:rPr lang="en-GB" altLang="en-US" sz="1200" dirty="0"/>
              <a:t>. </a:t>
            </a:r>
            <a:endParaRPr lang="en-GB" altLang="en-US" sz="1000" dirty="0"/>
          </a:p>
          <a:p>
            <a:pPr lvl="1">
              <a:defRPr/>
            </a:pPr>
            <a:r>
              <a:rPr lang="en-GB" altLang="en-US" sz="1450" dirty="0"/>
              <a:t>TBD (decision to be taken by TSG#</a:t>
            </a:r>
            <a:r>
              <a:rPr lang="en-GB" altLang="en-US" sz="1400" dirty="0"/>
              <a:t>103): </a:t>
            </a:r>
            <a:r>
              <a:rPr lang="en-GB" altLang="en-US" sz="1400" b="1" dirty="0"/>
              <a:t>RAN plenary SID </a:t>
            </a:r>
            <a:r>
              <a:rPr lang="en-GB" altLang="en-US" sz="1400" dirty="0"/>
              <a:t>(e.g., radio requirements and KPIs)</a:t>
            </a:r>
          </a:p>
          <a:p>
            <a:pPr lvl="1">
              <a:defRPr/>
            </a:pPr>
            <a:r>
              <a:rPr lang="en-US" altLang="en-US" sz="1400" dirty="0"/>
              <a:t>March 2025 (TSG#107): 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 </a:t>
            </a:r>
          </a:p>
          <a:p>
            <a:pPr lvl="1">
              <a:defRPr/>
            </a:pPr>
            <a:r>
              <a:rPr lang="en-US" altLang="en-US" sz="1400" dirty="0"/>
              <a:t>June 2025 (TSG#108): </a:t>
            </a:r>
          </a:p>
          <a:p>
            <a:pPr lvl="2">
              <a:defRPr/>
            </a:pPr>
            <a:r>
              <a:rPr lang="en-US" altLang="en-US" sz="1100" dirty="0"/>
              <a:t>Approval of </a:t>
            </a:r>
            <a:r>
              <a:rPr lang="en-US" altLang="en-US" sz="1100" b="1" dirty="0"/>
              <a:t>SA2 SID </a:t>
            </a:r>
          </a:p>
          <a:p>
            <a:pPr lvl="2">
              <a:defRPr/>
            </a:pPr>
            <a:r>
              <a:rPr lang="en-US" altLang="en-US" sz="1100" dirty="0"/>
              <a:t>Approval of </a:t>
            </a:r>
            <a:r>
              <a:rPr lang="en-US" altLang="en-US" sz="1100" b="1" dirty="0"/>
              <a:t>RAN-WG SIDs</a:t>
            </a:r>
          </a:p>
          <a:p>
            <a:r>
              <a:rPr lang="en-US" altLang="en-US" sz="2000" dirty="0"/>
              <a:t>Rel-20 Normative work (5GA):</a:t>
            </a:r>
          </a:p>
          <a:p>
            <a:pPr lvl="2"/>
            <a:r>
              <a:rPr lang="en-US" altLang="en-US" sz="1400" dirty="0"/>
              <a:t>No decision yet about Rel-20 normative work timeline. More dates to be decided at TSG#103</a:t>
            </a:r>
            <a:endParaRPr lang="en-US" altLang="en-US" sz="1050" dirty="0"/>
          </a:p>
          <a:p>
            <a:pPr lvl="3"/>
            <a:endParaRPr lang="en-GB" altLang="en-US" sz="1400" i="1" dirty="0"/>
          </a:p>
          <a:p>
            <a:pPr lvl="2"/>
            <a:endParaRPr lang="en-GB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b="1" i="1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initial talks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Rel-21 (normative) work will be submitted to ITU before 2030 </a:t>
            </a:r>
          </a:p>
          <a:p>
            <a:r>
              <a:rPr lang="en-US" altLang="en-US" sz="1800"/>
              <a:t>All Release </a:t>
            </a:r>
            <a:r>
              <a:rPr lang="en-US" altLang="en-US" sz="1800" dirty="0"/>
              <a:t>21 Freezing dates and other </a:t>
            </a:r>
            <a:r>
              <a:rPr lang="en-US" altLang="en-US" sz="1800"/>
              <a:t>milestones TBD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also continue to be maintained &amp; enhanced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9" y="4795679"/>
            <a:ext cx="26246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TSG#102-endorsed </a:t>
            </a:r>
            <a:r>
              <a:rPr lang="en-GB" altLang="en-US" sz="1000" dirty="0"/>
              <a:t>RP-233985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19;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NEW: Tutorials on content, maintenance, etc. in subfolder \info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Started – skeleton in RP-233919 / CP-233305 / SP-231617, call for contribution in RP-233777 / CP-233299 / SP-231516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Rel-18 Timeline and Progress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initial talks</a:t>
            </a:r>
          </a:p>
          <a:p>
            <a:pPr marL="739775" lvl="1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5 quarters after SA1’s date. Stage 2 for SA5 is 2 quarters after SA2/SA6’s date. Stage 3 for SA5 is same date as CT WGs’ date. However, the deadlines for SA5’s Stage 1 and Stage 2 are SA5-internal since there is no dependency (i.e. SA5 is not expecting work from any other WGs).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Ongoing 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527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75" y="3702050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1706563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1257300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7363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pic>
        <p:nvPicPr>
          <p:cNvPr id="27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C88500-5C84-8007-FCED-ACBB1E486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657475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26407C7-474D-9343-D041-037F85B50EAF}"/>
              </a:ext>
            </a:extLst>
          </p:cNvPr>
          <p:cNvSpPr/>
          <p:nvPr/>
        </p:nvSpPr>
        <p:spPr bwMode="auto">
          <a:xfrm>
            <a:off x="122238" y="120808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1828800" y="2324100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76F22AF5-E1CE-4D4D-AEE7-A287E6340E03}"/>
              </a:ext>
            </a:extLst>
          </p:cNvPr>
          <p:cNvSpPr/>
          <p:nvPr/>
        </p:nvSpPr>
        <p:spPr bwMode="auto">
          <a:xfrm>
            <a:off x="1428750" y="1701800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9E68EE60-4F0D-2756-0485-3404F382E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458913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70529AA5-0C81-6E54-2A18-5E3B1C1565C1}"/>
              </a:ext>
            </a:extLst>
          </p:cNvPr>
          <p:cNvSpPr/>
          <p:nvPr/>
        </p:nvSpPr>
        <p:spPr bwMode="auto">
          <a:xfrm>
            <a:off x="1411288" y="2025650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5448631F-1B3C-E109-3C02-2D3CBC73AFD6}"/>
              </a:ext>
            </a:extLst>
          </p:cNvPr>
          <p:cNvSpPr/>
          <p:nvPr/>
        </p:nvSpPr>
        <p:spPr bwMode="auto">
          <a:xfrm>
            <a:off x="3844925" y="2022475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569F3F6F-3881-E939-F787-48D3F1681647}"/>
              </a:ext>
            </a:extLst>
          </p:cNvPr>
          <p:cNvSpPr/>
          <p:nvPr/>
        </p:nvSpPr>
        <p:spPr bwMode="auto">
          <a:xfrm>
            <a:off x="2400300" y="2633663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02937BA1-68C3-C633-71F5-E746C52453EC}"/>
              </a:ext>
            </a:extLst>
          </p:cNvPr>
          <p:cNvGrpSpPr>
            <a:grpSpLocks/>
          </p:cNvGrpSpPr>
          <p:nvPr/>
        </p:nvGrpSpPr>
        <p:grpSpPr bwMode="auto">
          <a:xfrm>
            <a:off x="3944938" y="2659063"/>
            <a:ext cx="947737" cy="482600"/>
            <a:chOff x="7942433" y="3354946"/>
            <a:chExt cx="948590" cy="482958"/>
          </a:xfrm>
        </p:grpSpPr>
        <p:sp>
          <p:nvSpPr>
            <p:cNvPr id="9332" name="Diamond 16">
              <a:extLst>
                <a:ext uri="{FF2B5EF4-FFF2-40B4-BE49-F238E27FC236}">
                  <a16:creationId xmlns:a16="http://schemas.microsoft.com/office/drawing/2014/main" id="{E8741A13-B349-036F-A528-D65442E1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3" name="Chevron 58">
              <a:extLst>
                <a:ext uri="{FF2B5EF4-FFF2-40B4-BE49-F238E27FC236}">
                  <a16:creationId xmlns:a16="http://schemas.microsoft.com/office/drawing/2014/main" id="{11967760-5AB9-B1AA-44E1-5451907A6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88739906-9E22-D33E-99D1-BA47F55E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3660775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2724150" y="3089275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3359150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3902075" y="4249738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4524375" y="4529138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5235575" y="4827588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3813175" y="3990975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333750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25CA6AF2-9145-2BA5-F845-CFAE67EC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643313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603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62413" y="1096963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3150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06" name="Star: 5 Points 10305">
            <a:extLst>
              <a:ext uri="{FF2B5EF4-FFF2-40B4-BE49-F238E27FC236}">
                <a16:creationId xmlns:a16="http://schemas.microsoft.com/office/drawing/2014/main" id="{D7E239C8-431C-D5D0-6B0D-9E347A960B92}"/>
              </a:ext>
            </a:extLst>
          </p:cNvPr>
          <p:cNvSpPr/>
          <p:nvPr/>
        </p:nvSpPr>
        <p:spPr bwMode="auto">
          <a:xfrm>
            <a:off x="3819525" y="16621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BFDAD22C-FD9C-3CB4-3706-6732877FDAFC}"/>
              </a:ext>
            </a:extLst>
          </p:cNvPr>
          <p:cNvSpPr/>
          <p:nvPr/>
        </p:nvSpPr>
        <p:spPr bwMode="auto">
          <a:xfrm>
            <a:off x="3819525" y="29448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8" name="Star: 5 Points 10307">
            <a:extLst>
              <a:ext uri="{FF2B5EF4-FFF2-40B4-BE49-F238E27FC236}">
                <a16:creationId xmlns:a16="http://schemas.microsoft.com/office/drawing/2014/main" id="{51F94463-0CC1-63FC-E902-05CF0783EBE0}"/>
              </a:ext>
            </a:extLst>
          </p:cNvPr>
          <p:cNvSpPr/>
          <p:nvPr/>
        </p:nvSpPr>
        <p:spPr bwMode="auto">
          <a:xfrm>
            <a:off x="3806825" y="34464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9600" y="1779588"/>
            <a:ext cx="143351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pic>
        <p:nvPicPr>
          <p:cNvPr id="1132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6806B0E-C1DE-F291-A446-DAE34B962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9588" y="1417638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6613525" y="26463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6626225" y="23669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051974F-7CBD-3325-EC23-1270A190C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8634" y="2827437"/>
            <a:ext cx="3720662" cy="2071363"/>
          </a:xfrm>
          <a:prstGeom prst="rect">
            <a:avLst/>
          </a:prstGeom>
        </p:spPr>
      </p:pic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Stages 1 &amp; 2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3508375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and TSG content definition:</a:t>
            </a:r>
          </a:p>
          <a:p>
            <a:pPr marL="739775" lvl="1" indent="-341313">
              <a:defRPr/>
            </a:pPr>
            <a:r>
              <a:rPr lang="en-US" altLang="en-US" sz="1200" dirty="0">
                <a:solidFill>
                  <a:srgbClr val="FF0000"/>
                </a:solidFill>
              </a:rPr>
              <a:t>Completed</a:t>
            </a:r>
            <a:r>
              <a:rPr lang="en-US" altLang="en-US" sz="1200" dirty="0"/>
              <a:t> since TSG#94</a:t>
            </a:r>
          </a:p>
          <a:p>
            <a:pPr marL="739775" lvl="1" indent="-341313">
              <a:defRPr/>
            </a:pPr>
            <a:r>
              <a:rPr lang="en-US" altLang="en-US" sz="1200" dirty="0"/>
              <a:t>SA1 has 25 normative items plus 14 studies. </a:t>
            </a:r>
          </a:p>
          <a:p>
            <a:pPr marL="1139865" lvl="2" indent="-341313">
              <a:defRPr/>
            </a:pPr>
            <a:endParaRPr lang="en-GB" altLang="en-US" sz="900" u="sng" dirty="0"/>
          </a:p>
          <a:p>
            <a:pPr marL="798552" lvl="2" indent="0">
              <a:buFont typeface="Arial" panose="020B0604020202020204" pitchFamily="34" charset="0"/>
              <a:buNone/>
              <a:defRPr/>
            </a:pPr>
            <a:endParaRPr lang="en-GB" altLang="en-US" sz="9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16A5E4F-6587-41F0-87BD-C82D2C16623A}"/>
              </a:ext>
            </a:extLst>
          </p:cNvPr>
          <p:cNvSpPr txBox="1">
            <a:spLocks/>
          </p:cNvSpPr>
          <p:nvPr/>
        </p:nvSpPr>
        <p:spPr bwMode="auto">
          <a:xfrm>
            <a:off x="185738" y="2773363"/>
            <a:ext cx="4498975" cy="218489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600" kern="0" dirty="0"/>
              <a:t>Stage 2 at SA2 and SA6: </a:t>
            </a:r>
          </a:p>
          <a:p>
            <a:pPr marL="739815" lvl="1" indent="-341313">
              <a:defRPr/>
            </a:pPr>
            <a:r>
              <a:rPr lang="en-GB" altLang="en-US" sz="1200" kern="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 </a:t>
            </a:r>
            <a:r>
              <a:rPr lang="en-GB" altLang="en-US" sz="1100" kern="0" dirty="0"/>
              <a:t>since TSG#99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43 studies</a:t>
            </a:r>
          </a:p>
          <a:p>
            <a:pPr marL="739815" lvl="1" indent="-341313">
              <a:defRPr/>
            </a:pPr>
            <a:r>
              <a:rPr lang="en-GB" altLang="en-US" sz="1200" b="1" u="sng" kern="0" dirty="0"/>
              <a:t>Normative : 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</a:t>
            </a:r>
            <a:r>
              <a:rPr lang="en-GB" altLang="en-US" sz="1100" kern="0" dirty="0"/>
              <a:t> since TSG#100, except for EDGEAPP_EXT (UID 960011, SA6, from 65% to 95%)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57 normative items</a:t>
            </a:r>
          </a:p>
          <a:p>
            <a:pPr marL="798552" lvl="2" indent="0">
              <a:buNone/>
              <a:defRPr/>
            </a:pPr>
            <a:endParaRPr lang="en-GB" altLang="en-US" sz="1100" kern="0" dirty="0"/>
          </a:p>
          <a:p>
            <a:pPr marL="1139865" lvl="2" indent="-341313">
              <a:defRPr/>
            </a:pPr>
            <a:endParaRPr lang="en-GB" altLang="en-US" sz="900" kern="0" dirty="0"/>
          </a:p>
        </p:txBody>
      </p:sp>
      <p:cxnSp>
        <p:nvCxnSpPr>
          <p:cNvPr id="12296" name="Straight Connector 9">
            <a:extLst>
              <a:ext uri="{FF2B5EF4-FFF2-40B4-BE49-F238E27FC236}">
                <a16:creationId xmlns:a16="http://schemas.microsoft.com/office/drawing/2014/main" id="{7A41D418-38FF-CBE0-6742-0F98DA927F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9088" y="2743200"/>
            <a:ext cx="8256587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3194050" y="142398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2299" name="Freeform: Shape 8">
            <a:extLst>
              <a:ext uri="{FF2B5EF4-FFF2-40B4-BE49-F238E27FC236}">
                <a16:creationId xmlns:a16="http://schemas.microsoft.com/office/drawing/2014/main" id="{5B038A7E-1E3F-E162-1D71-E0F4A61274F5}"/>
              </a:ext>
            </a:extLst>
          </p:cNvPr>
          <p:cNvSpPr>
            <a:spLocks/>
          </p:cNvSpPr>
          <p:nvPr/>
        </p:nvSpPr>
        <p:spPr bwMode="auto">
          <a:xfrm>
            <a:off x="3496880" y="327380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697B83-CF11-011C-99D7-2C34ADCAB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241" y="617637"/>
            <a:ext cx="3720662" cy="2071363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CB7675F3-5F34-DC7B-D7FA-DC949B97F502}"/>
              </a:ext>
            </a:extLst>
          </p:cNvPr>
          <p:cNvSpPr/>
          <p:nvPr/>
        </p:nvSpPr>
        <p:spPr bwMode="auto">
          <a:xfrm>
            <a:off x="4524704" y="1158765"/>
            <a:ext cx="1016876" cy="520263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CC87CBC-FB26-E892-1C36-464323D68968}"/>
              </a:ext>
            </a:extLst>
          </p:cNvPr>
          <p:cNvSpPr/>
          <p:nvPr/>
        </p:nvSpPr>
        <p:spPr bwMode="auto">
          <a:xfrm>
            <a:off x="5092262" y="3563008"/>
            <a:ext cx="1941787" cy="459828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AE1C13-8704-3C19-0CFE-AA19D667B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545" y="1382265"/>
            <a:ext cx="3720662" cy="2071363"/>
          </a:xfrm>
          <a:prstGeom prst="rect">
            <a:avLst/>
          </a:prstGeom>
        </p:spPr>
      </p:pic>
      <p:sp>
        <p:nvSpPr>
          <p:cNvPr id="13314" name="Title 1">
            <a:extLst>
              <a:ext uri="{FF2B5EF4-FFF2-40B4-BE49-F238E27FC236}">
                <a16:creationId xmlns:a16="http://schemas.microsoft.com/office/drawing/2014/main" id="{8B1B6C6F-0693-2E3C-DA40-D8DAF713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(SA/CT)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D77686AA-0952-294F-6BBA-8AED90833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70" y="1112290"/>
            <a:ext cx="4422775" cy="31019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3 (CT WGs) and SA3, SA4 and SA5*: In progress.</a:t>
            </a:r>
          </a:p>
          <a:p>
            <a:pPr marL="739775" lvl="1" indent="-341313">
              <a:defRPr/>
            </a:pPr>
            <a:r>
              <a:rPr lang="en-US" altLang="en-US" sz="1200" dirty="0"/>
              <a:t>Studies: </a:t>
            </a:r>
          </a:p>
          <a:p>
            <a:pPr marL="1139825" lvl="2" indent="-341313">
              <a:defRPr/>
            </a:pPr>
            <a:r>
              <a:rPr lang="en-US" altLang="en-US" sz="1100" dirty="0"/>
              <a:t>75 studies for all these WGs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OCI (St.3 Studies) = 92%</a:t>
            </a:r>
            <a:r>
              <a:rPr lang="en-US" altLang="en-US" sz="1100" dirty="0"/>
              <a:t> </a:t>
            </a:r>
            <a:r>
              <a:rPr lang="en-US" altLang="en-US" sz="1050" dirty="0"/>
              <a:t>- against 84% at previous TSG</a:t>
            </a:r>
            <a:endParaRPr lang="en-US" altLang="en-US" sz="1100" b="1" dirty="0"/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u="sng" dirty="0"/>
              <a:t>: </a:t>
            </a:r>
          </a:p>
          <a:p>
            <a:pPr marL="1139825" lvl="2" indent="-341313">
              <a:defRPr/>
            </a:pPr>
            <a:r>
              <a:rPr lang="en-US" altLang="en-US" sz="1100" dirty="0"/>
              <a:t>239 items for all these WGs</a:t>
            </a:r>
          </a:p>
          <a:p>
            <a:pPr marL="1139825" lvl="2" indent="-341313">
              <a:defRPr/>
            </a:pPr>
            <a:r>
              <a:rPr lang="en-US" altLang="en-US" sz="1100" b="1" u="sng" dirty="0"/>
              <a:t>OCI (St.3 Norm) = 78%</a:t>
            </a:r>
            <a:r>
              <a:rPr lang="en-US" altLang="en-US" sz="1100" u="sng" dirty="0"/>
              <a:t> </a:t>
            </a:r>
            <a:r>
              <a:rPr lang="en-US" altLang="en-US" sz="1050" u="sng" dirty="0"/>
              <a:t>- against 65% at previous TSG</a:t>
            </a:r>
          </a:p>
          <a:p>
            <a:pPr marL="1139825" lvl="2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Still 31 items below 50%, including:</a:t>
            </a: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SA5 and CT6 aspects of 5GSATB</a:t>
            </a: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CT1&amp;3 aspects of ADAES</a:t>
            </a:r>
          </a:p>
          <a:p>
            <a:pPr marL="1139825" lvl="2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Reminder: deadline is next March meeting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13316" name="TextBox 1">
            <a:extLst>
              <a:ext uri="{FF2B5EF4-FFF2-40B4-BE49-F238E27FC236}">
                <a16:creationId xmlns:a16="http://schemas.microsoft.com/office/drawing/2014/main" id="{46E1F33B-5180-1762-AF67-38A934BE3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442" y="4157493"/>
            <a:ext cx="5597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/>
              <a:t>OCI = Overall Completion Index =sum of all % completion divided by the number of items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7B61FFBB-03DC-17D8-3ADC-3EB3A1851AF1}"/>
              </a:ext>
            </a:extLst>
          </p:cNvPr>
          <p:cNvSpPr txBox="1">
            <a:spLocks/>
          </p:cNvSpPr>
          <p:nvPr/>
        </p:nvSpPr>
        <p:spPr bwMode="auto">
          <a:xfrm>
            <a:off x="159557" y="4476297"/>
            <a:ext cx="8388350" cy="425669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200" i="1" kern="0" dirty="0"/>
              <a:t>*Note: For tools limitation reasons, SA3, SA4 and SA5 are reported in this slide, even if they may cover several Stages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190BFE9-DB32-DCD5-092E-509E2EC201C1}"/>
              </a:ext>
            </a:extLst>
          </p:cNvPr>
          <p:cNvSpPr/>
          <p:nvPr/>
        </p:nvSpPr>
        <p:spPr bwMode="auto">
          <a:xfrm>
            <a:off x="6172200" y="2518348"/>
            <a:ext cx="1941787" cy="287914"/>
          </a:xfrm>
          <a:prstGeom prst="ellipse">
            <a:avLst/>
          </a:prstGeom>
          <a:noFill/>
          <a:ln w="476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69" y="816079"/>
            <a:ext cx="4864100" cy="310197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Stage 3 in RAN: </a:t>
            </a:r>
            <a:r>
              <a:rPr lang="en-US" altLang="en-US" sz="1200" dirty="0"/>
              <a:t>(reminder: new WIDs/SIDs approved at RAN#102 not considered here)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200" dirty="0"/>
              <a:t>RAN studies (17 items): </a:t>
            </a:r>
            <a:r>
              <a:rPr lang="en-US" altLang="en-US" sz="1100" b="1" dirty="0"/>
              <a:t>OCI: 95%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85% at previous RAN</a:t>
            </a:r>
            <a:endParaRPr lang="en-US" altLang="en-US" sz="1100" b="1" dirty="0"/>
          </a:p>
          <a:p>
            <a:pPr marL="739775" lvl="1" indent="-341313">
              <a:defRPr/>
            </a:pPr>
            <a:r>
              <a:rPr lang="en-US" altLang="en-US" sz="1200" b="1" u="sng" dirty="0"/>
              <a:t>RAN Core aspects</a:t>
            </a:r>
            <a:r>
              <a:rPr lang="en-US" altLang="en-US" sz="1200" dirty="0"/>
              <a:t>: OCI: </a:t>
            </a:r>
            <a:r>
              <a:rPr lang="en-US" altLang="en-US" sz="1200" b="1" u="sng" dirty="0"/>
              <a:t>88%</a:t>
            </a:r>
            <a:r>
              <a:rPr lang="en-US" altLang="en-US" sz="1600" b="1" u="sng" dirty="0"/>
              <a:t>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73% at previous RAN</a:t>
            </a:r>
            <a:r>
              <a:rPr lang="en-US" altLang="en-US" sz="1200" dirty="0"/>
              <a:t> </a:t>
            </a:r>
          </a:p>
          <a:p>
            <a:pPr marL="1139825" lvl="2" indent="-341313">
              <a:defRPr/>
            </a:pPr>
            <a:r>
              <a:rPr lang="en-US" altLang="en-US" sz="1100" dirty="0"/>
              <a:t>RAN1 Core (after “maintenance”): 8 items 100% complete, one at 99%</a:t>
            </a:r>
          </a:p>
          <a:p>
            <a:pPr marL="1139825" lvl="2" indent="-341313">
              <a:defRPr/>
            </a:pPr>
            <a:r>
              <a:rPr lang="en-US" altLang="en-US" sz="1100" dirty="0"/>
              <a:t>RAN2 Core: 9 items 100% complete, two at 95%</a:t>
            </a:r>
          </a:p>
          <a:p>
            <a:pPr marL="1139825" lvl="2" indent="-341313">
              <a:defRPr/>
            </a:pPr>
            <a:r>
              <a:rPr lang="en-US" altLang="en-US" sz="1100" dirty="0"/>
              <a:t>RAN 3 Core: 6 items 100% complete, one at 80%</a:t>
            </a:r>
          </a:p>
          <a:p>
            <a:pPr marL="1139825" lvl="2" indent="-341313">
              <a:defRPr/>
            </a:pPr>
            <a:r>
              <a:rPr lang="en-US" altLang="en-US" sz="1100" dirty="0"/>
              <a:t>RAN4 Core: OCI: 84%  (67 items)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Perf aspects</a:t>
            </a:r>
            <a:r>
              <a:rPr lang="en-US" altLang="en-US" sz="1200" dirty="0"/>
              <a:t>: OCI: </a:t>
            </a:r>
            <a:r>
              <a:rPr lang="en-US" altLang="en-US" sz="1200" b="1" u="sng" dirty="0"/>
              <a:t>55% 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35% at previous RAN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100" dirty="0"/>
              <a:t>RAN1 Perf (after “maintenance”): 31 % (7 items)</a:t>
            </a:r>
          </a:p>
          <a:p>
            <a:pPr marL="1139825" lvl="2" indent="-341313">
              <a:defRPr/>
            </a:pPr>
            <a:r>
              <a:rPr lang="en-US" altLang="en-US" sz="1100" dirty="0"/>
              <a:t>RAN2 Perf: 10 % (4 items)</a:t>
            </a:r>
          </a:p>
          <a:p>
            <a:pPr marL="1139825" lvl="2" indent="-341313">
              <a:defRPr/>
            </a:pPr>
            <a:r>
              <a:rPr lang="en-US" altLang="en-US" sz="1100" dirty="0"/>
              <a:t>RAN3 Perf: 20% (1 item)</a:t>
            </a:r>
          </a:p>
          <a:p>
            <a:pPr marL="1139825" lvl="2" indent="-341313">
              <a:defRPr/>
            </a:pPr>
            <a:r>
              <a:rPr lang="en-US" altLang="en-US" sz="1100" dirty="0"/>
              <a:t>RAN4 Perf: OCI: 61 % (60 items)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RAN5 testing</a:t>
            </a:r>
            <a:r>
              <a:rPr lang="en-US" altLang="en-US" sz="1200" dirty="0"/>
              <a:t>: OCI: 31%  (10 items)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14340" name="TextBox 1">
            <a:extLst>
              <a:ext uri="{FF2B5EF4-FFF2-40B4-BE49-F238E27FC236}">
                <a16:creationId xmlns:a16="http://schemas.microsoft.com/office/drawing/2014/main" id="{0493D988-E16D-BA07-7AAC-03640024C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4897438"/>
            <a:ext cx="5597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/>
              <a:t>OCI = Overall Completion Index =sum of all % completion divided by the number of items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B6E0E3-C619-C473-102D-3712CFF99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977" y="1218282"/>
            <a:ext cx="3720662" cy="207136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0C264D0-F887-BCD1-E633-A19FED7BB385}"/>
              </a:ext>
            </a:extLst>
          </p:cNvPr>
          <p:cNvSpPr/>
          <p:nvPr/>
        </p:nvSpPr>
        <p:spPr bwMode="auto">
          <a:xfrm>
            <a:off x="6509612" y="2143594"/>
            <a:ext cx="1941787" cy="404735"/>
          </a:xfrm>
          <a:prstGeom prst="ellipse">
            <a:avLst/>
          </a:prstGeom>
          <a:noFill/>
          <a:ln w="476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770D6D9D-05BA-A8E8-54B4-798B79EC5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31" y="4173378"/>
            <a:ext cx="89915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739775" lvl="1" indent="-341313">
              <a:defRPr/>
            </a:pPr>
            <a:r>
              <a:rPr lang="en-US" altLang="en-US" sz="1400" dirty="0"/>
              <a:t>RAN#102: 	RP-231776 (RAN chair) :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planned, Release 18 in RAN2/3/4 is functionally frozen </a:t>
            </a:r>
          </a:p>
          <a:p>
            <a:pPr marL="739775" lvl="1" indent="-341313">
              <a:defRPr/>
            </a:pPr>
            <a:r>
              <a:rPr lang="en-US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</a:t>
            </a:r>
            <a:r>
              <a:rPr lang="en-US" altLang="en-US" sz="1400" dirty="0"/>
              <a:t>actual completion: RAN “nearing achievement”, now starting the </a:t>
            </a:r>
          </a:p>
          <a:p>
            <a:pPr marL="739775" lvl="1" indent="-341313">
              <a:defRPr/>
            </a:pPr>
            <a:r>
              <a:rPr lang="en-US" altLang="en-US" sz="1400" dirty="0"/>
              <a:t>			“maintenance phase” for RAN2/3/4Core, until March 2024</a:t>
            </a:r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F171E030-0BB3-EE3E-B705-3E033094AB52}"/>
              </a:ext>
            </a:extLst>
          </p:cNvPr>
          <p:cNvSpPr>
            <a:spLocks/>
          </p:cNvSpPr>
          <p:nvPr/>
        </p:nvSpPr>
        <p:spPr bwMode="auto">
          <a:xfrm>
            <a:off x="982048" y="2993833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5">
            <a:extLst>
              <a:ext uri="{FF2B5EF4-FFF2-40B4-BE49-F238E27FC236}">
                <a16:creationId xmlns:a16="http://schemas.microsoft.com/office/drawing/2014/main" id="{78382911-1FFC-AC6E-BC1E-7DCEC8056DC6}"/>
              </a:ext>
            </a:extLst>
          </p:cNvPr>
          <p:cNvSpPr>
            <a:spLocks/>
          </p:cNvSpPr>
          <p:nvPr/>
        </p:nvSpPr>
        <p:spPr bwMode="auto">
          <a:xfrm>
            <a:off x="993675" y="184254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freeze (after maintenance)</a:t>
            </a:r>
          </a:p>
          <a:p>
            <a:pPr lvl="2">
              <a:defRPr/>
            </a:pPr>
            <a:r>
              <a:rPr lang="en-US" altLang="en-US" sz="1100" dirty="0"/>
              <a:t>RAN2, RAN3, RAN4Core freeze (before maintenance)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218" y="3001911"/>
            <a:ext cx="4973638" cy="68103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1925" y="3362533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3044773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390525" y="67151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390525" y="9874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390525" y="157321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0" name="Freeform: Shape 4">
            <a:extLst>
              <a:ext uri="{FF2B5EF4-FFF2-40B4-BE49-F238E27FC236}">
                <a16:creationId xmlns:a16="http://schemas.microsoft.com/office/drawing/2014/main" id="{BD3F15F3-C36E-5D03-04DF-56E0ECA8B170}"/>
              </a:ext>
            </a:extLst>
          </p:cNvPr>
          <p:cNvSpPr>
            <a:spLocks/>
          </p:cNvSpPr>
          <p:nvPr/>
        </p:nvSpPr>
        <p:spPr bwMode="auto">
          <a:xfrm>
            <a:off x="390525" y="184467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390525" y="210185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22338" y="247808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25513" y="274478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9">
            <a:extLst>
              <a:ext uri="{FF2B5EF4-FFF2-40B4-BE49-F238E27FC236}">
                <a16:creationId xmlns:a16="http://schemas.microsoft.com/office/drawing/2014/main" id="{C3458BFD-21AB-0033-5404-F62E2D2BC4D6}"/>
              </a:ext>
            </a:extLst>
          </p:cNvPr>
          <p:cNvSpPr>
            <a:spLocks/>
          </p:cNvSpPr>
          <p:nvPr/>
        </p:nvSpPr>
        <p:spPr bwMode="auto">
          <a:xfrm>
            <a:off x="846711" y="3410262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9">
            <a:extLst>
              <a:ext uri="{FF2B5EF4-FFF2-40B4-BE49-F238E27FC236}">
                <a16:creationId xmlns:a16="http://schemas.microsoft.com/office/drawing/2014/main" id="{A85A1BB1-D230-9161-B95B-B107C6D34F40}"/>
              </a:ext>
            </a:extLst>
          </p:cNvPr>
          <p:cNvSpPr>
            <a:spLocks/>
          </p:cNvSpPr>
          <p:nvPr/>
        </p:nvSpPr>
        <p:spPr bwMode="auto">
          <a:xfrm>
            <a:off x="878286" y="3155961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28971</TotalTime>
  <Words>2774</Words>
  <Application>Microsoft Office PowerPoint</Application>
  <PresentationFormat>On-screen Show (16:9)</PresentationFormat>
  <Paragraphs>400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18 Progress: Stages 1 &amp; 2</vt:lpstr>
      <vt:lpstr>Release 18 Progress: Stage 3 (SA/CT)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timeline recap - text version</vt:lpstr>
      <vt:lpstr>Content of this Work Plan review </vt:lpstr>
      <vt:lpstr>Release 20</vt:lpstr>
      <vt:lpstr>Content of this Work Plan review </vt:lpstr>
      <vt:lpstr>Release 21 initial talks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CR_CR0</cp:lastModifiedBy>
  <cp:revision>1994</cp:revision>
  <cp:lastPrinted>2017-02-24T12:37:51Z</cp:lastPrinted>
  <dcterms:created xsi:type="dcterms:W3CDTF">2008-08-30T09:32:10Z</dcterms:created>
  <dcterms:modified xsi:type="dcterms:W3CDTF">2023-12-15T13:01:49Z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