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916" r:id="rId3"/>
    <p:sldId id="1182" r:id="rId4"/>
    <p:sldId id="1204" r:id="rId5"/>
    <p:sldId id="1033" r:id="rId6"/>
    <p:sldId id="1181" r:id="rId7"/>
  </p:sldIdLst>
  <p:sldSz cx="12192000" cy="6858000"/>
  <p:notesSz cx="3369945" cy="6646545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9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FF2F"/>
    <a:srgbClr val="00FF00"/>
    <a:srgbClr val="C00000"/>
    <a:srgbClr val="3286B3"/>
    <a:srgbClr val="1D41D5"/>
    <a:srgbClr val="FFF2D0"/>
    <a:srgbClr val="FF9F9F"/>
    <a:srgbClr val="D5EBFD"/>
    <a:srgbClr val="DDEFF4"/>
    <a:srgbClr val="DCE6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0" autoAdjust="0"/>
    <p:restoredTop sz="94032" autoAdjust="0"/>
  </p:normalViewPr>
  <p:slideViewPr>
    <p:cSldViewPr showGuides="1">
      <p:cViewPr varScale="1">
        <p:scale>
          <a:sx n="68" d="100"/>
          <a:sy n="68" d="100"/>
        </p:scale>
        <p:origin x="516" y="45"/>
      </p:cViewPr>
      <p:guideLst>
        <p:guide orient="horz" pos="2098"/>
        <p:guide pos="3886"/>
      </p:guideLst>
    </p:cSldViewPr>
  </p:slideViewPr>
  <p:outlineViewPr>
    <p:cViewPr>
      <p:scale>
        <a:sx n="33" d="100"/>
        <a:sy n="33" d="100"/>
      </p:scale>
      <p:origin x="0" y="-27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222" y="-90"/>
      </p:cViewPr>
      <p:guideLst>
        <p:guide orient="horz" pos="2100"/>
        <p:guide pos="107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09036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36DCD7A8-D2F7-4F1B-90B7-D1BA05AB063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1909036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C31C8857-57E5-4754-827E-901936305E6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09036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D5C2BDC5-FCEA-46B6-8EDE-715AFFC5D85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530225" y="498475"/>
            <a:ext cx="4430713" cy="2492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55760" tIns="27880" rIns="55760" bIns="2788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337027" y="3157260"/>
            <a:ext cx="2696210" cy="2991088"/>
          </a:xfrm>
          <a:prstGeom prst="rect">
            <a:avLst/>
          </a:prstGeom>
        </p:spPr>
        <p:txBody>
          <a:bodyPr vert="horz" lIns="55760" tIns="27880" rIns="55760" bIns="2788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1909036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A4552A9C-E268-49AC-B5FE-5EEA2487517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055" descr="色条 拷贝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88"/>
            <a:ext cx="12192000" cy="37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916833"/>
            <a:ext cx="10363200" cy="201622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828800" y="4221088"/>
            <a:ext cx="8534400" cy="9361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zh-CN" altLang="en-US" dirty="0"/>
          </a:p>
        </p:txBody>
      </p:sp>
      <p:pic>
        <p:nvPicPr>
          <p:cNvPr id="7" name="图片 6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400" y="304800"/>
            <a:ext cx="1460842" cy="9864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文本占位符 13"/>
          <p:cNvSpPr>
            <a:spLocks noGrp="1"/>
          </p:cNvSpPr>
          <p:nvPr>
            <p:ph idx="1" hasCustomPrompt="1"/>
          </p:nvPr>
        </p:nvSpPr>
        <p:spPr>
          <a:xfrm>
            <a:off x="609600" y="1214422"/>
            <a:ext cx="10972800" cy="17105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pic>
        <p:nvPicPr>
          <p:cNvPr id="6" name="图片 5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50800"/>
            <a:ext cx="1200059" cy="8103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609600" y="142852"/>
            <a:ext cx="9296427" cy="714380"/>
          </a:xfrm>
        </p:spPr>
        <p:txBody>
          <a:bodyPr/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9"/>
          <p:cNvSpPr>
            <a:spLocks noGrp="1"/>
          </p:cNvSpPr>
          <p:nvPr>
            <p:ph type="title"/>
          </p:nvPr>
        </p:nvSpPr>
        <p:spPr>
          <a:xfrm>
            <a:off x="262595" y="289103"/>
            <a:ext cx="9648836" cy="544288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11674475" y="6526071"/>
            <a:ext cx="479427" cy="260349"/>
          </a:xfrm>
        </p:spPr>
        <p:txBody>
          <a:bodyPr/>
          <a:lstStyle/>
          <a:p>
            <a:fld id="{9211C36C-E770-45B7-9C2F-F05045C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609600" y="142852"/>
            <a:ext cx="9296427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"/>
          </p:nvPr>
        </p:nvSpPr>
        <p:spPr>
          <a:xfrm>
            <a:off x="609600" y="1214422"/>
            <a:ext cx="10972800" cy="50720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一级标题（微软雅黑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16</a:t>
            </a:r>
            <a:r>
              <a:rPr lang="zh-CN" altLang="en-US" dirty="0"/>
              <a:t>磅）</a:t>
            </a:r>
            <a:endParaRPr lang="zh-CN" altLang="en-US" dirty="0"/>
          </a:p>
          <a:p>
            <a:pPr lvl="1"/>
            <a:r>
              <a:rPr lang="zh-CN" altLang="en-US" dirty="0"/>
              <a:t>第二级（微软雅黑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磅）</a:t>
            </a:r>
            <a:endParaRPr lang="zh-CN" altLang="en-US" dirty="0"/>
          </a:p>
          <a:p>
            <a:pPr lvl="2"/>
            <a:r>
              <a:rPr lang="zh-CN" altLang="en-US" dirty="0"/>
              <a:t>第三级（微软雅黑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12</a:t>
            </a:r>
            <a:r>
              <a:rPr lang="zh-CN" altLang="en-US" dirty="0"/>
              <a:t>磅）</a:t>
            </a:r>
            <a:endParaRPr lang="zh-CN" altLang="en-US" dirty="0"/>
          </a:p>
        </p:txBody>
      </p:sp>
      <p:sp>
        <p:nvSpPr>
          <p:cNvPr id="8" name="灯片编号占位符 5"/>
          <p:cNvSpPr txBox="1"/>
          <p:nvPr userDrawn="1"/>
        </p:nvSpPr>
        <p:spPr>
          <a:xfrm>
            <a:off x="10992544" y="6418834"/>
            <a:ext cx="55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 b="1">
                <a:latin typeface="+mn-lt"/>
                <a:cs typeface="Tahoma" panose="020B060403050404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6F3683-639F-495B-B6D2-7385E8028149}" type="slidenum"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Tahoma" panose="020B0604030504040204" pitchFamily="34" charset="0"/>
              </a:rPr>
            </a:fld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800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p"/>
        <a:defRPr sz="16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l"/>
        <a:defRPr sz="14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075055" indent="-16065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348880"/>
            <a:ext cx="12192000" cy="194421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en-US" altLang="zh-CN" sz="3200" dirty="0">
                <a:latin typeface="+mj-lt"/>
                <a:ea typeface="汉仪旗黑-55简" panose="00020600040101010101" pitchFamily="18" charset="-122"/>
                <a:cs typeface="Calibri" panose="020F0502020204030204" pitchFamily="34" charset="0"/>
                <a:sym typeface="Arial" panose="020B0604020202020204" pitchFamily="34" charset="0"/>
              </a:rPr>
              <a:t>Moderator's summary on new SI Study on enhancements for Artificial Intelligence (AI)Machine Learning (ML) for NG-RAN</a:t>
            </a:r>
            <a:endParaRPr lang="en-US" altLang="zh-CN" sz="3200" dirty="0">
              <a:latin typeface="+mj-lt"/>
              <a:ea typeface="汉仪旗黑-55简" panose="00020600040101010101" pitchFamily="18" charset="-122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5373370"/>
            <a:ext cx="12191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汉仪旗黑-55简" panose="00020600040101010101" pitchFamily="18" charset="-122"/>
                <a:cs typeface="Calibri" panose="020F0502020204030204" pitchFamily="34" charset="0"/>
                <a:sym typeface="Arial" panose="020B0604020202020204" pitchFamily="34" charset="0"/>
              </a:rPr>
              <a:t>Source: China Unicom (moderator, RAN3 VC)</a:t>
            </a:r>
            <a:endParaRPr lang="en-US" altLang="zh-CN" sz="2400" b="1" dirty="0">
              <a:latin typeface="Calibri" panose="020F0502020204030204" pitchFamily="34" charset="0"/>
              <a:ea typeface="汉仪旗黑-55简" panose="00020600040101010101" pitchFamily="18" charset="-122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188640"/>
            <a:ext cx="119354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ym typeface="+mn-ea"/>
              </a:rPr>
              <a:t>3GPP TSG-RAN Meeting #102	</a:t>
            </a:r>
            <a:r>
              <a:rPr lang="en-US" b="1" dirty="0">
                <a:sym typeface="+mn-ea"/>
              </a:rPr>
              <a:t>                                                                              </a:t>
            </a:r>
            <a:r>
              <a:rPr b="1" dirty="0">
                <a:sym typeface="+mn-ea"/>
              </a:rPr>
              <a:t>RP-23</a:t>
            </a:r>
            <a:r>
              <a:rPr lang="en-US" b="1" dirty="0">
                <a:sym typeface="+mn-ea"/>
              </a:rPr>
              <a:t>4048</a:t>
            </a:r>
            <a:endParaRPr lang="en-US" b="1" dirty="0">
              <a:sym typeface="+mn-ea"/>
            </a:endParaRPr>
          </a:p>
          <a:p>
            <a:r>
              <a:rPr b="1" dirty="0">
                <a:sym typeface="+mn-ea"/>
              </a:rPr>
              <a:t>Edinburgh, Scotland, Dec 11-15, 2023</a:t>
            </a:r>
            <a:r>
              <a:rPr lang="en-US" b="1" dirty="0">
                <a:sym typeface="+mn-ea"/>
              </a:rPr>
              <a:t>					</a:t>
            </a:r>
            <a:r>
              <a:rPr sz="1400" b="1" dirty="0">
                <a:sym typeface="+mn-ea"/>
              </a:rPr>
              <a:t>(revision of RP-23311</a:t>
            </a:r>
            <a:r>
              <a:rPr lang="en-US" sz="1400" b="1" dirty="0">
                <a:sym typeface="+mn-ea"/>
              </a:rPr>
              <a:t>3</a:t>
            </a:r>
            <a:r>
              <a:rPr sz="1400" b="1" dirty="0">
                <a:sym typeface="+mn-ea"/>
              </a:rPr>
              <a:t>)</a:t>
            </a:r>
            <a:endParaRPr sz="1400" b="1" dirty="0">
              <a:sym typeface="+mn-ea"/>
            </a:endParaRPr>
          </a:p>
          <a:p>
            <a:r>
              <a:rPr lang="en-US" altLang="zh-CN" b="1" dirty="0">
                <a:sym typeface="+mn-ea"/>
              </a:rPr>
              <a:t>Agenda Item: 9.1.3.1</a:t>
            </a:r>
            <a:endParaRPr lang="en-US" altLang="zh-CN" b="1" dirty="0">
              <a:sym typeface="+mn-ea"/>
            </a:endParaRPr>
          </a:p>
          <a:p>
            <a:r>
              <a:rPr lang="en-US" b="1" dirty="0">
                <a:sym typeface="+mn-ea"/>
              </a:rPr>
              <a:t>Document for: Discussion</a:t>
            </a:r>
            <a:endParaRPr lang="en-US" b="1" dirty="0"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1.Introduction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14120"/>
            <a:ext cx="10972800" cy="803910"/>
          </a:xfrm>
        </p:spPr>
        <p:txBody>
          <a:bodyPr/>
          <a:p>
            <a:r>
              <a:rPr lang="zh-CN" altLang="en-US" sz="1400">
                <a:latin typeface="+mj-lt"/>
                <a:cs typeface="+mj-lt"/>
              </a:rPr>
              <a:t>This summary uses the framework given in the RAN-chair guidance document [1], </a:t>
            </a:r>
            <a:r>
              <a:rPr lang="en-US" altLang="zh-CN" sz="1400">
                <a:latin typeface="+mj-lt"/>
                <a:cs typeface="+mj-lt"/>
              </a:rPr>
              <a:t>referring to </a:t>
            </a:r>
            <a:r>
              <a:rPr lang="zh-CN" altLang="en-US" sz="1400">
                <a:latin typeface="+mj-lt"/>
                <a:cs typeface="+mj-lt"/>
              </a:rPr>
              <a:t>slide </a:t>
            </a:r>
            <a:r>
              <a:rPr lang="en-US" altLang="zh-CN" sz="1400">
                <a:latin typeface="+mj-lt"/>
                <a:cs typeface="+mj-lt"/>
              </a:rPr>
              <a:t>15</a:t>
            </a:r>
            <a:r>
              <a:rPr lang="zh-CN" altLang="en-US" sz="1400">
                <a:latin typeface="+mj-lt"/>
                <a:cs typeface="+mj-lt"/>
              </a:rPr>
              <a:t> (TU allocation) and </a:t>
            </a:r>
            <a:r>
              <a:rPr lang="en-US" altLang="zh-CN" sz="1400">
                <a:latin typeface="+mj-lt"/>
                <a:cs typeface="+mj-lt"/>
              </a:rPr>
              <a:t>31</a:t>
            </a:r>
            <a:r>
              <a:rPr lang="zh-CN" altLang="en-US" sz="1400">
                <a:latin typeface="+mj-lt"/>
                <a:cs typeface="+mj-lt"/>
              </a:rPr>
              <a:t> (</a:t>
            </a:r>
            <a:r>
              <a:rPr lang="en-US" sz="1400" b="1" dirty="0">
                <a:effectLst/>
                <a:latin typeface="+mj-lt"/>
                <a:cs typeface="+mj-lt"/>
                <a:sym typeface="+mn-ea"/>
              </a:rPr>
              <a:t>AI/ML for NG-RAN SI </a:t>
            </a:r>
            <a:r>
              <a:rPr lang="en-US" sz="1400" b="1" dirty="0">
                <a:effectLst/>
                <a:latin typeface="+mj-lt"/>
                <a:cs typeface="+mj-lt"/>
                <a:sym typeface="Wingdings" panose="05000000000000000000" pitchFamily="2" charset="2"/>
              </a:rPr>
              <a:t> WI</a:t>
            </a:r>
            <a:r>
              <a:rPr lang="en-US" sz="1400" dirty="0">
                <a:effectLst/>
                <a:latin typeface="+mj-lt"/>
                <a:cs typeface="+mj-lt"/>
                <a:sym typeface="Wingdings" panose="05000000000000000000" pitchFamily="2" charset="2"/>
              </a:rPr>
              <a:t>, the potential objectives</a:t>
            </a:r>
            <a:r>
              <a:rPr lang="zh-CN" altLang="en-US" sz="1400">
                <a:latin typeface="+mj-lt"/>
                <a:cs typeface="+mj-lt"/>
              </a:rPr>
              <a:t>).</a:t>
            </a:r>
            <a:endParaRPr lang="zh-CN" altLang="en-US" sz="1400">
              <a:latin typeface="+mj-lt"/>
              <a:cs typeface="+mj-lt"/>
            </a:endParaRPr>
          </a:p>
          <a:p>
            <a:pPr marL="0" indent="0">
              <a:buNone/>
            </a:pPr>
            <a:endParaRPr lang="zh-CN" altLang="en-US" sz="1400">
              <a:latin typeface="+mj-lt"/>
              <a:cs typeface="+mj-lt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6925" y="2054860"/>
            <a:ext cx="10598150" cy="37528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2. Summary of Offline Discussion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935657"/>
            <a:ext cx="10972800" cy="1710522"/>
          </a:xfrm>
        </p:spPr>
        <p:txBody>
          <a:bodyPr/>
          <a:p>
            <a:pPr marL="0" indent="0">
              <a:buNone/>
            </a:pPr>
            <a:r>
              <a:rPr sz="1600" b="1">
                <a:latin typeface="+mj-lt"/>
                <a:cs typeface="+mj-lt"/>
                <a:sym typeface="+mn-ea"/>
              </a:rPr>
              <a:t>Moderator</a:t>
            </a:r>
            <a:r>
              <a:rPr lang="en-US" sz="1600" b="1">
                <a:latin typeface="+mj-lt"/>
                <a:cs typeface="+mj-lt"/>
                <a:sym typeface="+mn-ea"/>
              </a:rPr>
              <a:t>’s report to RAN plenary</a:t>
            </a:r>
            <a:endParaRPr lang="en-US" sz="1600" b="1">
              <a:latin typeface="+mj-lt"/>
              <a:cs typeface="+mj-lt"/>
              <a:sym typeface="+mn-ea"/>
            </a:endParaRPr>
          </a:p>
          <a:p>
            <a:r>
              <a:rPr lang="en-US" sz="1600">
                <a:sym typeface="+mn-ea"/>
              </a:rPr>
              <a:t>Agree the time plan for Rel-19 </a:t>
            </a:r>
            <a:r>
              <a:rPr lang="en-US" altLang="zh-CN" sz="1600">
                <a:sym typeface="+mn-ea"/>
              </a:rPr>
              <a:t>AI/ML for NG-RAN as </a:t>
            </a:r>
            <a:r>
              <a:rPr lang="en-US" altLang="zh-CN" sz="1600" b="1">
                <a:sym typeface="+mn-ea"/>
              </a:rPr>
              <a:t>“</a:t>
            </a:r>
            <a:r>
              <a:rPr lang="en-US" sz="1600" b="1">
                <a:sym typeface="+mn-ea"/>
              </a:rPr>
              <a:t>6-month SI and 12-month follow-up WI”</a:t>
            </a:r>
            <a:r>
              <a:rPr lang="en-US" sz="1600">
                <a:sym typeface="+mn-ea"/>
              </a:rPr>
              <a:t>.</a:t>
            </a:r>
            <a:r>
              <a:rPr lang="en-US" sz="1600" b="1">
                <a:latin typeface="+mj-lt"/>
                <a:cs typeface="+mj-lt"/>
                <a:sym typeface="+mn-ea"/>
              </a:rPr>
              <a:t> </a:t>
            </a:r>
            <a:r>
              <a:rPr lang="en-US" altLang="zh-CN" sz="1600">
                <a:sym typeface="+mn-ea"/>
              </a:rPr>
              <a:t> </a:t>
            </a:r>
            <a:endParaRPr lang="en-US" altLang="zh-CN" sz="1600">
              <a:sym typeface="+mn-ea"/>
            </a:endParaRPr>
          </a:p>
          <a:p>
            <a:r>
              <a:rPr lang="en-US" sz="1600">
                <a:latin typeface="+mj-lt"/>
                <a:cs typeface="+mj-lt"/>
                <a:sym typeface="+mn-ea"/>
              </a:rPr>
              <a:t>The objecitves of Rel-19 AI/ML for NG-RAN SI can be agreeable and update in the update of the SID.</a:t>
            </a:r>
            <a:endParaRPr lang="en-US" sz="1600">
              <a:latin typeface="+mj-lt"/>
              <a:cs typeface="+mj-lt"/>
              <a:sym typeface="+mn-ea"/>
            </a:endParaRPr>
          </a:p>
          <a:p>
            <a:pPr lvl="1"/>
            <a:r>
              <a:rPr lang="en-US" sz="1600">
                <a:highlight>
                  <a:srgbClr val="00FF00"/>
                </a:highlight>
                <a:latin typeface="+mj-lt"/>
                <a:cs typeface="+mj-lt"/>
                <a:sym typeface="+mn-ea"/>
              </a:rPr>
              <a:t>Study two new use cases, </a:t>
            </a:r>
            <a:r>
              <a:rPr lang="en-US" sz="1600">
                <a:highlight>
                  <a:srgbClr val="00FF00"/>
                </a:highlight>
                <a:latin typeface="+mj-lt"/>
                <a:cs typeface="+mj-lt"/>
                <a:sym typeface="+mn-ea"/>
              </a:rPr>
              <a:t>i.e. slicing and CCO, with existing NG-RAN interfaces and architecture (including non-split architecture and split architecture).</a:t>
            </a:r>
            <a:endParaRPr lang="en-US" sz="1600">
              <a:highlight>
                <a:srgbClr val="00FF00"/>
              </a:highlight>
              <a:latin typeface="+mj-lt"/>
              <a:cs typeface="+mj-lt"/>
              <a:sym typeface="+mn-ea"/>
            </a:endParaRPr>
          </a:p>
          <a:p>
            <a:pPr marL="457200" lvl="1" indent="0">
              <a:buNone/>
            </a:pPr>
            <a:r>
              <a:rPr lang="en-US" sz="1600" b="1">
                <a:solidFill>
                  <a:srgbClr val="00B050"/>
                </a:solidFill>
                <a:latin typeface="+mj-lt"/>
                <a:cs typeface="+mj-lt"/>
                <a:sym typeface="+mn-ea"/>
              </a:rPr>
              <a:t>Moderator reports to RAN: Unlike Rel-18, NG interface can be considered in Rel-19 case by case.</a:t>
            </a:r>
            <a:endParaRPr lang="en-US" sz="1600" b="1">
              <a:solidFill>
                <a:srgbClr val="00B050"/>
              </a:solidFill>
              <a:latin typeface="+mj-lt"/>
              <a:cs typeface="+mj-lt"/>
              <a:sym typeface="+mn-ea"/>
            </a:endParaRPr>
          </a:p>
          <a:p>
            <a:pPr marL="457200" lvl="1" indent="0">
              <a:buNone/>
            </a:pPr>
            <a:endParaRPr lang="en-US" sz="1600" b="1">
              <a:highlight>
                <a:srgbClr val="00FF00"/>
              </a:highlight>
              <a:latin typeface="+mj-lt"/>
              <a:cs typeface="+mj-lt"/>
              <a:sym typeface="+mn-ea"/>
            </a:endParaRPr>
          </a:p>
          <a:p>
            <a:pPr lvl="1"/>
            <a:r>
              <a:rPr lang="en-US" altLang="zh-CN" sz="1600">
                <a:highlight>
                  <a:srgbClr val="00FF00"/>
                </a:highlight>
                <a:sym typeface="+mn-ea"/>
              </a:rPr>
              <a:t>Rel-18 leftovers to be further studied as follows.</a:t>
            </a:r>
            <a:endParaRPr lang="en-US" altLang="zh-CN" sz="1600">
              <a:highlight>
                <a:srgbClr val="00FF00"/>
              </a:highlight>
            </a:endParaRPr>
          </a:p>
          <a:p>
            <a:pPr lvl="2"/>
            <a:r>
              <a:rPr lang="en-US" sz="1600" dirty="0">
                <a:highlight>
                  <a:srgbClr val="00FF00"/>
                </a:highlight>
                <a:latin typeface="+mj-lt"/>
                <a:cs typeface="+mj-lt"/>
                <a:sym typeface="+mn-ea"/>
              </a:rPr>
              <a:t>Mobility optimization for NR-DC</a:t>
            </a:r>
            <a:endParaRPr lang="en-US" altLang="zh-CN" sz="1600">
              <a:solidFill>
                <a:schemeClr val="tx1"/>
              </a:solidFill>
              <a:highlight>
                <a:srgbClr val="00FF00"/>
              </a:highlight>
            </a:endParaRPr>
          </a:p>
          <a:p>
            <a:pPr lvl="2"/>
            <a:r>
              <a:rPr lang="en-US" altLang="zh-CN" sz="1600">
                <a:highlight>
                  <a:srgbClr val="00FF00"/>
                </a:highlight>
                <a:sym typeface="+mn-ea"/>
              </a:rPr>
              <a:t>Split architecture support for Rel-18 use cases based on the conclusions from Rel-18 WI</a:t>
            </a:r>
            <a:endParaRPr lang="en-US" altLang="zh-CN" sz="1600">
              <a:highlight>
                <a:srgbClr val="00FF00"/>
              </a:highlight>
            </a:endParaRPr>
          </a:p>
          <a:p>
            <a:pPr lvl="2"/>
            <a:r>
              <a:rPr lang="en-US" sz="1600" dirty="0">
                <a:highlight>
                  <a:srgbClr val="00FF00"/>
                </a:highlight>
                <a:latin typeface="+mj-lt"/>
                <a:cs typeface="+mj-lt"/>
                <a:sym typeface="+mn-ea"/>
              </a:rPr>
              <a:t>Energy Cost Prediction</a:t>
            </a:r>
            <a:endParaRPr lang="en-US" sz="1600" dirty="0">
              <a:highlight>
                <a:srgbClr val="00FF00"/>
              </a:highlight>
              <a:latin typeface="+mj-lt"/>
              <a:cs typeface="+mj-lt"/>
              <a:sym typeface="+mn-ea"/>
            </a:endParaRPr>
          </a:p>
          <a:p>
            <a:pPr lvl="2"/>
            <a:r>
              <a:rPr lang="en-US" sz="1600" dirty="0">
                <a:highlight>
                  <a:srgbClr val="00FF00"/>
                </a:highlight>
                <a:latin typeface="+mj-lt"/>
                <a:cs typeface="+mj-lt"/>
                <a:sym typeface="+mn-ea"/>
              </a:rPr>
              <a:t>Continuous MDT collection targeting the same UE across RRC states</a:t>
            </a:r>
            <a:endParaRPr lang="en-US" sz="1600" b="1" dirty="0">
              <a:highlight>
                <a:srgbClr val="00FF00"/>
              </a:highlight>
              <a:latin typeface="+mj-lt"/>
              <a:cs typeface="+mj-lt"/>
              <a:sym typeface="+mn-ea"/>
            </a:endParaRPr>
          </a:p>
          <a:p>
            <a:pPr lvl="2"/>
            <a:r>
              <a:rPr lang="en-US" sz="1600" dirty="0">
                <a:highlight>
                  <a:srgbClr val="00FF00"/>
                </a:highlight>
                <a:latin typeface="+mj-lt"/>
                <a:cs typeface="+mj-lt"/>
                <a:sym typeface="+mn-ea"/>
              </a:rPr>
              <a:t>Multi-hop UE trajectory across gNBs</a:t>
            </a:r>
            <a:endParaRPr lang="en-US" sz="1600" dirty="0">
              <a:latin typeface="+mj-lt"/>
              <a:cs typeface="+mj-lt"/>
              <a:sym typeface="+mn-ea"/>
            </a:endParaRPr>
          </a:p>
          <a:p>
            <a:endParaRPr lang="en-US" altLang="zh-CN" sz="1600">
              <a:latin typeface="+mj-lt"/>
              <a:cs typeface="+mj-lt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309786" y="2786059"/>
            <a:ext cx="7602638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ea typeface="汉仪旗黑-55简" panose="00020600040101010101" pitchFamily="18" charset="-122"/>
                <a:sym typeface="Arial" panose="020B0604020202020204" pitchFamily="34" charset="0"/>
              </a:rPr>
              <a:t>Thanks</a:t>
            </a:r>
            <a:endParaRPr lang="en-US" altLang="zh-CN" sz="4800" dirty="0">
              <a:solidFill>
                <a:schemeClr val="bg1"/>
              </a:solidFill>
              <a:ea typeface="汉仪旗黑-55简" panose="00020600040101010101" pitchFamily="18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References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buFont typeface="+mj-lt"/>
              <a:buAutoNum type="arabicPeriod"/>
            </a:pPr>
            <a:r>
              <a:rPr lang="zh-CN" altLang="en-US" sz="1200">
                <a:sym typeface="+mn-ea"/>
              </a:rPr>
              <a:t>RP-232745	Summary for RAN Rel-19 Package: RAN1/2/3-led	RAN Chair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/>
              <a:t>-</a:t>
            </a:r>
            <a:r>
              <a:rPr lang="zh-CN" altLang="en-US" sz="1200"/>
              <a:t>233428	Views on R19 AI/ML for NG-RAN	CMCC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/>
              <a:t>-</a:t>
            </a:r>
            <a:r>
              <a:rPr lang="zh-CN" altLang="en-US" sz="1200"/>
              <a:t>233577	Views on NR Rel-19 AIML for NG-RAN	China Telecom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/>
              <a:t>-</a:t>
            </a:r>
            <a:r>
              <a:rPr lang="zh-CN" altLang="en-US" sz="1200"/>
              <a:t>233796	Need for a conistent e2e AI/ML framework	Deutsche Telekom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/>
              <a:t>-</a:t>
            </a:r>
            <a:r>
              <a:rPr lang="zh-CN" altLang="en-US" sz="1200"/>
              <a:t>232889	AI/ML for NG-RAN enhancement	NEC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/>
              <a:t>-</a:t>
            </a:r>
            <a:r>
              <a:rPr lang="zh-CN" altLang="en-US" sz="1200"/>
              <a:t>233084	AI/ML for NG-RAN in Rel-19	Nokia, Nokia Shanghai Bell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/>
              <a:t>-</a:t>
            </a:r>
            <a:r>
              <a:rPr lang="zh-CN" altLang="en-US" sz="1200"/>
              <a:t>233622	Views on Rel-19 AI/ML for NG-RAN	ZTE, Sanechips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/>
              <a:t>-</a:t>
            </a:r>
            <a:r>
              <a:rPr lang="zh-CN" altLang="en-US" sz="1200"/>
              <a:t>233675	Discussion on Rel-19 AI/ML for NG-RAN enhancements	Ericsson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/>
              <a:t>-</a:t>
            </a:r>
            <a:r>
              <a:rPr lang="zh-CN" altLang="en-US" sz="1200"/>
              <a:t>233677	AI/ML for NG-RAN in Rel-19	Huawei, HiSilicon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>
                <a:sym typeface="+mn-ea"/>
              </a:rPr>
              <a:t>-</a:t>
            </a:r>
            <a:r>
              <a:rPr lang="zh-CN" altLang="en-US" sz="1200"/>
              <a:t>233022	Views on Rel-19 AI/ML for NG-RAN	Qualcomm Incorporated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>
                <a:sym typeface="+mn-ea"/>
              </a:rPr>
              <a:t>-</a:t>
            </a:r>
            <a:r>
              <a:rPr lang="zh-CN" altLang="en-US" sz="1200"/>
              <a:t>233024	Scope of AI/ML for NG-RAN in Rel-19	Samsung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>
                <a:sym typeface="+mn-ea"/>
              </a:rPr>
              <a:t>-</a:t>
            </a:r>
            <a:r>
              <a:rPr lang="zh-CN" altLang="en-US" sz="1200"/>
              <a:t>233554	Views on Rel-19 NG-RAN AI/ML	Xiaomi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>
                <a:sym typeface="+mn-ea"/>
              </a:rPr>
              <a:t>-</a:t>
            </a:r>
            <a:r>
              <a:rPr lang="zh-CN" altLang="en-US" sz="1200"/>
              <a:t>232989	Views on Rel-19 AI/ML for NG-RAN	CATT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>
                <a:sym typeface="+mn-ea"/>
              </a:rPr>
              <a:t>-</a:t>
            </a:r>
            <a:r>
              <a:rPr lang="zh-CN" altLang="en-US" sz="1200"/>
              <a:t>233083	Study on RAN architecture with AI and ML	NVIDIA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</a:t>
            </a:r>
            <a:r>
              <a:rPr lang="en-US" altLang="zh-CN" sz="1200">
                <a:sym typeface="+mn-ea"/>
              </a:rPr>
              <a:t>-</a:t>
            </a:r>
            <a:r>
              <a:rPr lang="zh-CN" altLang="en-US" sz="1200"/>
              <a:t>233645	F1 interface impacts to support AI for RAN in Rel19	Lenovo, CATT, NEC</a:t>
            </a:r>
            <a:endParaRPr lang="zh-CN" altLang="en-US" sz="1200"/>
          </a:p>
          <a:p>
            <a:pPr>
              <a:buFont typeface="+mj-lt"/>
              <a:buAutoNum type="arabicPeriod"/>
            </a:pPr>
            <a:r>
              <a:rPr lang="zh-CN" altLang="en-US" sz="1200"/>
              <a:t>RP-233690</a:t>
            </a:r>
            <a:r>
              <a:rPr lang="zh-CN" altLang="en-US" sz="1200">
                <a:sym typeface="+mn-ea"/>
              </a:rPr>
              <a:t>	</a:t>
            </a:r>
            <a:r>
              <a:rPr lang="zh-CN" altLang="en-US" sz="1200"/>
              <a:t>3GPP RAN 102 Keysight Views on Release 19</a:t>
            </a:r>
            <a:r>
              <a:rPr lang="zh-CN" altLang="en-US" sz="1200">
                <a:sym typeface="+mn-ea"/>
              </a:rPr>
              <a:t>	Keysight</a:t>
            </a:r>
            <a:endParaRPr lang="zh-CN" altLang="en-US" sz="12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PP_MARK_KEY" val="2606c986-0e7a-4c75-ba57-bb5933dd2488"/>
  <p:tag name="COMMONDATA" val="eyJoZGlkIjoiY2ZhYWQ2MDBjZTcwMzkwNzk5ZjZjNGUxMzQyODQ2MzgifQ=="/>
  <p:tag name="commondata" val="eyJoZGlkIjoiZDE3NTEyYzUyZWFmNjJhYzE2ODgzNzAyMTJlZWJiNTUifQ=="/>
</p:tagLst>
</file>

<file path=ppt/theme/theme1.xml><?xml version="1.0" encoding="utf-8"?>
<a:theme xmlns:a="http://schemas.openxmlformats.org/drawingml/2006/main" name="汇报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字体_wenbo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2301</Words>
  <Application>WPS 演示</Application>
  <PresentationFormat>宽屏</PresentationFormat>
  <Paragraphs>51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Tahoma</vt:lpstr>
      <vt:lpstr>微软雅黑</vt:lpstr>
      <vt:lpstr>黑体</vt:lpstr>
      <vt:lpstr>汉仪旗黑-55简</vt:lpstr>
      <vt:lpstr>Calibri</vt:lpstr>
      <vt:lpstr>TimesNewRomanPSMT</vt:lpstr>
      <vt:lpstr>Times New Roman</vt:lpstr>
      <vt:lpstr>Wingdings</vt:lpstr>
      <vt:lpstr>Arial Unicode MS</vt:lpstr>
      <vt:lpstr>汇报模板</vt:lpstr>
      <vt:lpstr>Moderator's summary on new SI Study on enhancements for Artificial Intelligence (AI)Machine Learning (ML) for NG-RAN</vt:lpstr>
      <vt:lpstr>1.Introduction</vt:lpstr>
      <vt:lpstr>4 Summary of Offline Discussion</vt:lpstr>
      <vt:lpstr>PowerPoint 演示文稿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项目制实施思路研讨</dc:title>
  <dc:creator/>
  <cp:lastModifiedBy>Moderator</cp:lastModifiedBy>
  <cp:revision>577</cp:revision>
  <dcterms:created xsi:type="dcterms:W3CDTF">2020-12-10T04:07:00Z</dcterms:created>
  <dcterms:modified xsi:type="dcterms:W3CDTF">2023-12-14T13:00:27Z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B7BC6995704C4DB0AC0A8DD908630DC4</vt:lpwstr>
  </property>
</Properties>
</file>