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934" r:id="rId5"/>
    <p:sldId id="928" r:id="rId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CC"/>
    <a:srgbClr val="339966"/>
    <a:srgbClr val="9BBB59"/>
    <a:srgbClr val="EFF3EA"/>
    <a:srgbClr val="FFFFFF"/>
    <a:srgbClr val="BEC6B4"/>
    <a:srgbClr val="D0D8E8"/>
    <a:srgbClr val="DEE7D1"/>
    <a:srgbClr val="E9EDF4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49" autoAdjust="0"/>
    <p:restoredTop sz="82724" autoAdjust="0"/>
  </p:normalViewPr>
  <p:slideViewPr>
    <p:cSldViewPr snapToGrid="0">
      <p:cViewPr varScale="1">
        <p:scale>
          <a:sx n="96" d="100"/>
          <a:sy n="96" d="100"/>
        </p:scale>
        <p:origin x="81" y="8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RP-234008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20" y="2130438"/>
            <a:ext cx="11083636" cy="2170013"/>
          </a:xfrm>
        </p:spPr>
        <p:txBody>
          <a:bodyPr/>
          <a:lstStyle/>
          <a:p>
            <a:r>
              <a:rPr lang="en-US" b="1" dirty="0"/>
              <a:t>Way forward on issues for Rel-18 TRP/TRS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chair (Huawei)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#102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Edinburgh, Scotland, December 11-15, 2023</a:t>
            </a:r>
            <a:endParaRPr lang="nl-NL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</a:t>
            </a:r>
            <a:r>
              <a:rPr lang="en-US" altLang="zh-CN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14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RP-234024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Way forward</a:t>
            </a:r>
            <a:endParaRPr lang="ru-RU" dirty="0"/>
          </a:p>
        </p:txBody>
      </p:sp>
      <p:sp>
        <p:nvSpPr>
          <p:cNvPr id="6" name="矩形 5"/>
          <p:cNvSpPr/>
          <p:nvPr/>
        </p:nvSpPr>
        <p:spPr>
          <a:xfrm>
            <a:off x="317169" y="1460409"/>
            <a:ext cx="11420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altLang="zh-CN" sz="2000" dirty="0" smtClean="0">
                <a:solidFill>
                  <a:srgbClr val="1F497D"/>
                </a:solidFill>
                <a:ea typeface="宋体" panose="02010600030101010101" pitchFamily="2" charset="-122"/>
              </a:rPr>
              <a:t>Way forward #1:</a:t>
            </a:r>
            <a:r>
              <a:rPr lang="it-IT" altLang="zh-CN" sz="2000" u="sng" dirty="0">
                <a:solidFill>
                  <a:srgbClr val="1F497D"/>
                </a:solidFill>
                <a:ea typeface="宋体" panose="02010600030101010101" pitchFamily="2" charset="-122"/>
              </a:rPr>
              <a:t> </a:t>
            </a:r>
            <a:r>
              <a:rPr lang="it-IT" altLang="zh-CN" sz="2000" u="sng" dirty="0">
                <a:solidFill>
                  <a:srgbClr val="FF0000"/>
                </a:solidFill>
                <a:ea typeface="宋体" panose="02010600030101010101" pitchFamily="2" charset="-122"/>
              </a:rPr>
              <a:t>There is no</a:t>
            </a:r>
            <a:r>
              <a:rPr lang="it-IT" altLang="zh-CN" sz="2000" strike="sngStrike" dirty="0">
                <a:solidFill>
                  <a:srgbClr val="1F497D"/>
                </a:solidFill>
                <a:ea typeface="宋体" panose="02010600030101010101" pitchFamily="2" charset="-122"/>
              </a:rPr>
              <a:t> action is needed </a:t>
            </a:r>
            <a:r>
              <a:rPr lang="it-IT" altLang="zh-CN" sz="2000" u="sng" dirty="0">
                <a:solidFill>
                  <a:srgbClr val="FF0000"/>
                </a:solidFill>
                <a:ea typeface="宋体" panose="02010600030101010101" pitchFamily="2" charset="-122"/>
              </a:rPr>
              <a:t>change for the agreement</a:t>
            </a:r>
            <a:r>
              <a:rPr lang="it-IT" altLang="zh-CN" sz="2000" dirty="0">
                <a:solidFill>
                  <a:srgbClr val="1F497D"/>
                </a:solidFill>
                <a:ea typeface="宋体" panose="02010600030101010101" pitchFamily="2" charset="-122"/>
              </a:rPr>
              <a:t> that</a:t>
            </a:r>
            <a:r>
              <a:rPr lang="it-IT" altLang="zh-CN" sz="2000" strike="sngStrike" dirty="0">
                <a:solidFill>
                  <a:srgbClr val="FF0000"/>
                </a:solidFill>
                <a:ea typeface="宋体" panose="02010600030101010101" pitchFamily="2" charset="-122"/>
              </a:rPr>
              <a:t> because</a:t>
            </a:r>
            <a:r>
              <a:rPr lang="it-IT" altLang="zh-CN" sz="2000" dirty="0">
                <a:solidFill>
                  <a:srgbClr val="1F497D"/>
                </a:solidFill>
                <a:ea typeface="宋体" panose="02010600030101010101" pitchFamily="2" charset="-122"/>
              </a:rPr>
              <a:t> the RAN4 and RAN5 specifications capture all the measurement grids configurations. </a:t>
            </a:r>
            <a:r>
              <a:rPr lang="it-IT" altLang="zh-CN" sz="2000" u="sng" dirty="0">
                <a:solidFill>
                  <a:srgbClr val="FF0000"/>
                </a:solidFill>
                <a:ea typeface="宋体" panose="02010600030101010101" pitchFamily="2" charset="-122"/>
              </a:rPr>
              <a:t>The companies are </a:t>
            </a:r>
            <a:r>
              <a:rPr lang="it-IT" altLang="zh-CN" sz="2000" u="sng" dirty="0" smtClean="0">
                <a:solidFill>
                  <a:srgbClr val="FF0000"/>
                </a:solidFill>
                <a:ea typeface="宋体" panose="02010600030101010101" pitchFamily="2" charset="-122"/>
              </a:rPr>
              <a:t>recommended</a:t>
            </a:r>
            <a:r>
              <a:rPr lang="it-IT" altLang="zh-CN" sz="2000" u="sng" dirty="0">
                <a:solidFill>
                  <a:srgbClr val="FF0000"/>
                </a:solidFill>
                <a:ea typeface="宋体" panose="02010600030101010101" pitchFamily="2" charset="-122"/>
              </a:rPr>
              <a:t> </a:t>
            </a:r>
            <a:r>
              <a:rPr lang="it-IT" altLang="zh-CN" sz="2000" u="sng" dirty="0" smtClean="0">
                <a:solidFill>
                  <a:srgbClr val="FF0000"/>
                </a:solidFill>
                <a:ea typeface="宋体" panose="02010600030101010101" pitchFamily="2" charset="-122"/>
              </a:rPr>
              <a:t>by WI rapporteur </a:t>
            </a:r>
            <a:r>
              <a:rPr lang="it-IT" altLang="zh-CN" sz="2000" u="sng" strike="sngStrike" dirty="0" smtClean="0">
                <a:solidFill>
                  <a:srgbClr val="FF0000"/>
                </a:solidFill>
                <a:ea typeface="宋体" panose="02010600030101010101" pitchFamily="2" charset="-122"/>
              </a:rPr>
              <a:t>suggested</a:t>
            </a:r>
            <a:r>
              <a:rPr lang="it-IT" altLang="zh-CN" sz="2000" u="sng" strike="sngStrike" dirty="0">
                <a:solidFill>
                  <a:srgbClr val="FF0000"/>
                </a:solidFill>
                <a:ea typeface="宋体" panose="02010600030101010101" pitchFamily="2" charset="-122"/>
              </a:rPr>
              <a:t> </a:t>
            </a:r>
            <a:r>
              <a:rPr lang="it-IT" altLang="zh-CN" sz="2000" u="sng" dirty="0">
                <a:solidFill>
                  <a:srgbClr val="FF0000"/>
                </a:solidFill>
                <a:ea typeface="宋体" panose="02010600030101010101" pitchFamily="2" charset="-122"/>
              </a:rPr>
              <a:t>to use legacy grid for the measurements for TRP/TRS performance campaign.</a:t>
            </a:r>
            <a:endParaRPr lang="zh-CN" altLang="zh-CN" dirty="0"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7168" y="2844143"/>
            <a:ext cx="110233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1F497D"/>
                </a:solidFill>
                <a:ea typeface="宋体" panose="02010600030101010101" pitchFamily="2" charset="-122"/>
              </a:rPr>
              <a:t>Way </a:t>
            </a:r>
            <a:r>
              <a:rPr lang="en-US" altLang="zh-CN" sz="2000" dirty="0" smtClean="0">
                <a:solidFill>
                  <a:srgbClr val="1F497D"/>
                </a:solidFill>
                <a:ea typeface="宋体" panose="02010600030101010101" pitchFamily="2" charset="-122"/>
              </a:rPr>
              <a:t>forward#2: </a:t>
            </a:r>
            <a:r>
              <a:rPr lang="en-US" altLang="zh-CN" sz="2000" dirty="0">
                <a:solidFill>
                  <a:srgbClr val="1F497D"/>
                </a:solidFill>
                <a:ea typeface="宋体" panose="02010600030101010101" pitchFamily="2" charset="-122"/>
              </a:rPr>
              <a:t>Aligned with RAN4 decision and RAN4 Vice chair recommendation, further discuss the performance metrics for coherent UL-MIMO in performance part, and revised WID for it in the performance part.</a:t>
            </a:r>
            <a:endParaRPr lang="en-US" altLang="zh-CN" sz="2000" dirty="0"/>
          </a:p>
        </p:txBody>
      </p:sp>
      <p:sp>
        <p:nvSpPr>
          <p:cNvPr id="10" name="矩形 9"/>
          <p:cNvSpPr/>
          <p:nvPr/>
        </p:nvSpPr>
        <p:spPr>
          <a:xfrm>
            <a:off x="317168" y="4227877"/>
            <a:ext cx="1120725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000" dirty="0">
                <a:solidFill>
                  <a:srgbClr val="1F497D"/>
                </a:solidFill>
                <a:ea typeface="宋体" panose="02010600030101010101" pitchFamily="2" charset="-122"/>
              </a:rPr>
              <a:t>Way </a:t>
            </a:r>
            <a:r>
              <a:rPr lang="en-US" altLang="zh-CN" sz="2000" dirty="0" smtClean="0">
                <a:solidFill>
                  <a:srgbClr val="1F497D"/>
                </a:solidFill>
                <a:ea typeface="宋体" panose="02010600030101010101" pitchFamily="2" charset="-122"/>
              </a:rPr>
              <a:t>forward#3: </a:t>
            </a:r>
            <a:r>
              <a:rPr lang="en-US" altLang="zh-CN" sz="2000" dirty="0">
                <a:solidFill>
                  <a:srgbClr val="1F497D"/>
                </a:solidFill>
                <a:ea typeface="宋体" panose="02010600030101010101" pitchFamily="2" charset="-122"/>
              </a:rPr>
              <a:t>Approve TR</a:t>
            </a:r>
            <a:r>
              <a:rPr lang="en-US" altLang="zh-CN" sz="2000" strike="sngStrike" dirty="0">
                <a:solidFill>
                  <a:srgbClr val="1F497D"/>
                </a:solidFill>
                <a:ea typeface="宋体" panose="02010600030101010101" pitchFamily="2" charset="-122"/>
              </a:rPr>
              <a:t> </a:t>
            </a:r>
            <a:r>
              <a:rPr lang="en-US" altLang="zh-CN" sz="2000" strike="sngStrike" dirty="0">
                <a:solidFill>
                  <a:srgbClr val="FF0000"/>
                </a:solidFill>
                <a:ea typeface="宋体" panose="02010600030101010101" pitchFamily="2" charset="-122"/>
              </a:rPr>
              <a:t>as it is </a:t>
            </a:r>
            <a:r>
              <a:rPr lang="en-US" altLang="zh-CN" sz="2000" u="sng" dirty="0">
                <a:solidFill>
                  <a:srgbClr val="FF0000"/>
                </a:solidFill>
                <a:ea typeface="宋体" panose="02010600030101010101" pitchFamily="2" charset="-122"/>
              </a:rPr>
              <a:t>with the addition of note below</a:t>
            </a:r>
            <a:r>
              <a:rPr lang="en-US" altLang="zh-CN" sz="2000" dirty="0">
                <a:solidFill>
                  <a:srgbClr val="1F497D"/>
                </a:solidFill>
                <a:ea typeface="宋体" panose="02010600030101010101" pitchFamily="2" charset="-122"/>
              </a:rPr>
              <a:t>. Discuss the CA requirements in the future release.</a:t>
            </a:r>
            <a:endParaRPr lang="zh-CN" altLang="zh-CN" dirty="0">
              <a:ea typeface="宋体" panose="02010600030101010101" pitchFamily="2" charset="-122"/>
            </a:endParaRPr>
          </a:p>
          <a:p>
            <a:pPr indent="-266700">
              <a:spcAft>
                <a:spcPts val="0"/>
              </a:spcAft>
            </a:pPr>
            <a:r>
              <a:rPr lang="en-US" altLang="zh-CN" sz="2000" dirty="0">
                <a:solidFill>
                  <a:srgbClr val="1F497D"/>
                </a:solidFill>
                <a:latin typeface="Wingdings" panose="05000000000000000000" pitchFamily="2" charset="2"/>
                <a:ea typeface="宋体" panose="02010600030101010101" pitchFamily="2" charset="-122"/>
              </a:rPr>
              <a:t>l</a:t>
            </a:r>
            <a:r>
              <a:rPr lang="en-US" altLang="zh-CN" sz="700" dirty="0">
                <a:solidFill>
                  <a:srgbClr val="1F497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en-US" altLang="zh-CN" sz="2000" u="sng" dirty="0">
                <a:solidFill>
                  <a:srgbClr val="FF0000"/>
                </a:solidFill>
                <a:ea typeface="宋体" panose="02010600030101010101" pitchFamily="2" charset="-122"/>
              </a:rPr>
              <a:t>Note: In the current release of the specification, RAN4 has not introduced CA TRS </a:t>
            </a:r>
            <a:r>
              <a:rPr lang="en-US" altLang="zh-CN" sz="2000" u="sng" dirty="0" smtClean="0">
                <a:solidFill>
                  <a:srgbClr val="FF0000"/>
                </a:solidFill>
                <a:ea typeface="宋体" panose="02010600030101010101" pitchFamily="2" charset="-122"/>
              </a:rPr>
              <a:t>requirements</a:t>
            </a:r>
            <a:r>
              <a:rPr lang="en-US" altLang="zh-CN" sz="2000" u="sng" dirty="0" smtClean="0">
                <a:solidFill>
                  <a:srgbClr val="00FFCC"/>
                </a:solidFill>
                <a:ea typeface="宋体" panose="02010600030101010101" pitchFamily="2" charset="-122"/>
              </a:rPr>
              <a:t> in Rel-18.</a:t>
            </a:r>
            <a:endParaRPr lang="zh-CN" altLang="zh-CN" dirty="0">
              <a:solidFill>
                <a:srgbClr val="00FFCC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purl.org/dc/dcmitype/"/>
    <ds:schemaRef ds:uri="http://schemas.openxmlformats.org/package/2006/metadata/core-properties"/>
    <ds:schemaRef ds:uri="a915fe38-2618-47b6-8303-829fb71466d5"/>
    <ds:schemaRef ds:uri="http://purl.org/dc/elements/1.1/"/>
    <ds:schemaRef ds:uri="http://schemas.microsoft.com/office/2006/documentManagement/types"/>
    <ds:schemaRef ds:uri="http://schemas.microsoft.com/office/2006/metadata/properties"/>
    <ds:schemaRef ds:uri="23d77754-4ccc-4c57-9291-cab09e81894a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352159</TotalTime>
  <Words>80</Words>
  <Application>Microsoft Office PowerPoint</Application>
  <PresentationFormat>宽屏</PresentationFormat>
  <Paragraphs>14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Way forward on issues for Rel-18 TRP/TRS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3223</cp:revision>
  <cp:lastPrinted>2016-09-15T08:31:35Z</cp:lastPrinted>
  <dcterms:created xsi:type="dcterms:W3CDTF">2009-11-27T05:15:11Z</dcterms:created>
  <dcterms:modified xsi:type="dcterms:W3CDTF">2023-12-14T16:32:50Z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(3)9Tkdn6bEZhCeBLvxOC057BWrPJopH1kLtXxFs9EwWm5evRdoWW8sq5aUDIo+vyXR613dI2GL
huRpbgxWNEwSJk2yRTtmXhD7MNfkWujO8DJsjo7B/wNdKLXGfOREeCI8w2pV2BBFyIGN6vj0
8O/xY+RPtLvZJ8j2pC2FEc1XvCAv7D+VFWceSaom/kDGZvAdDqQNQXh05a2wSLPcHzkUYGug
ZOuCoxIf8mkcI7qp/K</vt:lpwstr>
  </property>
  <property fmtid="{D5CDD505-2E9C-101B-9397-08002B2CF9AE}" pid="11" name="_2015_ms_pID_7253431">
    <vt:lpwstr>3c4jZj8So7T2iqlW0DPTt5WuESJ1+o8YirQHRiph60G4s7gUXsyMnv
5fCaGyhfTB/chmLN3XEZZVxyfyva7YHJRjPh0VKy/kLJcjm1kzJ/oV6jsxjLGe3YJfSwPnGJ
XT4+A26huArldOqiUIr10iGhIBXEYdkNuxyvXjePNwnjmgY+EBfF+uV/wPYD2V/cvHTPcThE
lccPTlHkqn/Z7VQfvEiY34jFnD6lhkeCSjPb</vt:lpwstr>
  </property>
  <property fmtid="{D5CDD505-2E9C-101B-9397-08002B2CF9AE}" pid="12" name="_2015_ms_pID_7253432">
    <vt:lpwstr>Yw==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1702571553</vt:lpwstr>
  </property>
</Properties>
</file>