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5"/>
  </p:sldMasterIdLst>
  <p:notesMasterIdLst>
    <p:notesMasterId r:id="rId9"/>
  </p:notesMasterIdLst>
  <p:handoutMasterIdLst>
    <p:handoutMasterId r:id="rId10"/>
  </p:handoutMasterIdLst>
  <p:sldIdLst>
    <p:sldId id="341" r:id="rId6"/>
    <p:sldId id="959" r:id="rId7"/>
    <p:sldId id="960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07" d="100"/>
          <a:sy n="107" d="100"/>
        </p:scale>
        <p:origin x="588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20" y="114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es, Rob" userId="d2ee1e8f-ceda-44c6-ba4a-6f432984cc94" providerId="ADAL" clId="{1854ABD9-284E-419B-AED6-2E6B9D875C1F}"/>
    <pc:docChg chg="custSel modSld">
      <pc:chgData name="Davies, Rob" userId="d2ee1e8f-ceda-44c6-ba4a-6f432984cc94" providerId="ADAL" clId="{1854ABD9-284E-419B-AED6-2E6B9D875C1F}" dt="2023-12-04T19:13:06.269" v="156" actId="20577"/>
      <pc:docMkLst>
        <pc:docMk/>
      </pc:docMkLst>
      <pc:sldChg chg="modSp mod">
        <pc:chgData name="Davies, Rob" userId="d2ee1e8f-ceda-44c6-ba4a-6f432984cc94" providerId="ADAL" clId="{1854ABD9-284E-419B-AED6-2E6B9D875C1F}" dt="2023-12-04T19:13:06.269" v="156" actId="20577"/>
        <pc:sldMkLst>
          <pc:docMk/>
          <pc:sldMk cId="1448208739" sldId="960"/>
        </pc:sldMkLst>
        <pc:spChg chg="mod">
          <ac:chgData name="Davies, Rob" userId="d2ee1e8f-ceda-44c6-ba4a-6f432984cc94" providerId="ADAL" clId="{1854ABD9-284E-419B-AED6-2E6B9D875C1F}" dt="2023-12-04T19:13:06.269" v="156" actId="20577"/>
          <ac:spMkLst>
            <pc:docMk/>
            <pc:sldMk cId="1448208739" sldId="960"/>
            <ac:spMk id="7171" creationId="{8B215120-9330-4C24-86C0-93DB3C460B0D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8111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3GPP TSG RAN Plenary #102	</a:t>
            </a:r>
          </a:p>
          <a:p>
            <a:pPr eaLnBrk="1" hangingPunct="1">
              <a:defRPr/>
            </a:pPr>
            <a:r>
              <a:rPr lang="fr-FR" altLang="en-US" sz="1400" b="1" dirty="0">
                <a:latin typeface="Arial "/>
              </a:rPr>
              <a:t>Edinburgh, UK, </a:t>
            </a:r>
            <a:r>
              <a:rPr lang="fr-FR" altLang="en-US" sz="1400" b="1" dirty="0" err="1">
                <a:latin typeface="Arial "/>
              </a:rPr>
              <a:t>December</a:t>
            </a:r>
            <a:r>
              <a:rPr lang="fr-FR" altLang="en-US" sz="1400" b="1" dirty="0">
                <a:latin typeface="Arial "/>
              </a:rPr>
              <a:t> 11-15, 2023</a:t>
            </a: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 RP-233807</a:t>
            </a:r>
          </a:p>
          <a:p>
            <a:pPr algn="r" eaLnBrk="1" hangingPunct="1">
              <a:defRPr/>
            </a:pPr>
            <a:endParaRPr lang="sv-SE" altLang="en-US" sz="14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8527" y="2411835"/>
            <a:ext cx="8669715" cy="1662098"/>
          </a:xfrm>
        </p:spPr>
        <p:txBody>
          <a:bodyPr/>
          <a:lstStyle/>
          <a:p>
            <a:pPr eaLnBrk="1" hangingPunct="1"/>
            <a:r>
              <a:rPr lang="en-GB" altLang="en-US" sz="4800" dirty="0"/>
              <a:t>Considerations for R19 work on Ambient IoT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buFontTx/>
              <a:buNone/>
            </a:pPr>
            <a:r>
              <a:rPr lang="en-GB" altLang="en-US" dirty="0"/>
              <a:t>Philips International B.V.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624" y="546835"/>
            <a:ext cx="10515600" cy="1130301"/>
          </a:xfrm>
        </p:spPr>
        <p:txBody>
          <a:bodyPr/>
          <a:lstStyle/>
          <a:p>
            <a:r>
              <a:rPr lang="en-US" altLang="en-US" sz="4000" dirty="0"/>
              <a:t>5G support for ambient IoT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624" y="1825625"/>
            <a:ext cx="11713222" cy="4351338"/>
          </a:xfrm>
        </p:spPr>
        <p:txBody>
          <a:bodyPr/>
          <a:lstStyle/>
          <a:p>
            <a:r>
              <a:rPr lang="en-US" altLang="en-US" sz="1600" dirty="0"/>
              <a:t>Ambient IoT = Ultra low power IoT </a:t>
            </a:r>
            <a:r>
              <a:rPr lang="en-US" altLang="en-US" sz="1600" dirty="0">
                <a:sym typeface="Wingdings" panose="05000000000000000000" pitchFamily="2" charset="2"/>
              </a:rPr>
              <a:t> </a:t>
            </a:r>
            <a:r>
              <a:rPr lang="en-US" altLang="en-US" sz="1600" dirty="0"/>
              <a:t>NB-IoT and LTE-M still too high energy consumption and peak power requirements.</a:t>
            </a:r>
          </a:p>
          <a:p>
            <a:r>
              <a:rPr lang="en-US" altLang="en-US" sz="1600" dirty="0"/>
              <a:t>Very useful for body-worn sensors, asset/patient tracking and inventory management, given the limited space for a good battery and (logistical) difficulties for recharging. </a:t>
            </a:r>
            <a:r>
              <a:rPr lang="en-US" altLang="en-US" sz="1600" dirty="0">
                <a:sym typeface="Wingdings" panose="05000000000000000000" pitchFamily="2" charset="2"/>
              </a:rPr>
              <a:t> We need </a:t>
            </a:r>
            <a:r>
              <a:rPr lang="en-US" sz="1600" b="0" dirty="0">
                <a:solidFill>
                  <a:schemeClr val="tx1"/>
                </a:solidFill>
              </a:rPr>
              <a:t>devices powered by energy harvesting, being either battery-less or with limited energy storage capability. </a:t>
            </a:r>
            <a:r>
              <a:rPr lang="en-US" sz="1600" dirty="0"/>
              <a:t>This also reduces waste.</a:t>
            </a:r>
            <a:endParaRPr lang="en-US" altLang="en-US" sz="1600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E8DD4CD-385C-EFB7-8C6B-151188C5F564}"/>
              </a:ext>
            </a:extLst>
          </p:cNvPr>
          <p:cNvGrpSpPr/>
          <p:nvPr/>
        </p:nvGrpSpPr>
        <p:grpSpPr>
          <a:xfrm>
            <a:off x="295624" y="3563087"/>
            <a:ext cx="2467808" cy="2055769"/>
            <a:chOff x="537000" y="3640822"/>
            <a:chExt cx="3526501" cy="2864842"/>
          </a:xfrm>
        </p:grpSpPr>
        <p:pic>
          <p:nvPicPr>
            <p:cNvPr id="4" name="Picture 3" descr="A picture containing text, muscle, screenshot, physical fitness&#10;&#10;Description automatically generated">
              <a:extLst>
                <a:ext uri="{FF2B5EF4-FFF2-40B4-BE49-F238E27FC236}">
                  <a16:creationId xmlns:a16="http://schemas.microsoft.com/office/drawing/2014/main" id="{50C294A2-84B5-0A65-867A-89F4BE933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7000" y="3640822"/>
              <a:ext cx="3526501" cy="2864842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E1B40599-D825-AEB8-1ABF-866525BD9F86}"/>
                </a:ext>
              </a:extLst>
            </p:cNvPr>
            <p:cNvSpPr/>
            <p:nvPr/>
          </p:nvSpPr>
          <p:spPr>
            <a:xfrm>
              <a:off x="574646" y="3812796"/>
              <a:ext cx="771787" cy="48656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10C28A0-6A38-32F4-06A0-A7A76117494D}"/>
                </a:ext>
              </a:extLst>
            </p:cNvPr>
            <p:cNvSpPr/>
            <p:nvPr/>
          </p:nvSpPr>
          <p:spPr>
            <a:xfrm>
              <a:off x="1252109" y="3812796"/>
              <a:ext cx="188648" cy="19700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998E84C-5AC7-C648-2418-86CC2CF4E392}"/>
                </a:ext>
              </a:extLst>
            </p:cNvPr>
            <p:cNvSpPr/>
            <p:nvPr/>
          </p:nvSpPr>
          <p:spPr>
            <a:xfrm>
              <a:off x="1195431" y="3895420"/>
              <a:ext cx="188648" cy="19700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6" name="Picture 15" descr="A group of people in a hospital&#10;&#10;Description automatically generated with low confidence">
            <a:extLst>
              <a:ext uri="{FF2B5EF4-FFF2-40B4-BE49-F238E27FC236}">
                <a16:creationId xmlns:a16="http://schemas.microsoft.com/office/drawing/2014/main" id="{EBA251F6-D3A7-E251-FB06-1FE8F4259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7596" y="3469770"/>
            <a:ext cx="3223628" cy="2149086"/>
          </a:xfrm>
          <a:prstGeom prst="rect">
            <a:avLst/>
          </a:prstGeom>
        </p:spPr>
      </p:pic>
      <p:pic>
        <p:nvPicPr>
          <p:cNvPr id="20" name="Picture 19" descr="A picture containing text, clothing, screenshot, person&#10;&#10;Description automatically generated">
            <a:extLst>
              <a:ext uri="{FF2B5EF4-FFF2-40B4-BE49-F238E27FC236}">
                <a16:creationId xmlns:a16="http://schemas.microsoft.com/office/drawing/2014/main" id="{42D22F99-A775-9392-3ECE-DD7F0A2B1B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8967" y="3511551"/>
            <a:ext cx="3510766" cy="2055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874595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4000" dirty="0"/>
              <a:t>Scope for release 19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804655"/>
            <a:ext cx="11416145" cy="4351338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sz="1600" dirty="0"/>
              <a:t>Study phase to address indoor Ambient IoT use cases identified by SA1 in forthcoming TS (draft version in S1-233257)</a:t>
            </a:r>
          </a:p>
          <a:p>
            <a:pPr lvl="1">
              <a:spcBef>
                <a:spcPts val="300"/>
              </a:spcBef>
            </a:pPr>
            <a:r>
              <a:rPr lang="en-US" sz="1400" dirty="0"/>
              <a:t>Inventory taking 	(=rUC1)		</a:t>
            </a:r>
          </a:p>
          <a:p>
            <a:pPr lvl="1">
              <a:spcBef>
                <a:spcPts val="300"/>
              </a:spcBef>
            </a:pPr>
            <a:r>
              <a:rPr lang="en-US" sz="1400" dirty="0"/>
              <a:t>Sensor data collection 	(=rUC2)	</a:t>
            </a:r>
          </a:p>
          <a:p>
            <a:pPr lvl="1">
              <a:spcBef>
                <a:spcPts val="300"/>
              </a:spcBef>
            </a:pPr>
            <a:r>
              <a:rPr lang="en-US" sz="1400" dirty="0"/>
              <a:t>Asset tracking 		(=rUC3)		</a:t>
            </a:r>
          </a:p>
          <a:p>
            <a:pPr lvl="1">
              <a:spcBef>
                <a:spcPts val="300"/>
              </a:spcBef>
            </a:pPr>
            <a:r>
              <a:rPr lang="en-US" sz="1400" dirty="0"/>
              <a:t>Actuator control 	(=rUC4)	</a:t>
            </a:r>
          </a:p>
          <a:p>
            <a:pPr>
              <a:spcBef>
                <a:spcPts val="300"/>
              </a:spcBef>
            </a:pPr>
            <a:endParaRPr lang="en-US" sz="1600" dirty="0"/>
          </a:p>
          <a:p>
            <a:pPr>
              <a:spcBef>
                <a:spcPts val="300"/>
              </a:spcBef>
            </a:pPr>
            <a:r>
              <a:rPr lang="en-US" sz="1600" dirty="0"/>
              <a:t>Prepare foundations for related functional service requirements including:</a:t>
            </a:r>
          </a:p>
          <a:p>
            <a:pPr lvl="1">
              <a:spcBef>
                <a:spcPts val="300"/>
              </a:spcBef>
            </a:pPr>
            <a:r>
              <a:rPr lang="en-US" sz="1400" dirty="0"/>
              <a:t>Communication between </a:t>
            </a:r>
            <a:r>
              <a:rPr lang="en-US" sz="1400" dirty="0" err="1"/>
              <a:t>AIoT</a:t>
            </a:r>
            <a:r>
              <a:rPr lang="en-US" sz="1400" dirty="0"/>
              <a:t> device and network 	(rUC1, rUC2, rUC3, rUC4)</a:t>
            </a:r>
          </a:p>
          <a:p>
            <a:pPr lvl="1">
              <a:spcBef>
                <a:spcPts val="300"/>
              </a:spcBef>
            </a:pPr>
            <a:r>
              <a:rPr lang="en-US" sz="1400" dirty="0"/>
              <a:t>Periodic reporting 			(rUC2)</a:t>
            </a:r>
          </a:p>
          <a:p>
            <a:pPr lvl="1">
              <a:spcBef>
                <a:spcPts val="300"/>
              </a:spcBef>
            </a:pPr>
            <a:r>
              <a:rPr lang="en-US" sz="1400" dirty="0"/>
              <a:t>Positioning/location services		(rUC1, rUC3)</a:t>
            </a:r>
          </a:p>
          <a:p>
            <a:pPr lvl="1">
              <a:spcBef>
                <a:spcPts val="300"/>
              </a:spcBef>
            </a:pPr>
            <a:r>
              <a:rPr lang="en-US" sz="1400" dirty="0" err="1"/>
              <a:t>AIoT</a:t>
            </a:r>
            <a:r>
              <a:rPr lang="en-US" sz="1400" dirty="0"/>
              <a:t> device management			(rUC1, rUC2, rUC3, rUC4)</a:t>
            </a:r>
          </a:p>
          <a:p>
            <a:pPr marL="457200" lvl="1" indent="0">
              <a:spcBef>
                <a:spcPts val="300"/>
              </a:spcBef>
              <a:buNone/>
            </a:pPr>
            <a:endParaRPr lang="en-US" altLang="en-US" sz="1600" dirty="0"/>
          </a:p>
          <a:p>
            <a:pPr>
              <a:spcBef>
                <a:spcPts val="300"/>
              </a:spcBef>
            </a:pPr>
            <a:r>
              <a:rPr lang="en-US" altLang="en-US" sz="1600" dirty="0"/>
              <a:t>Support Device Type A/B, as defined in TR 38.848</a:t>
            </a:r>
          </a:p>
          <a:p>
            <a:pPr lvl="1">
              <a:spcBef>
                <a:spcPts val="300"/>
              </a:spcBef>
            </a:pPr>
            <a:r>
              <a:rPr lang="en-US" altLang="en-US" sz="1400" dirty="0"/>
              <a:t>Device Type C to follow in a later release</a:t>
            </a:r>
          </a:p>
          <a:p>
            <a:pPr lvl="1">
              <a:spcBef>
                <a:spcPts val="300"/>
              </a:spcBef>
            </a:pPr>
            <a:r>
              <a:rPr lang="en-US" altLang="en-US" sz="1200" dirty="0"/>
              <a:t>Aim for communication bursts with about 2 Kbit/s throughput.</a:t>
            </a:r>
          </a:p>
          <a:p>
            <a:pPr>
              <a:spcBef>
                <a:spcPts val="300"/>
              </a:spcBef>
            </a:pPr>
            <a:endParaRPr lang="en-US" altLang="en-US" sz="1600" dirty="0"/>
          </a:p>
          <a:p>
            <a:pPr>
              <a:spcBef>
                <a:spcPts val="300"/>
              </a:spcBef>
            </a:pPr>
            <a:r>
              <a:rPr lang="en-US" altLang="en-US" sz="1600" dirty="0"/>
              <a:t>To address communication range of A/B Devices, we consider that topologies 2 and 3 will be valuable for </a:t>
            </a:r>
            <a:r>
              <a:rPr lang="en-US" altLang="en-US" sz="1600"/>
              <a:t>these applications, </a:t>
            </a:r>
            <a:r>
              <a:rPr lang="en-US" altLang="en-US" sz="1600" dirty="0"/>
              <a:t>as well as topology 1</a:t>
            </a:r>
          </a:p>
          <a:p>
            <a:pPr marL="457200" lvl="1" indent="0">
              <a:spcBef>
                <a:spcPts val="300"/>
              </a:spcBef>
              <a:buClrTx/>
              <a:buNone/>
            </a:pPr>
            <a:endParaRPr lang="en-US" sz="1200" kern="1200" dirty="0">
              <a:effectLst/>
              <a:latin typeface="+mn-lt"/>
              <a:ea typeface="+mn-ea"/>
              <a:cs typeface="+mn-cs"/>
            </a:endParaRPr>
          </a:p>
          <a:p>
            <a:pPr marL="971550" lvl="1" indent="-514350">
              <a:buAutoNum type="arabicParenR"/>
            </a:pPr>
            <a:endParaRPr lang="en-US" altLang="en-US" sz="1600" dirty="0"/>
          </a:p>
          <a:p>
            <a:pPr marL="514350" indent="-514350">
              <a:buAutoNum type="arabicParenR"/>
            </a:pPr>
            <a:endParaRPr lang="en-US" altLang="en-US" sz="2000" dirty="0"/>
          </a:p>
          <a:p>
            <a:pPr marL="514350" indent="-514350">
              <a:buAutoNum type="arabicParenR"/>
            </a:pPr>
            <a:endParaRPr lang="en-US" altLang="en-US" sz="2000" dirty="0"/>
          </a:p>
          <a:p>
            <a:pPr marL="514350" indent="-514350">
              <a:buAutoNum type="arabicParenR"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4820873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2a7a364-d442-4b4e-9d25-37106f32e136">
      <Terms xmlns="http://schemas.microsoft.com/office/infopath/2007/PartnerControls"/>
    </lcf76f155ced4ddcb4097134ff3c332f>
    <TaxCatchAll xmlns="49919dca-d9c1-492f-bd36-8a887e31a6e3" xsi:nil="true"/>
  </documentManagement>
</p:properties>
</file>

<file path=customXml/item2.xml><?xml version="1.0" encoding="utf-8"?>
<?mso-contentType ?>
<SharedContentType xmlns="Microsoft.SharePoint.Taxonomy.ContentTypeSync" SourceId="e40374fb-a6cc-4854-989f-c1d94a7967ee" ContentTypeId="0x01" PreviousValue="false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64F82C6CD6C94A8F82091B7C34EADA" ma:contentTypeVersion="17" ma:contentTypeDescription="Create a new document." ma:contentTypeScope="" ma:versionID="c8bae7b3996536237e63e7ad07f0f4a9">
  <xsd:schema xmlns:xsd="http://www.w3.org/2001/XMLSchema" xmlns:xs="http://www.w3.org/2001/XMLSchema" xmlns:p="http://schemas.microsoft.com/office/2006/metadata/properties" xmlns:ns2="42a7a364-d442-4b4e-9d25-37106f32e136" xmlns:ns3="27121622-6ae5-4355-a27f-12682445a4b2" xmlns:ns4="49919dca-d9c1-492f-bd36-8a887e31a6e3" targetNamespace="http://schemas.microsoft.com/office/2006/metadata/properties" ma:root="true" ma:fieldsID="e7a95c0a492e4dcd35786292f391084c" ns2:_="" ns3:_="" ns4:_="">
    <xsd:import namespace="42a7a364-d442-4b4e-9d25-37106f32e136"/>
    <xsd:import namespace="27121622-6ae5-4355-a27f-12682445a4b2"/>
    <xsd:import namespace="49919dca-d9c1-492f-bd36-8a887e31a6e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4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a7a364-d442-4b4e-9d25-37106f32e13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e40374fb-a6cc-4854-989f-c1d94a7967e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121622-6ae5-4355-a27f-12682445a4b2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919dca-d9c1-492f-bd36-8a887e31a6e3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5dac5ff4-2083-4713-ac49-73e85da91ac8}" ma:internalName="TaxCatchAll" ma:showField="CatchAllData" ma:web="27121622-6ae5-4355-a27f-12682445a4b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  <ds:schemaRef ds:uri="42a7a364-d442-4b4e-9d25-37106f32e136"/>
    <ds:schemaRef ds:uri="49919dca-d9c1-492f-bd36-8a887e31a6e3"/>
  </ds:schemaRefs>
</ds:datastoreItem>
</file>

<file path=customXml/itemProps2.xml><?xml version="1.0" encoding="utf-8"?>
<ds:datastoreItem xmlns:ds="http://schemas.openxmlformats.org/officeDocument/2006/customXml" ds:itemID="{3252918E-8209-41B6-AB91-193C4E680D49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97E7C03F-5B3B-412E-BB2B-5BC87568E4E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2a7a364-d442-4b4e-9d25-37106f32e136"/>
    <ds:schemaRef ds:uri="27121622-6ae5-4355-a27f-12682445a4b2"/>
    <ds:schemaRef ds:uri="49919dca-d9c1-492f-bd36-8a887e31a6e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271</Words>
  <Application>Microsoft Office PowerPoint</Application>
  <PresentationFormat>Widescreen</PresentationFormat>
  <Paragraphs>26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 </vt:lpstr>
      <vt:lpstr>Arial</vt:lpstr>
      <vt:lpstr>Calibri</vt:lpstr>
      <vt:lpstr>Calibri Light</vt:lpstr>
      <vt:lpstr>Times New Roman</vt:lpstr>
      <vt:lpstr>Office Theme</vt:lpstr>
      <vt:lpstr>Considerations for R19 work on Ambient IoT</vt:lpstr>
      <vt:lpstr>5G support for ambient IoT</vt:lpstr>
      <vt:lpstr>Scope for release 19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Davies, Rob</cp:lastModifiedBy>
  <cp:revision>607</cp:revision>
  <dcterms:created xsi:type="dcterms:W3CDTF">2010-02-05T13:52:04Z</dcterms:created>
  <dcterms:modified xsi:type="dcterms:W3CDTF">2023-12-04T19:13:08Z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0x0101006C64F82C6CD6C94A8F82091B7C34EADA</vt:lpwstr>
  </property>
  <property fmtid="{D5CDD505-2E9C-101B-9397-08002B2CF9AE}" pid="3" name="MediaServiceImageTags">
    <vt:lpwstr/>
  </property>
</Properties>
</file>