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3"/>
  </p:sldMasterIdLst>
  <p:notesMasterIdLst>
    <p:notesMasterId r:id="rId10"/>
  </p:notesMasterIdLst>
  <p:handoutMasterIdLst>
    <p:handoutMasterId r:id="rId11"/>
  </p:handoutMasterIdLst>
  <p:sldIdLst>
    <p:sldId id="274" r:id="rId4"/>
    <p:sldId id="273" r:id="rId5"/>
    <p:sldId id="1074" r:id="rId6"/>
    <p:sldId id="1092" r:id="rId7"/>
    <p:sldId id="1091" r:id="rId8"/>
    <p:sldId id="1081" r:id="rId9"/>
  </p:sldIdLst>
  <p:sldSz cx="12192000" cy="6858000"/>
  <p:notesSz cx="6858000" cy="9144000"/>
  <p:custDataLst>
    <p:tags r:id="rId12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ntent slides" id="{7C15E6B1-89C8-4AC6-A54C-AADED3436C0D}">
          <p14:sldIdLst>
            <p14:sldId id="274"/>
            <p14:sldId id="273"/>
            <p14:sldId id="1074"/>
            <p14:sldId id="1092"/>
            <p14:sldId id="1091"/>
            <p14:sldId id="108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B479F5E-7157-200C-A7AD-4CDC4D8EDDEC}" name="Rykova, Tatiana" initials="" userId="S::tatiana.rykova@hhi.fraunhofer.de::adbc3b6f-500e-4da6-887d-8ccbdc088054" providerId="AD"/>
  <p188:author id="{169A6386-7D4B-BF25-FBF1-70399D9EB76F}" name="Göktepe, Baris" initials="" userId="S::baris.goektepe@hhi.fraunhofer.de::ed73738f-a0c6-4895-843d-9f797c35ca01" providerId="AD"/>
  <p188:author id="{DE8C69F2-502D-36CF-07A7-39BA09F0D27D}" name="Torun, Buket" initials="" userId="S::buket.torun@hhi.fraunhofer.de::9ebb2ee8-31f3-4a5c-9e76-2fecf5668e9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run, Buket" initials="" lastIdx="3" clrIdx="0">
    <p:extLst>
      <p:ext uri="{19B8F6BF-5375-455C-9EA6-DF929625EA0E}">
        <p15:presenceInfo xmlns:p15="http://schemas.microsoft.com/office/powerpoint/2012/main" userId="S::buket.torun@hhi.fraunhofer.de::9ebb2ee8-31f3-4a5c-9e76-2fecf5668e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B1AA"/>
    <a:srgbClr val="1C768F"/>
    <a:srgbClr val="00779A"/>
    <a:srgbClr val="FFFFFF"/>
    <a:srgbClr val="FF9900"/>
    <a:srgbClr val="09B2AC"/>
    <a:srgbClr val="014A6B"/>
    <a:srgbClr val="4DC7D2"/>
    <a:srgbClr val="32BBC7"/>
    <a:srgbClr val="05B1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EE590E-E9B2-4D20-80FA-EFD205ADAA96}" v="51" dt="2023-11-29T14:59:38.344"/>
    <p1510:client id="{44E12FBA-C3E8-483B-8E47-D4E5DEBBE495}" v="12" dt="2023-11-29T15:37:41.383"/>
    <p1510:client id="{4FF9040D-DD14-459A-AB21-9E9EFAF71356}" v="18" dt="2023-11-29T16:05:35.135"/>
    <p1510:client id="{52A949C1-F1BA-4C23-B732-1BB856FA4A27}" v="18" dt="2023-12-04T11:04:37.535"/>
    <p1510:client id="{6AA10C84-BAE3-4C45-BAB8-715BD59D5538}" v="65" dt="2023-11-29T15:02:21.187"/>
    <p1510:client id="{73EA5BFC-9BD5-4F03-A8C9-B8886B213F09}" v="47" dt="2023-11-29T15:39:26.409"/>
    <p1510:client id="{790AFAC0-4840-443C-A9D4-B71B6BCDB957}" v="20" dt="2023-11-29T15:07:04.630"/>
    <p1510:client id="{85C177FE-284F-4FED-8E54-C6884AD351E3}" v="498" dt="2023-11-29T16:01:47.210"/>
    <p1510:client id="{9857AA2C-0CB5-4D91-8F1C-3F11AA37AF37}" v="776" dt="2023-11-29T15:34:47.960"/>
    <p1510:client id="{DCCB6F43-EC87-4326-8A8B-98EE18CA646C}" v="3" dt="2023-11-29T15:10:40.167"/>
  </p1510:revLst>
</p1510:revInfo>
</file>

<file path=ppt/tableStyles.xml><?xml version="1.0" encoding="utf-8"?>
<a:tblStyleLst xmlns:a="http://schemas.openxmlformats.org/drawingml/2006/main" def="{C083E6E3-FA7D-4D7B-A595-EF9225AFEA82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Helle Formatvorlage 1 - Akz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/>
    <p:restoredTop sz="94740"/>
  </p:normalViewPr>
  <p:slideViewPr>
    <p:cSldViewPr snapToGrid="0">
      <p:cViewPr varScale="1">
        <p:scale>
          <a:sx n="124" d="100"/>
          <a:sy n="124" d="100"/>
        </p:scale>
        <p:origin x="12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öktepe, Baris" userId="S::baris.goektepe@hhi.fraunhofer.de::ed73738f-a0c6-4895-843d-9f797c35ca01" providerId="AD" clId="Web-{52A949C1-F1BA-4C23-B732-1BB856FA4A27}"/>
    <pc:docChg chg="modSld">
      <pc:chgData name="Göktepe, Baris" userId="S::baris.goektepe@hhi.fraunhofer.de::ed73738f-a0c6-4895-843d-9f797c35ca01" providerId="AD" clId="Web-{52A949C1-F1BA-4C23-B732-1BB856FA4A27}" dt="2023-12-04T11:04:36.426" v="5" actId="20577"/>
      <pc:docMkLst>
        <pc:docMk/>
      </pc:docMkLst>
      <pc:sldChg chg="modSp">
        <pc:chgData name="Göktepe, Baris" userId="S::baris.goektepe@hhi.fraunhofer.de::ed73738f-a0c6-4895-843d-9f797c35ca01" providerId="AD" clId="Web-{52A949C1-F1BA-4C23-B732-1BB856FA4A27}" dt="2023-12-04T11:04:11.237" v="1" actId="20577"/>
        <pc:sldMkLst>
          <pc:docMk/>
          <pc:sldMk cId="2587451066" sldId="273"/>
        </pc:sldMkLst>
        <pc:spChg chg="mod">
          <ac:chgData name="Göktepe, Baris" userId="S::baris.goektepe@hhi.fraunhofer.de::ed73738f-a0c6-4895-843d-9f797c35ca01" providerId="AD" clId="Web-{52A949C1-F1BA-4C23-B732-1BB856FA4A27}" dt="2023-12-04T11:04:11.237" v="1" actId="20577"/>
          <ac:spMkLst>
            <pc:docMk/>
            <pc:sldMk cId="2587451066" sldId="273"/>
            <ac:spMk id="5" creationId="{35F35822-A373-7B40-4585-E1E3B595C9A4}"/>
          </ac:spMkLst>
        </pc:spChg>
      </pc:sldChg>
      <pc:sldChg chg="modSp">
        <pc:chgData name="Göktepe, Baris" userId="S::baris.goektepe@hhi.fraunhofer.de::ed73738f-a0c6-4895-843d-9f797c35ca01" providerId="AD" clId="Web-{52A949C1-F1BA-4C23-B732-1BB856FA4A27}" dt="2023-12-04T11:03:55.237" v="0" actId="20577"/>
        <pc:sldMkLst>
          <pc:docMk/>
          <pc:sldMk cId="372946775" sldId="274"/>
        </pc:sldMkLst>
        <pc:spChg chg="mod">
          <ac:chgData name="Göktepe, Baris" userId="S::baris.goektepe@hhi.fraunhofer.de::ed73738f-a0c6-4895-843d-9f797c35ca01" providerId="AD" clId="Web-{52A949C1-F1BA-4C23-B732-1BB856FA4A27}" dt="2023-12-04T11:03:55.237" v="0" actId="20577"/>
          <ac:spMkLst>
            <pc:docMk/>
            <pc:sldMk cId="372946775" sldId="274"/>
            <ac:spMk id="3" creationId="{11CDC082-012F-4E61-858B-C0FB30EFD63D}"/>
          </ac:spMkLst>
        </pc:spChg>
      </pc:sldChg>
      <pc:sldChg chg="modSp">
        <pc:chgData name="Göktepe, Baris" userId="S::baris.goektepe@hhi.fraunhofer.de::ed73738f-a0c6-4895-843d-9f797c35ca01" providerId="AD" clId="Web-{52A949C1-F1BA-4C23-B732-1BB856FA4A27}" dt="2023-12-04T11:04:18.800" v="2" actId="20577"/>
        <pc:sldMkLst>
          <pc:docMk/>
          <pc:sldMk cId="722634862" sldId="1074"/>
        </pc:sldMkLst>
        <pc:spChg chg="mod">
          <ac:chgData name="Göktepe, Baris" userId="S::baris.goektepe@hhi.fraunhofer.de::ed73738f-a0c6-4895-843d-9f797c35ca01" providerId="AD" clId="Web-{52A949C1-F1BA-4C23-B732-1BB856FA4A27}" dt="2023-12-04T11:04:18.800" v="2" actId="20577"/>
          <ac:spMkLst>
            <pc:docMk/>
            <pc:sldMk cId="722634862" sldId="1074"/>
            <ac:spMk id="5" creationId="{1C37168A-3D1F-4E9D-264A-14021F89AA38}"/>
          </ac:spMkLst>
        </pc:spChg>
      </pc:sldChg>
      <pc:sldChg chg="modSp">
        <pc:chgData name="Göktepe, Baris" userId="S::baris.goektepe@hhi.fraunhofer.de::ed73738f-a0c6-4895-843d-9f797c35ca01" providerId="AD" clId="Web-{52A949C1-F1BA-4C23-B732-1BB856FA4A27}" dt="2023-12-04T11:04:36.426" v="5" actId="20577"/>
        <pc:sldMkLst>
          <pc:docMk/>
          <pc:sldMk cId="1138874634" sldId="1081"/>
        </pc:sldMkLst>
        <pc:spChg chg="mod">
          <ac:chgData name="Göktepe, Baris" userId="S::baris.goektepe@hhi.fraunhofer.de::ed73738f-a0c6-4895-843d-9f797c35ca01" providerId="AD" clId="Web-{52A949C1-F1BA-4C23-B732-1BB856FA4A27}" dt="2023-12-04T11:04:36.426" v="5" actId="20577"/>
          <ac:spMkLst>
            <pc:docMk/>
            <pc:sldMk cId="1138874634" sldId="1081"/>
            <ac:spMk id="4" creationId="{354ECF1A-AB2D-E2D2-21DD-21FCAD79E292}"/>
          </ac:spMkLst>
        </pc:spChg>
      </pc:sldChg>
      <pc:sldChg chg="modSp">
        <pc:chgData name="Göktepe, Baris" userId="S::baris.goektepe@hhi.fraunhofer.de::ed73738f-a0c6-4895-843d-9f797c35ca01" providerId="AD" clId="Web-{52A949C1-F1BA-4C23-B732-1BB856FA4A27}" dt="2023-12-04T11:04:30.550" v="4" actId="20577"/>
        <pc:sldMkLst>
          <pc:docMk/>
          <pc:sldMk cId="2449743068" sldId="1091"/>
        </pc:sldMkLst>
        <pc:spChg chg="mod">
          <ac:chgData name="Göktepe, Baris" userId="S::baris.goektepe@hhi.fraunhofer.de::ed73738f-a0c6-4895-843d-9f797c35ca01" providerId="AD" clId="Web-{52A949C1-F1BA-4C23-B732-1BB856FA4A27}" dt="2023-12-04T11:04:30.550" v="4" actId="20577"/>
          <ac:spMkLst>
            <pc:docMk/>
            <pc:sldMk cId="2449743068" sldId="1091"/>
            <ac:spMk id="5" creationId="{C7BB2736-26F7-8C78-2A77-D36C6327F35D}"/>
          </ac:spMkLst>
        </pc:spChg>
      </pc:sldChg>
      <pc:sldChg chg="modSp">
        <pc:chgData name="Göktepe, Baris" userId="S::baris.goektepe@hhi.fraunhofer.de::ed73738f-a0c6-4895-843d-9f797c35ca01" providerId="AD" clId="Web-{52A949C1-F1BA-4C23-B732-1BB856FA4A27}" dt="2023-12-04T11:04:25.863" v="3" actId="20577"/>
        <pc:sldMkLst>
          <pc:docMk/>
          <pc:sldMk cId="3343730676" sldId="1092"/>
        </pc:sldMkLst>
        <pc:spChg chg="mod">
          <ac:chgData name="Göktepe, Baris" userId="S::baris.goektepe@hhi.fraunhofer.de::ed73738f-a0c6-4895-843d-9f797c35ca01" providerId="AD" clId="Web-{52A949C1-F1BA-4C23-B732-1BB856FA4A27}" dt="2023-12-04T11:04:25.863" v="3" actId="20577"/>
          <ac:spMkLst>
            <pc:docMk/>
            <pc:sldMk cId="3343730676" sldId="1092"/>
            <ac:spMk id="6" creationId="{DAAD710C-E8F3-C03B-DCD7-43352A9D4E7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B028EFDA-A75E-49AB-9C1C-E96D5D8201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9DB3184-593B-4E78-B58C-DA62E4A2A4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1B798-6D2C-417B-AF46-ECB70983C150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015F87B-7E94-4DDB-9703-3B62B77C5F8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7C9CA73-2501-4D43-9D8D-E09D9E3F3DF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651251-5CB6-4896-AAF1-C5E7C80339F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8449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00A665-AB63-487C-A689-A96D5AA0C86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455821" y="1143000"/>
            <a:ext cx="3946358" cy="2219826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629F0A-9DE2-44AB-9A84-CC28BAF7B39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66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kern="1200">
        <a:solidFill>
          <a:schemeClr val="accent1"/>
        </a:solidFill>
        <a:latin typeface="+mj-lt"/>
        <a:ea typeface="+mn-ea"/>
        <a:cs typeface="+mn-cs"/>
      </a:defRPr>
    </a:lvl1pPr>
    <a:lvl2pPr marL="180975" indent="-180975" algn="l" defTabSz="914400" rtl="0" eaLnBrk="1" latinLnBrk="0" hangingPunct="1">
      <a:buClr>
        <a:schemeClr val="accent1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360363" indent="-179388" algn="l" defTabSz="914400" rtl="0" eaLnBrk="1" latinLnBrk="0" hangingPunct="1">
      <a:buClr>
        <a:schemeClr val="bg2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541338" indent="-180975" algn="l" defTabSz="914400" rtl="0" eaLnBrk="1" latinLnBrk="0" hangingPunct="1">
      <a:buClr>
        <a:schemeClr val="bg2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722313" indent="-180975" algn="l" defTabSz="914400" rtl="0" eaLnBrk="1" latinLnBrk="0" hangingPunct="1">
      <a:buClr>
        <a:schemeClr val="bg2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5738" y="1143000"/>
            <a:ext cx="3946525" cy="2219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93701E-924B-A64E-9666-FFB1267BCE8C}" type="datetime1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04.12.2023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629F0A-9DE2-44AB-9A84-CC28BAF7B3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14590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5738" y="1143000"/>
            <a:ext cx="3946525" cy="2219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93701E-924B-A64E-9666-FFB1267BCE8C}" type="datetime1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04.12.2023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629F0A-9DE2-44AB-9A84-CC28BAF7B3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4521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–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2C7AF347-EE19-4A49-ACB3-3F7316F7E1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4216407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2C7AF347-EE19-4A49-ACB3-3F7316F7E1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/>
          <a:p>
            <a:r>
              <a:rPr lang="en-US" noProof="0"/>
              <a:t>Edit Master title format</a:t>
            </a: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DDBBD9DA-78F9-4E62-A16F-A3EAEE483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C2951-09AD-4688-B783-DAE1ADDED63E}" type="datetime1">
              <a:rPr lang="de-DE" noProof="0" smtClean="0"/>
              <a:t>04.12.2023</a:t>
            </a:fld>
            <a:endParaRPr lang="de-DE" noProof="0"/>
          </a:p>
        </p:txBody>
      </p:sp>
      <p:sp>
        <p:nvSpPr>
          <p:cNvPr id="9" name="Copyright Fraunhofer">
            <a:extLst>
              <a:ext uri="{FF2B5EF4-FFF2-40B4-BE49-F238E27FC236}">
                <a16:creationId xmlns:a16="http://schemas.microsoft.com/office/drawing/2014/main" id="{68024DD5-D614-4E40-8330-76F9312A0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IIS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54063AB9-A95E-44E6-BF4C-CF2983312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Page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94FD133-02A3-4CCE-886B-5D61839C10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Subline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A89D932-8DCF-4ABE-8120-3CC2C601E5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199" y="1703388"/>
            <a:ext cx="5437188" cy="2640595"/>
          </a:xfrm>
        </p:spPr>
        <p:txBody>
          <a:bodyPr/>
          <a:lstStyle/>
          <a:p>
            <a:pPr lvl="0"/>
            <a:r>
              <a:rPr lang="en-US" noProof="0"/>
              <a:t>Edit Master text format</a:t>
            </a:r>
          </a:p>
          <a:p>
            <a:pPr lvl="1"/>
            <a:r>
              <a:rPr lang="en-US" noProof="0"/>
              <a:t>List 2nd level</a:t>
            </a:r>
          </a:p>
          <a:p>
            <a:pPr lvl="2"/>
            <a:r>
              <a:rPr lang="en-US" noProof="0"/>
              <a:t>List 3rd level</a:t>
            </a:r>
          </a:p>
          <a:p>
            <a:pPr lvl="3"/>
            <a:r>
              <a:rPr lang="en-US" noProof="0"/>
              <a:t>List 4th level</a:t>
            </a:r>
          </a:p>
          <a:p>
            <a:pPr lvl="4"/>
            <a:r>
              <a:rPr lang="en-US" noProof="0"/>
              <a:t>List 5th level</a:t>
            </a:r>
          </a:p>
          <a:p>
            <a:pPr lvl="5"/>
            <a:r>
              <a:rPr lang="en-US" noProof="0"/>
              <a:t>List 6th level</a:t>
            </a:r>
          </a:p>
          <a:p>
            <a:pPr lvl="6"/>
            <a:r>
              <a:rPr lang="en-US" noProof="0"/>
              <a:t>List 7th level</a:t>
            </a:r>
          </a:p>
          <a:p>
            <a:pPr lvl="7"/>
            <a:r>
              <a:rPr lang="en-US" noProof="0"/>
              <a:t>List 8th level</a:t>
            </a:r>
          </a:p>
          <a:p>
            <a:pPr lvl="8"/>
            <a:r>
              <a:rPr lang="en-US" noProof="0"/>
              <a:t>List 9th level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7715D3E-BD63-49BD-96CA-087D6CFC2D2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75388" y="1703388"/>
            <a:ext cx="5437187" cy="2640595"/>
          </a:xfrm>
        </p:spPr>
        <p:txBody>
          <a:bodyPr/>
          <a:lstStyle/>
          <a:p>
            <a:pPr lvl="0"/>
            <a:r>
              <a:rPr lang="en-US" noProof="0"/>
              <a:t>Edit Master text format</a:t>
            </a:r>
          </a:p>
          <a:p>
            <a:pPr lvl="1"/>
            <a:r>
              <a:rPr lang="en-US" noProof="0"/>
              <a:t>List 2nd level</a:t>
            </a:r>
          </a:p>
          <a:p>
            <a:pPr lvl="2"/>
            <a:r>
              <a:rPr lang="en-US" noProof="0"/>
              <a:t>List 3rd level</a:t>
            </a:r>
          </a:p>
          <a:p>
            <a:pPr lvl="3"/>
            <a:r>
              <a:rPr lang="en-US" noProof="0"/>
              <a:t>List 4th level</a:t>
            </a:r>
          </a:p>
          <a:p>
            <a:pPr lvl="4"/>
            <a:r>
              <a:rPr lang="en-US" noProof="0"/>
              <a:t>List 5th level</a:t>
            </a:r>
          </a:p>
          <a:p>
            <a:pPr lvl="5"/>
            <a:r>
              <a:rPr lang="en-US" noProof="0"/>
              <a:t>List 6th level</a:t>
            </a:r>
          </a:p>
          <a:p>
            <a:pPr lvl="6"/>
            <a:r>
              <a:rPr lang="en-US" noProof="0"/>
              <a:t>List 7th level</a:t>
            </a:r>
          </a:p>
          <a:p>
            <a:pPr lvl="7"/>
            <a:r>
              <a:rPr lang="en-US" noProof="0"/>
              <a:t>List 8th level</a:t>
            </a:r>
          </a:p>
          <a:p>
            <a:pPr lvl="8"/>
            <a:r>
              <a:rPr lang="en-US" noProof="0"/>
              <a:t>List 9th level</a:t>
            </a:r>
          </a:p>
        </p:txBody>
      </p:sp>
    </p:spTree>
    <p:extLst>
      <p:ext uri="{BB962C8B-B14F-4D97-AF65-F5344CB8AC3E}">
        <p14:creationId xmlns:p14="http://schemas.microsoft.com/office/powerpoint/2010/main" val="2905429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 userDrawn="1">
          <p15:clr>
            <a:srgbClr val="FBAE40"/>
          </p15:clr>
        </p15:guide>
        <p15:guide id="2" pos="372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– 1 column | small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>
            <a:extLst>
              <a:ext uri="{FF2B5EF4-FFF2-40B4-BE49-F238E27FC236}">
                <a16:creationId xmlns:a16="http://schemas.microsoft.com/office/drawing/2014/main" id="{73EB3F1D-68CC-4D42-88C6-FD851995773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1160820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1" name="Objekt 10" hidden="1">
                        <a:extLst>
                          <a:ext uri="{FF2B5EF4-FFF2-40B4-BE49-F238E27FC236}">
                            <a16:creationId xmlns:a16="http://schemas.microsoft.com/office/drawing/2014/main" id="{73EB3F1D-68CC-4D42-88C6-FD8519957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/>
          <a:p>
            <a:r>
              <a:rPr lang="en-US" noProof="0"/>
              <a:t>Edit Master title format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242AEA7-0D8C-4AD8-8EEC-63FF8206F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82B2D-840F-4167-AD44-C02BC9C87CCB}" type="datetime1">
              <a:rPr lang="de-DE" noProof="0" smtClean="0"/>
              <a:t>04.12.2023</a:t>
            </a:fld>
            <a:endParaRPr lang="de-DE" noProof="0"/>
          </a:p>
        </p:txBody>
      </p:sp>
      <p:sp>
        <p:nvSpPr>
          <p:cNvPr id="8" name="Copyright Fraunhofer">
            <a:extLst>
              <a:ext uri="{FF2B5EF4-FFF2-40B4-BE49-F238E27FC236}">
                <a16:creationId xmlns:a16="http://schemas.microsoft.com/office/drawing/2014/main" id="{3BFD0A8D-1DCE-43F0-A5E3-4221FF17E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IIS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680CF9D-E06C-44A3-9743-D9D200F41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Page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8A281D1-4D07-42EA-89AA-EA4C03EDB0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Subline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5573968-5EC4-45D8-B356-9D2C25D2EC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199" y="1703388"/>
            <a:ext cx="11233150" cy="2640595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/>
              <a:t>Edit Master text format</a:t>
            </a:r>
          </a:p>
          <a:p>
            <a:pPr lvl="1"/>
            <a:r>
              <a:rPr lang="en-US" noProof="0"/>
              <a:t>List 2nd level</a:t>
            </a:r>
          </a:p>
          <a:p>
            <a:pPr lvl="2"/>
            <a:r>
              <a:rPr lang="en-US" noProof="0"/>
              <a:t>List 3rd level</a:t>
            </a:r>
          </a:p>
          <a:p>
            <a:pPr lvl="3"/>
            <a:r>
              <a:rPr lang="en-US" noProof="0"/>
              <a:t>List 4th level</a:t>
            </a:r>
          </a:p>
          <a:p>
            <a:pPr lvl="4"/>
            <a:r>
              <a:rPr lang="en-US" noProof="0"/>
              <a:t>List 5th level</a:t>
            </a:r>
          </a:p>
          <a:p>
            <a:pPr lvl="5"/>
            <a:r>
              <a:rPr lang="en-US" noProof="0"/>
              <a:t>List 6th level</a:t>
            </a:r>
          </a:p>
          <a:p>
            <a:pPr lvl="6"/>
            <a:r>
              <a:rPr lang="en-US" noProof="0"/>
              <a:t>List 7th level</a:t>
            </a:r>
          </a:p>
          <a:p>
            <a:pPr lvl="7"/>
            <a:r>
              <a:rPr lang="en-US" noProof="0"/>
              <a:t>List 8th level</a:t>
            </a:r>
          </a:p>
          <a:p>
            <a:pPr lvl="8"/>
            <a:r>
              <a:rPr lang="en-US" noProof="0"/>
              <a:t>List 9th level</a:t>
            </a:r>
          </a:p>
        </p:txBody>
      </p:sp>
    </p:spTree>
    <p:extLst>
      <p:ext uri="{BB962C8B-B14F-4D97-AF65-F5344CB8AC3E}">
        <p14:creationId xmlns:p14="http://schemas.microsoft.com/office/powerpoint/2010/main" val="4283814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– 1 column | large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>
            <a:extLst>
              <a:ext uri="{FF2B5EF4-FFF2-40B4-BE49-F238E27FC236}">
                <a16:creationId xmlns:a16="http://schemas.microsoft.com/office/drawing/2014/main" id="{73EB3F1D-68CC-4D42-88C6-FD851995773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992924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1" name="Objekt 10" hidden="1">
                        <a:extLst>
                          <a:ext uri="{FF2B5EF4-FFF2-40B4-BE49-F238E27FC236}">
                            <a16:creationId xmlns:a16="http://schemas.microsoft.com/office/drawing/2014/main" id="{73EB3F1D-68CC-4D42-88C6-FD8519957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/>
          <a:p>
            <a:r>
              <a:rPr lang="en-US" noProof="0"/>
              <a:t>Edit Master title format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242AEA7-0D8C-4AD8-8EEC-63FF8206F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1443C-B870-41CA-8630-426F79C7DA41}" type="datetime1">
              <a:rPr lang="de-DE" noProof="0" smtClean="0"/>
              <a:t>04.12.2023</a:t>
            </a:fld>
            <a:endParaRPr lang="de-DE" noProof="0"/>
          </a:p>
        </p:txBody>
      </p:sp>
      <p:sp>
        <p:nvSpPr>
          <p:cNvPr id="8" name="Copyright Fraunhofer">
            <a:extLst>
              <a:ext uri="{FF2B5EF4-FFF2-40B4-BE49-F238E27FC236}">
                <a16:creationId xmlns:a16="http://schemas.microsoft.com/office/drawing/2014/main" id="{3BFD0A8D-1DCE-43F0-A5E3-4221FF17E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IIS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680CF9D-E06C-44A3-9743-D9D200F41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Page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8A281D1-4D07-42EA-89AA-EA4C03EDB0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Subline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5573968-5EC4-45D8-B356-9D2C25D2EC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199" y="1703388"/>
            <a:ext cx="11233150" cy="3020314"/>
          </a:xfrm>
        </p:spPr>
        <p:txBody>
          <a:bodyPr/>
          <a:lstStyle>
            <a:lvl1pPr>
              <a:spcAft>
                <a:spcPts val="2200"/>
              </a:spcAft>
              <a:defRPr sz="1800"/>
            </a:lvl1pPr>
            <a:lvl2pPr>
              <a:spcAft>
                <a:spcPts val="2200"/>
              </a:spcAft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/>
              <a:t>Edit Master text format</a:t>
            </a:r>
          </a:p>
          <a:p>
            <a:pPr lvl="1"/>
            <a:r>
              <a:rPr lang="en-US" noProof="0"/>
              <a:t>List 2nd level</a:t>
            </a:r>
          </a:p>
          <a:p>
            <a:pPr lvl="2"/>
            <a:r>
              <a:rPr lang="en-US" noProof="0"/>
              <a:t>List 3rd level</a:t>
            </a:r>
          </a:p>
          <a:p>
            <a:pPr lvl="3"/>
            <a:r>
              <a:rPr lang="en-US" noProof="0"/>
              <a:t>List 4th level</a:t>
            </a:r>
          </a:p>
          <a:p>
            <a:pPr lvl="4"/>
            <a:r>
              <a:rPr lang="en-US" noProof="0"/>
              <a:t>List 5th level</a:t>
            </a:r>
          </a:p>
          <a:p>
            <a:pPr lvl="5"/>
            <a:r>
              <a:rPr lang="en-US" noProof="0"/>
              <a:t>List 6th level</a:t>
            </a:r>
          </a:p>
          <a:p>
            <a:pPr lvl="6"/>
            <a:r>
              <a:rPr lang="en-US" noProof="0"/>
              <a:t>List 7th level</a:t>
            </a:r>
          </a:p>
          <a:p>
            <a:pPr lvl="7"/>
            <a:r>
              <a:rPr lang="en-US" noProof="0"/>
              <a:t>List 8th level</a:t>
            </a:r>
          </a:p>
          <a:p>
            <a:pPr lvl="8"/>
            <a:r>
              <a:rPr lang="en-US" noProof="0"/>
              <a:t>List 9th level</a:t>
            </a:r>
          </a:p>
        </p:txBody>
      </p:sp>
    </p:spTree>
    <p:extLst>
      <p:ext uri="{BB962C8B-B14F-4D97-AF65-F5344CB8AC3E}">
        <p14:creationId xmlns:p14="http://schemas.microsoft.com/office/powerpoint/2010/main" val="41160136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– große Headline oben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11F1A574-59A7-4800-855F-6C927C3EF9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3323596"/>
            <a:ext cx="11712575" cy="2661279"/>
          </a:xfrm>
          <a:noFill/>
        </p:spPr>
        <p:txBody>
          <a:bodyPr wrap="square" lIns="486000" tIns="360000" rIns="360000" bIns="360000" anchor="b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0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ct val="110000"/>
              </a:lnSpc>
              <a:spcAft>
                <a:spcPts val="0"/>
              </a:spcAft>
              <a:defRPr sz="1600"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/>
              <a:t>Headline groß, Frutiger LT </a:t>
            </a:r>
            <a:r>
              <a:rPr lang="de-DE" err="1"/>
              <a:t>Com</a:t>
            </a:r>
            <a:r>
              <a:rPr lang="de-DE"/>
              <a:t> Light, 32 </a:t>
            </a:r>
            <a:r>
              <a:rPr lang="de-DE" err="1"/>
              <a:t>pt</a:t>
            </a:r>
            <a:endParaRPr lang="de-DE"/>
          </a:p>
          <a:p>
            <a:pPr lvl="1"/>
            <a:r>
              <a:rPr lang="de-DE"/>
              <a:t>—</a:t>
            </a:r>
          </a:p>
          <a:p>
            <a:pPr lvl="2"/>
            <a:r>
              <a:rPr lang="de-DE" err="1"/>
              <a:t>Subline</a:t>
            </a:r>
            <a:r>
              <a:rPr lang="de-DE"/>
              <a:t>/Referent/Datum</a:t>
            </a:r>
          </a:p>
          <a:p>
            <a:pPr lvl="3"/>
            <a:r>
              <a:rPr lang="de-DE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5C68886-21F8-4FFB-8201-7F0BA6565D68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18404E2F-0DC3-491D-BBFF-E567024868D0}" type="datetime1">
              <a:rPr lang="de-DE" noProof="0" smtClean="0"/>
              <a:t>04.12.2023</a:t>
            </a:fld>
            <a:endParaRPr lang="de-DE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4BD0276-DAC0-4256-A958-3D3DD10E633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 IIS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5696E82-453E-4196-8BCD-BF982D26413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/>
              <a:t>Page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8" name="iis_rgb_modul_send_en">
            <a:extLst>
              <a:ext uri="{FF2B5EF4-FFF2-40B4-BE49-F238E27FC236}">
                <a16:creationId xmlns:a16="http://schemas.microsoft.com/office/drawing/2014/main" id="{FA043709-4AFB-584C-9545-6B9C20FB3A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192575" y="476250"/>
            <a:ext cx="2520000" cy="1471400"/>
          </a:xfrm>
          <a:prstGeom prst="rect">
            <a:avLst/>
          </a:prstGeom>
        </p:spPr>
      </p:pic>
      <p:pic>
        <p:nvPicPr>
          <p:cNvPr id="10" name="iis_rgb_modul_send_en">
            <a:extLst>
              <a:ext uri="{FF2B5EF4-FFF2-40B4-BE49-F238E27FC236}">
                <a16:creationId xmlns:a16="http://schemas.microsoft.com/office/drawing/2014/main" id="{FA043709-4AFB-584C-9545-6B9C20FB3A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78575" y="477450"/>
            <a:ext cx="2520000" cy="14714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282" y="539783"/>
            <a:ext cx="2129518" cy="805923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9180000" y="1468800"/>
            <a:ext cx="2519999" cy="512961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0" rIns="36000" bIns="0" rtlCol="0">
            <a:spAutoFit/>
          </a:bodyPr>
          <a:lstStyle/>
          <a:p>
            <a:pPr marL="0" indent="0" algn="ctr">
              <a:lnSpc>
                <a:spcPts val="1960"/>
              </a:lnSpc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de-DE" sz="1000" b="0" i="0">
                <a:solidFill>
                  <a:schemeClr val="tx1"/>
                </a:solidFill>
                <a:latin typeface="Bahnschrift" panose="020B0502040204020203" pitchFamily="34" charset="0"/>
              </a:rPr>
              <a:t>Fraunhofer Institute </a:t>
            </a:r>
            <a:r>
              <a:rPr lang="de-DE" sz="1000" b="0" i="0" err="1">
                <a:solidFill>
                  <a:schemeClr val="tx1"/>
                </a:solidFill>
                <a:latin typeface="Bahnschrift" panose="020B0502040204020203" pitchFamily="34" charset="0"/>
              </a:rPr>
              <a:t>for</a:t>
            </a:r>
            <a:r>
              <a:rPr lang="de-DE" sz="1000" b="0" i="0">
                <a:solidFill>
                  <a:schemeClr val="tx1"/>
                </a:solidFill>
                <a:latin typeface="Bahnschrift" panose="020B0502040204020203" pitchFamily="34" charset="0"/>
              </a:rPr>
              <a:t> Integrated </a:t>
            </a:r>
            <a:r>
              <a:rPr lang="de-DE" sz="1000" b="0" i="0" err="1">
                <a:solidFill>
                  <a:schemeClr val="tx1"/>
                </a:solidFill>
                <a:latin typeface="Bahnschrift" panose="020B0502040204020203" pitchFamily="34" charset="0"/>
              </a:rPr>
              <a:t>Circuits</a:t>
            </a:r>
            <a:r>
              <a:rPr lang="de-DE" sz="1000" b="0" i="0">
                <a:solidFill>
                  <a:schemeClr val="tx1"/>
                </a:solidFill>
                <a:latin typeface="Bahnschrift" panose="020B0502040204020203" pitchFamily="34" charset="0"/>
              </a:rPr>
              <a:t>, IIS</a:t>
            </a:r>
          </a:p>
        </p:txBody>
      </p:sp>
      <p:sp>
        <p:nvSpPr>
          <p:cNvPr id="12" name="Textfeld 11"/>
          <p:cNvSpPr txBox="1"/>
          <p:nvPr userDrawn="1"/>
        </p:nvSpPr>
        <p:spPr>
          <a:xfrm>
            <a:off x="6380400" y="1477200"/>
            <a:ext cx="2519999" cy="51296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indent="0" algn="ctr">
              <a:lnSpc>
                <a:spcPts val="1960"/>
              </a:lnSpc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de-DE" sz="900" b="0" i="0">
                <a:solidFill>
                  <a:schemeClr val="tx1"/>
                </a:solidFill>
                <a:latin typeface="Bahnschrift" panose="020B0502040204020203" pitchFamily="34" charset="0"/>
              </a:rPr>
              <a:t>Fraunhofer Institute </a:t>
            </a:r>
            <a:r>
              <a:rPr lang="de-DE" sz="900" b="0" i="0" err="1">
                <a:solidFill>
                  <a:schemeClr val="tx1"/>
                </a:solidFill>
                <a:latin typeface="Bahnschrift" panose="020B0502040204020203" pitchFamily="34" charset="0"/>
              </a:rPr>
              <a:t>for</a:t>
            </a:r>
            <a:r>
              <a:rPr lang="de-DE" sz="900" b="0" i="0">
                <a:solidFill>
                  <a:schemeClr val="tx1"/>
                </a:solidFill>
                <a:latin typeface="Bahnschrift" panose="020B0502040204020203" pitchFamily="34" charset="0"/>
              </a:rPr>
              <a:t> Telecommunications,</a:t>
            </a:r>
            <a:br>
              <a:rPr lang="de-DE" sz="900" b="0" i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de-DE" sz="900" b="0" i="0">
                <a:solidFill>
                  <a:schemeClr val="tx1"/>
                </a:solidFill>
                <a:latin typeface="Bahnschrift" panose="020B0502040204020203" pitchFamily="34" charset="0"/>
              </a:rPr>
              <a:t>Heinrich-Hertz-Institute, HHI</a:t>
            </a:r>
          </a:p>
        </p:txBody>
      </p:sp>
    </p:spTree>
    <p:extLst>
      <p:ext uri="{BB962C8B-B14F-4D97-AF65-F5344CB8AC3E}">
        <p14:creationId xmlns:p14="http://schemas.microsoft.com/office/powerpoint/2010/main" val="2592384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theme" Target="../theme/theme1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>
            <a:extLst>
              <a:ext uri="{FF2B5EF4-FFF2-40B4-BE49-F238E27FC236}">
                <a16:creationId xmlns:a16="http://schemas.microsoft.com/office/drawing/2014/main" id="{F507918F-B2AA-4A76-81D6-4E27E906E31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56521445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7" imgW="344" imgH="345" progId="TCLayout.ActiveDocument.1">
                  <p:embed/>
                </p:oleObj>
              </mc:Choice>
              <mc:Fallback>
                <p:oleObj name="think-cell Folie" r:id="rId7" imgW="344" imgH="345" progId="TCLayout.ActiveDocument.1">
                  <p:embed/>
                  <p:pic>
                    <p:nvPicPr>
                      <p:cNvPr id="8" name="Objekt 7" hidden="1">
                        <a:extLst>
                          <a:ext uri="{FF2B5EF4-FFF2-40B4-BE49-F238E27FC236}">
                            <a16:creationId xmlns:a16="http://schemas.microsoft.com/office/drawing/2014/main" id="{F507918F-B2AA-4A76-81D6-4E27E906E3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A78C480-B66C-43DB-AAEB-3790EF5A766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395588"/>
            <a:ext cx="11233150" cy="38273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US" noProof="0"/>
              <a:t>Edit Master title format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3ED48EE-75FC-48CE-8886-5B06675925EC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478199" y="1703388"/>
            <a:ext cx="11234376" cy="26405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noProof="0"/>
              <a:t>Edit Master text format</a:t>
            </a:r>
          </a:p>
          <a:p>
            <a:pPr lvl="1"/>
            <a:r>
              <a:rPr lang="en-US" noProof="0"/>
              <a:t>List 2nd level</a:t>
            </a:r>
          </a:p>
          <a:p>
            <a:pPr lvl="2"/>
            <a:r>
              <a:rPr lang="en-US" noProof="0"/>
              <a:t>List 3rd level</a:t>
            </a:r>
          </a:p>
          <a:p>
            <a:pPr lvl="3"/>
            <a:r>
              <a:rPr lang="en-US" noProof="0"/>
              <a:t>List 4th level</a:t>
            </a:r>
          </a:p>
          <a:p>
            <a:pPr lvl="4"/>
            <a:r>
              <a:rPr lang="en-US" noProof="0"/>
              <a:t>List 5th level</a:t>
            </a:r>
          </a:p>
          <a:p>
            <a:pPr lvl="5"/>
            <a:r>
              <a:rPr lang="en-US" noProof="0"/>
              <a:t>List 6th level</a:t>
            </a:r>
          </a:p>
          <a:p>
            <a:pPr lvl="6"/>
            <a:r>
              <a:rPr lang="en-US" noProof="0"/>
              <a:t>List 7th level</a:t>
            </a:r>
          </a:p>
          <a:p>
            <a:pPr lvl="7"/>
            <a:r>
              <a:rPr lang="en-US" noProof="0"/>
              <a:t>List 8th level</a:t>
            </a:r>
          </a:p>
          <a:p>
            <a:pPr lvl="8"/>
            <a:r>
              <a:rPr lang="en-US" noProof="0"/>
              <a:t>List 9th level</a:t>
            </a:r>
          </a:p>
        </p:txBody>
      </p:sp>
      <p:sp>
        <p:nvSpPr>
          <p:cNvPr id="4" name="Datumsplatzhalter">
            <a:extLst>
              <a:ext uri="{FF2B5EF4-FFF2-40B4-BE49-F238E27FC236}">
                <a16:creationId xmlns:a16="http://schemas.microsoft.com/office/drawing/2014/main" id="{F9CDF1F4-2065-4A60-8377-ED9014CA8CBB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1388048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18404E2F-0DC3-491D-BBFF-E567024868D0}" type="datetime1">
              <a:rPr lang="de-DE" noProof="0" smtClean="0"/>
              <a:t>04.12.2023</a:t>
            </a:fld>
            <a:endParaRPr lang="de-DE" noProof="0"/>
          </a:p>
        </p:txBody>
      </p:sp>
      <p:sp>
        <p:nvSpPr>
          <p:cNvPr id="5" name="Copyright Fraunhofer">
            <a:extLst>
              <a:ext uri="{FF2B5EF4-FFF2-40B4-BE49-F238E27FC236}">
                <a16:creationId xmlns:a16="http://schemas.microsoft.com/office/drawing/2014/main" id="{5FF3544A-E0F0-4101-A728-3DFB567F77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6"/>
            <a:ext cx="2952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noProof="0"/>
              <a:t>© Fraunhofer IIS</a:t>
            </a:r>
          </a:p>
        </p:txBody>
      </p:sp>
      <p:cxnSp>
        <p:nvCxnSpPr>
          <p:cNvPr id="34" name="Gerader Verbinder 33">
            <a:extLst>
              <a:ext uri="{FF2B5EF4-FFF2-40B4-BE49-F238E27FC236}">
                <a16:creationId xmlns:a16="http://schemas.microsoft.com/office/drawing/2014/main" id="{ED49F1F8-4B89-4B18-B579-CD843138501E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79425" y="1245411"/>
            <a:ext cx="360000" cy="0"/>
          </a:xfrm>
          <a:prstGeom prst="line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86070D71-EE9E-4293-96A3-C2A0A07F7A62}"/>
              </a:ext>
            </a:extLst>
          </p:cNvPr>
          <p:cNvCxnSpPr/>
          <p:nvPr userDrawn="1"/>
        </p:nvCxnSpPr>
        <p:spPr bwMode="gray">
          <a:xfrm>
            <a:off x="0" y="6143625"/>
            <a:ext cx="12192000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3FFAE78-FC0D-4DC3-A58F-888E658BE2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de-DE" noProof="0"/>
              <a:t>Page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12" name="iis_rgb">
            <a:extLst>
              <a:ext uri="{FF2B5EF4-FFF2-40B4-BE49-F238E27FC236}">
                <a16:creationId xmlns:a16="http://schemas.microsoft.com/office/drawing/2014/main" id="{66D9CD14-1595-4FCD-86D3-9F521F4D4490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09226" y="6334126"/>
            <a:ext cx="1404000" cy="372875"/>
          </a:xfrm>
          <a:prstGeom prst="rect">
            <a:avLst/>
          </a:prstGeom>
        </p:spPr>
      </p:pic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5FF3544A-E0F0-4101-A728-3DFB567F7766}"/>
              </a:ext>
            </a:extLst>
          </p:cNvPr>
          <p:cNvSpPr txBox="1">
            <a:spLocks/>
          </p:cNvSpPr>
          <p:nvPr userDrawn="1"/>
        </p:nvSpPr>
        <p:spPr bwMode="gray">
          <a:xfrm>
            <a:off x="3256637" y="6455835"/>
            <a:ext cx="2952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© Fraunhofer HHI</a:t>
            </a:r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882" y="6234769"/>
            <a:ext cx="1532636" cy="5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23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59" r:id="rId2"/>
    <p:sldLayoutId id="2147483678" r:id="rId3"/>
    <p:sldLayoutId id="2147483679" r:id="rId4"/>
  </p:sldLayoutIdLst>
  <p:hf hdr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2400" b="0" kern="1200">
          <a:solidFill>
            <a:schemeClr val="accent2"/>
          </a:solidFill>
          <a:latin typeface="Frutiger LT Com 65 Bold" panose="020B0803030504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900"/>
        </a:spcAft>
        <a:buFont typeface="Arial" panose="020B0604020202020204" pitchFamily="34" charset="0"/>
        <a:buNone/>
        <a:defRPr sz="1600" b="0" kern="1200">
          <a:solidFill>
            <a:schemeClr val="accent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9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sz="1400" b="0" kern="1200">
          <a:solidFill>
            <a:schemeClr val="tx1"/>
          </a:solidFill>
          <a:latin typeface="+mj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54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6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accent1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648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2" userDrawn="1">
          <p15:clr>
            <a:srgbClr val="F26B43"/>
          </p15:clr>
        </p15:guide>
        <p15:guide id="2" pos="7378" userDrawn="1">
          <p15:clr>
            <a:srgbClr val="F26B43"/>
          </p15:clr>
        </p15:guide>
        <p15:guide id="3" orient="horz" pos="300" userDrawn="1">
          <p15:clr>
            <a:srgbClr val="F26B43"/>
          </p15:clr>
        </p15:guide>
        <p15:guide id="4" orient="horz" pos="4133" userDrawn="1">
          <p15:clr>
            <a:srgbClr val="F26B43"/>
          </p15:clr>
        </p15:guide>
        <p15:guide id="5" orient="horz" pos="3770" userDrawn="1">
          <p15:clr>
            <a:srgbClr val="F26B43"/>
          </p15:clr>
        </p15:guide>
        <p15:guide id="8" orient="horz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1CDC082-012F-4E61-858B-C0FB30EFD6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 bwMode="gray">
          <a:xfrm>
            <a:off x="526490" y="2878791"/>
            <a:ext cx="11233150" cy="3489326"/>
          </a:xfrm>
        </p:spPr>
        <p:txBody>
          <a:bodyPr lIns="0"/>
          <a:lstStyle/>
          <a:p>
            <a:pPr lvl="0">
              <a:lnSpc>
                <a:spcPct val="110000"/>
              </a:lnSpc>
            </a:pPr>
            <a:r>
              <a:rPr lang="en-US" sz="2000" dirty="0">
                <a:latin typeface="Frutiger LT Com 65 Bold"/>
              </a:rPr>
              <a:t>RP-233801</a:t>
            </a:r>
          </a:p>
          <a:p>
            <a:pPr lvl="0">
              <a:lnSpc>
                <a:spcPct val="110000"/>
              </a:lnSpc>
            </a:pPr>
            <a:endParaRPr lang="en-US" dirty="0">
              <a:solidFill>
                <a:prstClr val="white"/>
              </a:solidFill>
              <a:latin typeface="Frutiger LT Com 65 Bold"/>
            </a:endParaRPr>
          </a:p>
          <a:p>
            <a:pPr lvl="0">
              <a:lnSpc>
                <a:spcPct val="110000"/>
              </a:lnSpc>
            </a:pPr>
            <a:r>
              <a:rPr lang="en-US" dirty="0">
                <a:ea typeface="+mj-lt"/>
                <a:cs typeface="+mj-lt"/>
              </a:rPr>
              <a:t>RAN2 AI/ML for Mobility in Rel-19</a:t>
            </a:r>
          </a:p>
          <a:p>
            <a:pPr lvl="0">
              <a:lnSpc>
                <a:spcPct val="110000"/>
              </a:lnSpc>
            </a:pPr>
            <a:r>
              <a:rPr lang="en-US" sz="3200" b="1" dirty="0">
                <a:solidFill>
                  <a:prstClr val="white"/>
                </a:solidFill>
              </a:rPr>
              <a:t>—</a:t>
            </a:r>
          </a:p>
          <a:p>
            <a:pPr algn="l">
              <a:spcAft>
                <a:spcPts val="900"/>
              </a:spcAft>
            </a:pPr>
            <a:r>
              <a:rPr lang="en-GB" sz="2000" dirty="0">
                <a:solidFill>
                  <a:schemeClr val="bg1"/>
                </a:solidFill>
                <a:ea typeface="+mn-lt"/>
                <a:cs typeface="+mn-lt"/>
              </a:rPr>
              <a:t>3GPP TSG RAN Meeting #102</a:t>
            </a:r>
            <a:endParaRPr lang="en-US" sz="2000" dirty="0">
              <a:solidFill>
                <a:schemeClr val="bg1"/>
              </a:solidFill>
              <a:ea typeface="+mn-lt"/>
              <a:cs typeface="+mn-lt"/>
            </a:endParaRPr>
          </a:p>
          <a:p>
            <a:pPr algn="l">
              <a:spcAft>
                <a:spcPts val="900"/>
              </a:spcAft>
            </a:pPr>
            <a:r>
              <a:rPr lang="en-GB" sz="2000" dirty="0">
                <a:solidFill>
                  <a:schemeClr val="bg1"/>
                </a:solidFill>
                <a:ea typeface="+mn-lt"/>
                <a:cs typeface="+mn-lt"/>
              </a:rPr>
              <a:t>Edinburgh, Scotland, December 11-15, 2023</a:t>
            </a:r>
            <a:endParaRPr lang="en-GB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46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A96D7F38-C5AE-4FFA-AC9F-DDD63839CE5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A96D7F38-C5AE-4FFA-AC9F-DDD63839CE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el 6">
            <a:extLst>
              <a:ext uri="{FF2B5EF4-FFF2-40B4-BE49-F238E27FC236}">
                <a16:creationId xmlns:a16="http://schemas.microsoft.com/office/drawing/2014/main" id="{22464388-2ECA-4EEA-8E18-9F2C9F7BAE3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597463"/>
            <a:ext cx="11233150" cy="382733"/>
          </a:xfrm>
        </p:spPr>
        <p:txBody>
          <a:bodyPr vert="horz"/>
          <a:lstStyle/>
          <a:p>
            <a:pPr lvl="0"/>
            <a:r>
              <a:rPr lang="en-GB" sz="2400">
                <a:solidFill>
                  <a:srgbClr val="004E70"/>
                </a:solidFill>
              </a:rPr>
              <a:t>Contents</a:t>
            </a:r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8E11BD2-FD10-4CA5-825D-7D4E9ADB0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0"/>
              <a:t>28.11.2023</a:t>
            </a:r>
          </a:p>
        </p:txBody>
      </p:sp>
      <p:sp>
        <p:nvSpPr>
          <p:cNvPr id="19" name="Fußzeilenplatzhalter 18">
            <a:extLst>
              <a:ext uri="{FF2B5EF4-FFF2-40B4-BE49-F238E27FC236}">
                <a16:creationId xmlns:a16="http://schemas.microsoft.com/office/drawing/2014/main" id="{DF50B1DA-E66F-4570-A2A3-B0A4E399B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IIS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B7BB715-532B-49A9-AE23-2DF7C1694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/>
              <a:t>Page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023E634-4318-419C-B03F-D5665391FB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5725" y="1065524"/>
            <a:ext cx="11233150" cy="4147743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US" sz="1600" dirty="0"/>
              <a:t>  </a:t>
            </a:r>
          </a:p>
          <a:p>
            <a:pPr marL="359410" lvl="4" indent="-179705">
              <a:lnSpc>
                <a:spcPct val="20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r>
              <a:rPr lang="en-US" dirty="0"/>
              <a:t> RAN2 AI/ML Discussion in Rel-18</a:t>
            </a:r>
          </a:p>
          <a:p>
            <a:pPr marL="359410" lvl="4" indent="-179705">
              <a:lnSpc>
                <a:spcPct val="20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r>
              <a:rPr lang="en-US" dirty="0"/>
              <a:t> Views on Rel-19 RAN2-led AI/ML Mobility</a:t>
            </a:r>
          </a:p>
          <a:p>
            <a:pPr marL="359410" lvl="4" indent="-179705">
              <a:lnSpc>
                <a:spcPct val="20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r>
              <a:rPr lang="en-US" dirty="0"/>
              <a:t> Conclusion</a:t>
            </a:r>
          </a:p>
          <a:p>
            <a:endParaRPr lang="en-US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F35822-A373-7B40-4585-E1E3B595C9A4}"/>
              </a:ext>
            </a:extLst>
          </p:cNvPr>
          <p:cNvSpPr txBox="1"/>
          <p:nvPr/>
        </p:nvSpPr>
        <p:spPr>
          <a:xfrm>
            <a:off x="5120120" y="6327691"/>
            <a:ext cx="1644361" cy="3793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>
              <a:lnSpc>
                <a:spcPct val="110000"/>
              </a:lnSpc>
            </a:pPr>
            <a:r>
              <a:rPr lang="en-US" sz="1800" dirty="0">
                <a:latin typeface="Frutiger LT Com 65 Bold"/>
              </a:rPr>
              <a:t>RP-23</a:t>
            </a:r>
            <a:r>
              <a:rPr lang="en-US" dirty="0">
                <a:latin typeface="Frutiger LT Com 65 Bold"/>
              </a:rPr>
              <a:t>3801</a:t>
            </a:r>
            <a:endParaRPr lang="en-US" sz="1800" dirty="0">
              <a:latin typeface="Frutiger LT Com 65 Bold"/>
            </a:endParaRPr>
          </a:p>
        </p:txBody>
      </p:sp>
    </p:spTree>
    <p:extLst>
      <p:ext uri="{BB962C8B-B14F-4D97-AF65-F5344CB8AC3E}">
        <p14:creationId xmlns:p14="http://schemas.microsoft.com/office/powerpoint/2010/main" val="2587451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C829A49-804A-A3CE-979A-7784BA4356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5" y="1326433"/>
            <a:ext cx="10763757" cy="4393767"/>
          </a:xfrm>
        </p:spPr>
        <p:txBody>
          <a:bodyPr vert="horz" wrap="square" lIns="0" tIns="0" rIns="0" bIns="0" rtlCol="0" anchor="t">
            <a:spAutoFit/>
          </a:bodyPr>
          <a:lstStyle/>
          <a:p>
            <a:pPr marL="285750" lvl="2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solidFill>
                  <a:srgbClr val="179C7D"/>
                </a:solidFill>
                <a:latin typeface="Frutiger LT Com 65 Bold"/>
              </a:rPr>
              <a:t> AI/ML Architecture and General</a:t>
            </a:r>
            <a:endParaRPr lang="en-US" sz="1600" dirty="0">
              <a:solidFill>
                <a:srgbClr val="179C7D"/>
              </a:solidFill>
              <a:latin typeface="Frutiger LT Com 65 Bold"/>
            </a:endParaRPr>
          </a:p>
          <a:p>
            <a:pPr marL="359410" lvl="4" indent="-179705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/>
              <a:t> Discussed AI/ML functionality to physical entity mapping for UE, NW, and two-sided models.</a:t>
            </a:r>
          </a:p>
          <a:p>
            <a:pPr marL="359410" lvl="4" indent="-179705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ea typeface="+mn-lt"/>
                <a:cs typeface="+mn-lt"/>
              </a:rPr>
              <a:t> Reuse legacy UE capability frameworks as baseline to report UE’s supported AI/ML feature or feature group.</a:t>
            </a:r>
            <a:endParaRPr lang="en-GB" sz="1600" dirty="0"/>
          </a:p>
          <a:p>
            <a:pPr marL="359410" lvl="4" indent="-179705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/>
              <a:t> Discussed applicability conditions reporting.</a:t>
            </a:r>
            <a:endParaRPr lang="en-GB" dirty="0"/>
          </a:p>
          <a:p>
            <a:pPr marL="285750" lvl="2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solidFill>
                  <a:srgbClr val="179C7D"/>
                </a:solidFill>
                <a:ea typeface="+mn-lt"/>
                <a:cs typeface="+mn-lt"/>
              </a:rPr>
              <a:t>Data collection</a:t>
            </a:r>
            <a:endParaRPr lang="en-GB" sz="1600" dirty="0">
              <a:ea typeface="+mn-lt"/>
              <a:cs typeface="+mn-lt"/>
            </a:endParaRPr>
          </a:p>
          <a:p>
            <a:pPr marL="359410" lvl="4" indent="-179705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latin typeface="Arial"/>
                <a:ea typeface="+mn-lt"/>
                <a:cs typeface="Arial"/>
              </a:rPr>
              <a:t> </a:t>
            </a:r>
            <a:r>
              <a:rPr lang="en-GB" sz="1600" dirty="0">
                <a:ea typeface="+mn-lt"/>
                <a:cs typeface="+mn-lt"/>
              </a:rPr>
              <a:t>Initial principles on enhancements for data collection frameworks.</a:t>
            </a:r>
          </a:p>
          <a:p>
            <a:pPr marL="359410" lvl="4" indent="-179705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ea typeface="+mn-lt"/>
                <a:cs typeface="+mn-lt"/>
              </a:rPr>
              <a:t> Different data collection frameworks were evaluated for model training/inference from UE and NW perspective.</a:t>
            </a:r>
          </a:p>
          <a:p>
            <a:pPr marL="539750" lvl="5" indent="-179705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ea typeface="+mn-lt"/>
                <a:cs typeface="+mn-lt"/>
              </a:rPr>
              <a:t> L1/L3 measurement reporting, </a:t>
            </a:r>
            <a:r>
              <a:rPr lang="en-GB" sz="1600" dirty="0">
                <a:latin typeface="Frutiger LT Com 65 Bold"/>
                <a:ea typeface="+mn-lt"/>
                <a:cs typeface="+mn-lt"/>
              </a:rPr>
              <a:t>immediate and logged MDT, UAI and LPP.</a:t>
            </a:r>
            <a:endParaRPr lang="en-US" sz="1600" dirty="0">
              <a:latin typeface="Frutiger LT Com 65 Bold"/>
              <a:ea typeface="+mn-lt"/>
              <a:cs typeface="+mn-lt"/>
            </a:endParaRPr>
          </a:p>
          <a:p>
            <a:pPr marL="285750" lvl="2" indent="-285750">
              <a:lnSpc>
                <a:spcPct val="150000"/>
              </a:lnSpc>
              <a:buFont typeface="Wingdings,Sans-Serif" pitchFamily="2" charset="2"/>
              <a:buChar char="q"/>
            </a:pPr>
            <a:r>
              <a:rPr lang="en-US" sz="1600" dirty="0">
                <a:solidFill>
                  <a:srgbClr val="179C7D"/>
                </a:solidFill>
                <a:latin typeface="Arial"/>
                <a:cs typeface="Arial"/>
              </a:rPr>
              <a:t>Control and LCM other</a:t>
            </a:r>
          </a:p>
          <a:p>
            <a:pPr marL="359410" lvl="4" indent="-179705">
              <a:lnSpc>
                <a:spcPct val="150000"/>
              </a:lnSpc>
              <a:buClr>
                <a:srgbClr val="A6BBC8"/>
              </a:buClr>
              <a:buFont typeface="Wingdings,Sans-Serif" pitchFamily="2" charset="2"/>
              <a:buChar char="q"/>
            </a:pPr>
            <a:r>
              <a:rPr lang="en-US" sz="1600" dirty="0">
                <a:latin typeface="Arial"/>
                <a:cs typeface="Arial"/>
              </a:rPr>
              <a:t> </a:t>
            </a:r>
            <a:r>
              <a:rPr lang="en-US" sz="1600" dirty="0">
                <a:ea typeface="+mn-lt"/>
                <a:cs typeface="+mn-lt"/>
              </a:rPr>
              <a:t>Study on the feasibility and benefits of model transfer/delivery solutions.</a:t>
            </a:r>
          </a:p>
          <a:p>
            <a:pPr marL="359410" lvl="4" indent="-179705">
              <a:lnSpc>
                <a:spcPct val="150000"/>
              </a:lnSpc>
              <a:buClr>
                <a:srgbClr val="A6BBC8"/>
              </a:buClr>
              <a:buFont typeface="Wingdings,Sans-Serif" pitchFamily="2" charset="2"/>
              <a:buChar char="q"/>
            </a:pPr>
            <a:r>
              <a:rPr lang="en-GB" sz="1600" dirty="0">
                <a:ea typeface="+mn-lt"/>
                <a:cs typeface="+mn-lt"/>
              </a:rPr>
              <a:t> Initial signalling for LCM control and management.</a:t>
            </a:r>
            <a:endParaRPr lang="en-US" sz="1600" dirty="0">
              <a:ea typeface="+mn-lt"/>
              <a:cs typeface="+mn-lt"/>
            </a:endParaRPr>
          </a:p>
          <a:p>
            <a:pPr marL="645160" lvl="4" indent="-285750">
              <a:lnSpc>
                <a:spcPct val="150000"/>
              </a:lnSpc>
              <a:buFont typeface="Wingdings" pitchFamily="2" charset="2"/>
              <a:buChar char="q"/>
            </a:pPr>
            <a:endParaRPr lang="en-US" sz="16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B43AA5-D34C-4BEE-1CD0-957DB9A8E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© Fraunhofer IIS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57D18F-5FD2-16A9-6C73-806B1AFD1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Page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fld id="{401BA3E4-5E55-4F99-AF09-CC6D6B2539E2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094B4C-638A-CC2D-E4D2-608495FCCEDC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1388048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noProof="0"/>
              <a:t>28.11.2023</a:t>
            </a:r>
          </a:p>
        </p:txBody>
      </p:sp>
      <p:sp>
        <p:nvSpPr>
          <p:cNvPr id="12" name="Titel 6">
            <a:extLst>
              <a:ext uri="{FF2B5EF4-FFF2-40B4-BE49-F238E27FC236}">
                <a16:creationId xmlns:a16="http://schemas.microsoft.com/office/drawing/2014/main" id="{A340FBA4-1B45-C408-09DB-36CD604FB66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526214"/>
            <a:ext cx="11233150" cy="788999"/>
          </a:xfrm>
        </p:spPr>
        <p:txBody>
          <a:bodyPr vert="horz"/>
          <a:lstStyle/>
          <a:p>
            <a:pPr lvl="0"/>
            <a:r>
              <a:rPr lang="de-DE">
                <a:solidFill>
                  <a:srgbClr val="005B7F"/>
                </a:solidFill>
                <a:latin typeface="Frutiger LT Com 65 Bold"/>
              </a:rPr>
              <a:t>RAN2 AI/ML Discussion in Rel-18</a:t>
            </a:r>
            <a:br>
              <a:rPr lang="en-US"/>
            </a:b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37168A-3D1F-4E9D-264A-14021F89AA38}"/>
              </a:ext>
            </a:extLst>
          </p:cNvPr>
          <p:cNvSpPr txBox="1"/>
          <p:nvPr/>
        </p:nvSpPr>
        <p:spPr>
          <a:xfrm>
            <a:off x="5120120" y="6327691"/>
            <a:ext cx="1644361" cy="3793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>
              <a:lnSpc>
                <a:spcPct val="110000"/>
              </a:lnSpc>
            </a:pPr>
            <a:r>
              <a:rPr lang="en-US" sz="1800" dirty="0">
                <a:latin typeface="Frutiger LT Com 65 Bold"/>
              </a:rPr>
              <a:t>RP-23</a:t>
            </a:r>
            <a:r>
              <a:rPr lang="en-US" dirty="0">
                <a:latin typeface="Frutiger LT Com 65 Bold"/>
              </a:rPr>
              <a:t>3801</a:t>
            </a:r>
            <a:endParaRPr lang="en-US" sz="1800" dirty="0">
              <a:latin typeface="Frutiger LT Com 65 Bold"/>
            </a:endParaRPr>
          </a:p>
        </p:txBody>
      </p:sp>
    </p:spTree>
    <p:extLst>
      <p:ext uri="{BB962C8B-B14F-4D97-AF65-F5344CB8AC3E}">
        <p14:creationId xmlns:p14="http://schemas.microsoft.com/office/powerpoint/2010/main" val="722634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C0D93E-7DED-A353-9204-D9F76BD0A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586088"/>
            <a:ext cx="11233150" cy="788999"/>
          </a:xfrm>
        </p:spPr>
        <p:txBody>
          <a:bodyPr/>
          <a:lstStyle/>
          <a:p>
            <a:r>
              <a:rPr lang="en-US"/>
              <a:t>Views on Rel-19 RAN2-led AI/ML Mobility</a:t>
            </a:r>
            <a:br>
              <a:rPr lang="en-US"/>
            </a:br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B4D4A73-B91B-BFF3-693A-F667C890E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0"/>
              <a:t>28.11.2023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3ABF78E-2FE1-8849-D046-731484CBF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IIS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356F858-F83D-F52C-E085-662E306BB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Page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C577D658-2E74-D835-5603-9BDAD32863D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11233150" cy="3209789"/>
          </a:xfrm>
        </p:spPr>
        <p:txBody>
          <a:bodyPr vert="horz" lIns="0" tIns="0" rIns="0" bIns="0" rtlCol="0" anchor="t">
            <a:spAutoFit/>
          </a:bodyPr>
          <a:lstStyle/>
          <a:p>
            <a:pPr marL="285750" lvl="2" indent="-28575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q"/>
            </a:pPr>
            <a:r>
              <a:rPr lang="en-GB" sz="1600" dirty="0">
                <a:solidFill>
                  <a:srgbClr val="179C7D"/>
                </a:solidFill>
                <a:latin typeface="Frutiger LT Com 65 Bold"/>
              </a:rPr>
              <a:t>New SI: AI/ML assistance for mobility with the following goals</a:t>
            </a:r>
          </a:p>
          <a:p>
            <a:pPr marL="825500" lvl="5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ea typeface="等线"/>
              </a:rPr>
              <a:t>Boost network performance and robustness</a:t>
            </a:r>
          </a:p>
          <a:p>
            <a:pPr marL="825500" lvl="5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ea typeface="等线"/>
              </a:rPr>
              <a:t>Increase spectral efficiency</a:t>
            </a:r>
          </a:p>
          <a:p>
            <a:pPr marL="825500" lvl="5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ea typeface="等线"/>
              </a:rPr>
              <a:t>Sub-cases: </a:t>
            </a:r>
          </a:p>
          <a:p>
            <a:pPr marL="1119188" lvl="6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ea typeface="等线"/>
              </a:rPr>
              <a:t>AI/ML-based target cell prediction</a:t>
            </a:r>
          </a:p>
          <a:p>
            <a:pPr marL="1119188" lvl="6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ea typeface="等线"/>
              </a:rPr>
              <a:t>AI/ML-based predictive RRM</a:t>
            </a:r>
          </a:p>
          <a:p>
            <a:pPr marL="1119188" lvl="6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ea typeface="等线"/>
              </a:rPr>
              <a:t>AI/ML-based handover parameter tuning</a:t>
            </a:r>
          </a:p>
          <a:p>
            <a:pPr marL="825500" lvl="5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ea typeface="等线"/>
              </a:rPr>
              <a:t>Scenarios: FR1, FR2, high mobility, dense deployment</a:t>
            </a:r>
          </a:p>
          <a:p>
            <a:endParaRPr lang="de-D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AD710C-E8F3-C03B-DCD7-43352A9D4E7A}"/>
              </a:ext>
            </a:extLst>
          </p:cNvPr>
          <p:cNvSpPr txBox="1"/>
          <p:nvPr/>
        </p:nvSpPr>
        <p:spPr>
          <a:xfrm>
            <a:off x="5120120" y="6327691"/>
            <a:ext cx="1644361" cy="3793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>
              <a:lnSpc>
                <a:spcPct val="110000"/>
              </a:lnSpc>
            </a:pPr>
            <a:r>
              <a:rPr lang="en-US" sz="1800" dirty="0">
                <a:latin typeface="Frutiger LT Com 65 Bold"/>
              </a:rPr>
              <a:t>RP-23</a:t>
            </a:r>
            <a:r>
              <a:rPr lang="en-US" dirty="0">
                <a:latin typeface="Frutiger LT Com 65 Bold"/>
              </a:rPr>
              <a:t>3801</a:t>
            </a:r>
            <a:endParaRPr lang="en-US" sz="1800" dirty="0">
              <a:latin typeface="Frutiger LT Com 65 Bold"/>
            </a:endParaRPr>
          </a:p>
        </p:txBody>
      </p:sp>
    </p:spTree>
    <p:extLst>
      <p:ext uri="{BB962C8B-B14F-4D97-AF65-F5344CB8AC3E}">
        <p14:creationId xmlns:p14="http://schemas.microsoft.com/office/powerpoint/2010/main" val="3343730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C829A49-804A-A3CE-979A-7784BA4356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224" y="1480211"/>
            <a:ext cx="11029172" cy="4276235"/>
          </a:xfrm>
        </p:spPr>
        <p:txBody>
          <a:bodyPr vert="horz" lIns="0" tIns="0" rIns="0" bIns="0" rtlCol="0" anchor="t">
            <a:spAutoFit/>
          </a:bodyPr>
          <a:lstStyle/>
          <a:p>
            <a:pPr algn="l">
              <a:spcAft>
                <a:spcPts val="1500"/>
              </a:spcAft>
            </a:pPr>
            <a:r>
              <a:rPr lang="en-GB" sz="1600" dirty="0">
                <a:solidFill>
                  <a:srgbClr val="179C7D"/>
                </a:solidFill>
                <a:latin typeface="+mj-lt"/>
                <a:ea typeface="+mn-lt"/>
                <a:cs typeface="+mn-lt"/>
              </a:rPr>
              <a:t>Proposal: For AI/ML-based mobility, our focus is to investigate the impacts on evaluation and specification regarding the following aspects:</a:t>
            </a:r>
          </a:p>
          <a:p>
            <a:pPr marL="285750" lvl="2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en-GB" sz="1600" dirty="0">
                <a:ea typeface="+mn-lt"/>
                <a:cs typeface="+mn-lt"/>
              </a:rPr>
              <a:t>Optimizing Handovers:</a:t>
            </a:r>
          </a:p>
          <a:p>
            <a:pPr marL="825500" lvl="5" indent="-285750">
              <a:spcAft>
                <a:spcPts val="1200"/>
              </a:spcAft>
              <a:buFont typeface="Wingdings" pitchFamily="2" charset="2"/>
              <a:buChar char="q"/>
            </a:pPr>
            <a:r>
              <a:rPr lang="en-GB" sz="1600" dirty="0">
                <a:ea typeface="+mn-lt"/>
                <a:cs typeface="+mn-lt"/>
              </a:rPr>
              <a:t>Enhancing the efficiency and performance through seamless handovers between communication networks or devices by optimizing parameters based on real-time data and predictive analytics.</a:t>
            </a:r>
          </a:p>
          <a:p>
            <a:pPr marL="285750" lvl="2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en-GB" sz="1600" dirty="0">
                <a:ea typeface="+mn-lt"/>
                <a:cs typeface="+mn-lt"/>
              </a:rPr>
              <a:t>Failure Handling Improvement:</a:t>
            </a:r>
          </a:p>
          <a:p>
            <a:pPr marL="825500" lvl="5" indent="-285750">
              <a:spcAft>
                <a:spcPts val="1200"/>
              </a:spcAft>
              <a:buFont typeface="Wingdings" pitchFamily="2" charset="2"/>
              <a:buChar char="q"/>
            </a:pPr>
            <a:r>
              <a:rPr lang="en-GB" sz="1600" dirty="0">
                <a:ea typeface="+mn-lt"/>
                <a:cs typeface="+mn-lt"/>
              </a:rPr>
              <a:t>Implementing AI/ML algorithms to identify and respond to potential disruptions during handovers, minimizing service interruptions for improved reliability.</a:t>
            </a:r>
          </a:p>
          <a:p>
            <a:pPr marL="285750" lvl="2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en-GB" sz="1600" dirty="0">
                <a:ea typeface="+mn-lt"/>
                <a:cs typeface="+mn-lt"/>
              </a:rPr>
              <a:t>Beam and Cell Prediction:</a:t>
            </a:r>
          </a:p>
          <a:p>
            <a:pPr marL="825500" lvl="5" indent="-285750">
              <a:buFont typeface="Wingdings" pitchFamily="2" charset="2"/>
              <a:buChar char="q"/>
            </a:pPr>
            <a:r>
              <a:rPr lang="en-GB" sz="1600" dirty="0">
                <a:solidFill>
                  <a:srgbClr val="004E70"/>
                </a:solidFill>
                <a:ea typeface="+mn-lt"/>
                <a:cs typeface="+mn-lt"/>
              </a:rPr>
              <a:t>I</a:t>
            </a:r>
            <a:r>
              <a:rPr lang="en-GB" sz="1600" dirty="0">
                <a:ea typeface="+mn-lt"/>
                <a:cs typeface="+mn-lt"/>
              </a:rPr>
              <a:t>ncorporating AI/ML models and functionalities in handovers to predict optimal beamforming configurations and cell selections, contributing to the efficiency and reliability of seamless mobility.</a:t>
            </a:r>
          </a:p>
          <a:p>
            <a:pPr marL="539750" lvl="5" indent="0">
              <a:buNone/>
            </a:pPr>
            <a:endParaRPr lang="en-GB" sz="1600" dirty="0">
              <a:ea typeface="+mn-lt"/>
              <a:cs typeface="+mn-lt"/>
            </a:endParaRPr>
          </a:p>
          <a:p>
            <a:pPr lvl="2">
              <a:spcAft>
                <a:spcPts val="900"/>
              </a:spcAft>
              <a:buClr>
                <a:schemeClr val="accent1"/>
              </a:buClr>
            </a:pPr>
            <a:r>
              <a:rPr lang="en-GB" sz="1600" dirty="0">
                <a:solidFill>
                  <a:srgbClr val="179C7D"/>
                </a:solidFill>
                <a:ea typeface="+mn-lt"/>
                <a:cs typeface="+mn-lt"/>
              </a:rPr>
              <a:t>As a result of the advancements introduced by AI/ML-based mobility, there may be a significant enhancement in measurement efficiency as the need for frequent measurements and associated overhead are reduced. </a:t>
            </a:r>
            <a:endParaRPr lang="en-GB" sz="1600" dirty="0">
              <a:ea typeface="+mn-lt"/>
              <a:cs typeface="+mn-lt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B43AA5-D34C-4BEE-1CD0-957DB9A8E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© Fraunhofer IIS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57D18F-5FD2-16A9-6C73-806B1AFD1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Page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fld id="{401BA3E4-5E55-4F99-AF09-CC6D6B2539E2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094B4C-638A-CC2D-E4D2-608495FCCEDC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1388048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noProof="0"/>
              <a:t>28.11.2023</a:t>
            </a:r>
          </a:p>
        </p:txBody>
      </p:sp>
      <p:sp>
        <p:nvSpPr>
          <p:cNvPr id="12" name="Titel 6">
            <a:extLst>
              <a:ext uri="{FF2B5EF4-FFF2-40B4-BE49-F238E27FC236}">
                <a16:creationId xmlns:a16="http://schemas.microsoft.com/office/drawing/2014/main" id="{A340FBA4-1B45-C408-09DB-36CD604FB66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609341"/>
            <a:ext cx="11233150" cy="812530"/>
          </a:xfrm>
        </p:spPr>
        <p:txBody>
          <a:bodyPr vert="horz"/>
          <a:lstStyle/>
          <a:p>
            <a:pPr lvl="0"/>
            <a:r>
              <a:rPr lang="de-DE">
                <a:solidFill>
                  <a:srgbClr val="004E70"/>
                </a:solidFill>
              </a:rPr>
              <a:t>Views on </a:t>
            </a:r>
            <a:r>
              <a:rPr lang="en-DE">
                <a:solidFill>
                  <a:srgbClr val="004E70"/>
                </a:solidFill>
              </a:rPr>
              <a:t>Rel-19 RAN2-led AI</a:t>
            </a:r>
            <a:r>
              <a:rPr lang="en-DE" sz="2400">
                <a:solidFill>
                  <a:srgbClr val="004E70"/>
                </a:solidFill>
              </a:rPr>
              <a:t>/ML Mobility</a:t>
            </a:r>
            <a:r>
              <a:rPr lang="en-DE" sz="2400">
                <a:solidFill>
                  <a:schemeClr val="accent5">
                    <a:lumMod val="50000"/>
                  </a:schemeClr>
                </a:solidFill>
              </a:rPr>
              <a:t> </a:t>
            </a:r>
            <a:br>
              <a:rPr lang="en-US">
                <a:solidFill>
                  <a:schemeClr val="tx1"/>
                </a:solidFill>
              </a:rPr>
            </a:b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BB2736-26F7-8C78-2A77-D36C6327F35D}"/>
              </a:ext>
            </a:extLst>
          </p:cNvPr>
          <p:cNvSpPr txBox="1"/>
          <p:nvPr/>
        </p:nvSpPr>
        <p:spPr>
          <a:xfrm>
            <a:off x="5120120" y="6327691"/>
            <a:ext cx="1644361" cy="3793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>
              <a:lnSpc>
                <a:spcPct val="110000"/>
              </a:lnSpc>
            </a:pPr>
            <a:r>
              <a:rPr lang="en-US" sz="1800" dirty="0">
                <a:latin typeface="Frutiger LT Com 65 Bold"/>
              </a:rPr>
              <a:t>RP-23</a:t>
            </a:r>
            <a:r>
              <a:rPr lang="en-US" dirty="0">
                <a:latin typeface="Frutiger LT Com 65 Bold"/>
              </a:rPr>
              <a:t>3801</a:t>
            </a:r>
            <a:endParaRPr lang="en-US" sz="1800" dirty="0">
              <a:latin typeface="Frutiger LT Com 65 Bold"/>
            </a:endParaRPr>
          </a:p>
        </p:txBody>
      </p:sp>
    </p:spTree>
    <p:extLst>
      <p:ext uri="{BB962C8B-B14F-4D97-AF65-F5344CB8AC3E}">
        <p14:creationId xmlns:p14="http://schemas.microsoft.com/office/powerpoint/2010/main" val="2449743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A96D7F38-C5AE-4FFA-AC9F-DDD63839CE5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A96D7F38-C5AE-4FFA-AC9F-DDD63839CE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el 6">
            <a:extLst>
              <a:ext uri="{FF2B5EF4-FFF2-40B4-BE49-F238E27FC236}">
                <a16:creationId xmlns:a16="http://schemas.microsoft.com/office/drawing/2014/main" id="{22464388-2ECA-4EEA-8E18-9F2C9F7BAE3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597463"/>
            <a:ext cx="11233150" cy="382733"/>
          </a:xfrm>
        </p:spPr>
        <p:txBody>
          <a:bodyPr vert="horz"/>
          <a:lstStyle/>
          <a:p>
            <a:pPr lvl="0"/>
            <a:r>
              <a:rPr lang="en-GB" dirty="0">
                <a:solidFill>
                  <a:srgbClr val="004E70"/>
                </a:solidFill>
                <a:latin typeface="Frutiger LT Com 65 Bold"/>
              </a:rPr>
              <a:t>Conclusion</a:t>
            </a:r>
            <a:endParaRPr lang="en-US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8E11BD2-FD10-4CA5-825D-7D4E9ADB06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88048" y="6455836"/>
            <a:ext cx="720000" cy="123111"/>
          </a:xfrm>
        </p:spPr>
        <p:txBody>
          <a:bodyPr/>
          <a:lstStyle/>
          <a:p>
            <a:r>
              <a:rPr lang="de-DE" noProof="0"/>
              <a:t>28.11.2023</a:t>
            </a:r>
          </a:p>
        </p:txBody>
      </p:sp>
      <p:sp>
        <p:nvSpPr>
          <p:cNvPr id="19" name="Fußzeilenplatzhalter 18">
            <a:extLst>
              <a:ext uri="{FF2B5EF4-FFF2-40B4-BE49-F238E27FC236}">
                <a16:creationId xmlns:a16="http://schemas.microsoft.com/office/drawing/2014/main" id="{DF50B1DA-E66F-4570-A2A3-B0A4E399B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IIS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B7BB715-532B-49A9-AE23-2DF7C1694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/>
              <a:t>Page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023E634-4318-419C-B03F-D5665391FB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1999" y="1693332"/>
            <a:ext cx="10949349" cy="3868751"/>
          </a:xfrm>
        </p:spPr>
        <p:txBody>
          <a:bodyPr vert="horz" lIns="0" tIns="0" rIns="0" bIns="0" rtlCol="0" anchor="t">
            <a:spAutoFit/>
          </a:bodyPr>
          <a:lstStyle/>
          <a:p>
            <a:pPr marL="179388" lvl="3" indent="-179388">
              <a:lnSpc>
                <a:spcPct val="200000"/>
              </a:lnSpc>
              <a:buFont typeface="Wingdings" pitchFamily="2" charset="2"/>
              <a:buChar char="q"/>
              <a:tabLst>
                <a:tab pos="261938" algn="l"/>
              </a:tabLst>
            </a:pPr>
            <a:r>
              <a:rPr lang="en-GB" dirty="0">
                <a:ea typeface="+mn-lt"/>
                <a:cs typeface="+mn-lt"/>
              </a:rPr>
              <a:t> Rel-18 AI/ML Architecture for NR Air Interface serves as a basis for Rel-19 AI/ML mobility, </a:t>
            </a:r>
            <a:r>
              <a:rPr lang="de-DE" dirty="0">
                <a:ea typeface="+mn-lt"/>
                <a:cs typeface="+mn-lt"/>
              </a:rPr>
              <a:t>e.g., </a:t>
            </a:r>
            <a:r>
              <a:rPr lang="de-DE" dirty="0" err="1">
                <a:ea typeface="+mn-lt"/>
                <a:cs typeface="+mn-lt"/>
              </a:rPr>
              <a:t>for</a:t>
            </a:r>
            <a:r>
              <a:rPr lang="en-GB" dirty="0">
                <a:ea typeface="+mn-lt"/>
                <a:cs typeface="+mn-lt"/>
              </a:rPr>
              <a:t> reporting UE's supported  	AI/ML-enabled feature or feature group.</a:t>
            </a:r>
          </a:p>
          <a:p>
            <a:pPr marL="179705" lvl="3" indent="-179705">
              <a:lnSpc>
                <a:spcPct val="200000"/>
              </a:lnSpc>
              <a:buFont typeface="Wingdings" pitchFamily="2" charset="2"/>
              <a:buChar char="q"/>
            </a:pPr>
            <a:r>
              <a:rPr lang="en-GB" dirty="0">
                <a:ea typeface="+mn-lt"/>
                <a:cs typeface="+mn-lt"/>
              </a:rPr>
              <a:t> Outlook for Rel-19 AI/ML mobility:</a:t>
            </a:r>
          </a:p>
          <a:p>
            <a:pPr marL="359705" lvl="4" indent="-179705">
              <a:lnSpc>
                <a:spcPct val="200000"/>
              </a:lnSpc>
              <a:buFont typeface="Wingdings" pitchFamily="2" charset="2"/>
              <a:buChar char="q"/>
            </a:pPr>
            <a:r>
              <a:rPr lang="en-GB" dirty="0">
                <a:ea typeface="+mn-lt"/>
                <a:cs typeface="+mn-lt"/>
              </a:rPr>
              <a:t>  Evaluate LCM control and management signalling,</a:t>
            </a:r>
          </a:p>
          <a:p>
            <a:pPr marL="359705" lvl="4" indent="-179705">
              <a:lnSpc>
                <a:spcPct val="200000"/>
              </a:lnSpc>
              <a:buFont typeface="Wingdings" pitchFamily="2" charset="2"/>
              <a:buChar char="q"/>
            </a:pPr>
            <a:r>
              <a:rPr lang="en-GB" dirty="0">
                <a:ea typeface="+mn-lt"/>
                <a:cs typeface="+mn-lt"/>
              </a:rPr>
              <a:t>  Study principles for data collection framework enhancements,</a:t>
            </a:r>
          </a:p>
          <a:p>
            <a:pPr marL="359705" lvl="4" indent="-179705">
              <a:lnSpc>
                <a:spcPct val="200000"/>
              </a:lnSpc>
              <a:buFont typeface="Wingdings" pitchFamily="2" charset="2"/>
              <a:buChar char="q"/>
            </a:pPr>
            <a:r>
              <a:rPr lang="en-GB" dirty="0">
                <a:ea typeface="+mn-lt"/>
                <a:cs typeface="+mn-lt"/>
              </a:rPr>
              <a:t>  Investigate possible benefits of using AI/ML for this use case. </a:t>
            </a:r>
          </a:p>
          <a:p>
            <a:pPr marL="179705" lvl="3" indent="-179705">
              <a:lnSpc>
                <a:spcPct val="200000"/>
              </a:lnSpc>
              <a:buFont typeface="Wingdings" pitchFamily="2" charset="2"/>
              <a:buChar char="q"/>
            </a:pPr>
            <a:r>
              <a:rPr lang="en-GB" dirty="0">
                <a:ea typeface="+mn-lt"/>
                <a:cs typeface="+mn-lt"/>
              </a:rPr>
              <a:t>  Support for RAN2-led AI/ML mobility in Rel-19.</a:t>
            </a:r>
            <a:endParaRPr lang="en-US" dirty="0">
              <a:ea typeface="+mn-lt"/>
              <a:cs typeface="+mn-lt"/>
            </a:endParaRPr>
          </a:p>
          <a:p>
            <a:pPr marL="359705" lvl="4" indent="-179705">
              <a:lnSpc>
                <a:spcPct val="200000"/>
              </a:lnSpc>
              <a:buFont typeface="Wingdings" pitchFamily="2" charset="2"/>
              <a:buChar char="q"/>
            </a:pPr>
            <a:endParaRPr lang="en-GB" dirty="0">
              <a:ea typeface="+mn-lt"/>
              <a:cs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4ECF1A-AB2D-E2D2-21DD-21FCAD79E292}"/>
              </a:ext>
            </a:extLst>
          </p:cNvPr>
          <p:cNvSpPr txBox="1"/>
          <p:nvPr/>
        </p:nvSpPr>
        <p:spPr>
          <a:xfrm>
            <a:off x="5120120" y="6327691"/>
            <a:ext cx="1644361" cy="3793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>
              <a:lnSpc>
                <a:spcPct val="110000"/>
              </a:lnSpc>
            </a:pPr>
            <a:r>
              <a:rPr lang="en-US" sz="1800" dirty="0">
                <a:latin typeface="Frutiger LT Com 65 Bold"/>
              </a:rPr>
              <a:t>RP-23</a:t>
            </a:r>
            <a:r>
              <a:rPr lang="en-US" dirty="0">
                <a:latin typeface="Frutiger LT Com 65 Bold"/>
              </a:rPr>
              <a:t>3801</a:t>
            </a:r>
            <a:endParaRPr lang="en-US" sz="1800" dirty="0">
              <a:latin typeface="Frutiger LT Com 65 Bold"/>
            </a:endParaRPr>
          </a:p>
        </p:txBody>
      </p:sp>
    </p:spTree>
    <p:extLst>
      <p:ext uri="{BB962C8B-B14F-4D97-AF65-F5344CB8AC3E}">
        <p14:creationId xmlns:p14="http://schemas.microsoft.com/office/powerpoint/2010/main" val="11388746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Fraunhofer_Master_16-9">
  <a:themeElements>
    <a:clrScheme name="Fraunhofer_Color">
      <a:dk1>
        <a:sysClr val="windowText" lastClr="000000"/>
      </a:dk1>
      <a:lt1>
        <a:sysClr val="window" lastClr="FFFFFF"/>
      </a:lt1>
      <a:dk2>
        <a:srgbClr val="F58220"/>
      </a:dk2>
      <a:lt2>
        <a:srgbClr val="A6BBC8"/>
      </a:lt2>
      <a:accent1>
        <a:srgbClr val="179C7D"/>
      </a:accent1>
      <a:accent2>
        <a:srgbClr val="005B7F"/>
      </a:accent2>
      <a:accent3>
        <a:srgbClr val="A6BBC8"/>
      </a:accent3>
      <a:accent4>
        <a:srgbClr val="008598"/>
      </a:accent4>
      <a:accent5>
        <a:srgbClr val="39C1CD"/>
      </a:accent5>
      <a:accent6>
        <a:srgbClr val="B2D235"/>
      </a:accent6>
      <a:hlink>
        <a:srgbClr val="179C7D"/>
      </a:hlink>
      <a:folHlink>
        <a:srgbClr val="005B7F"/>
      </a:folHlink>
    </a:clrScheme>
    <a:fontScheme name="Fraunhofer_Fonts">
      <a:majorFont>
        <a:latin typeface="Frutiger LT Com 65 Bold"/>
        <a:ea typeface=""/>
        <a:cs typeface=""/>
      </a:majorFont>
      <a:minorFont>
        <a:latin typeface="Frutiger LT Com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CDEE5"/>
        </a:solidFill>
        <a:ln w="9525">
          <a:noFill/>
        </a:ln>
      </a:spPr>
      <a:bodyPr lIns="108000" tIns="108000" rIns="108000" bIns="108000" rtlCol="0" anchor="ctr"/>
      <a:lstStyle>
        <a:defPPr marL="180000" indent="-180000" algn="l">
          <a:lnSpc>
            <a:spcPts val="1960"/>
          </a:lnSpc>
          <a:buClr>
            <a:schemeClr val="accent1"/>
          </a:buClr>
          <a:buFont typeface="Wingdings" panose="05000000000000000000" pitchFamily="2" charset="2"/>
          <a:buChar char="§"/>
          <a:defRPr sz="14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bg2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marL="180000" indent="-180000" algn="l">
          <a:lnSpc>
            <a:spcPts val="1960"/>
          </a:lnSpc>
          <a:buClr>
            <a:schemeClr val="accent1"/>
          </a:buClr>
          <a:buFont typeface="Wingdings" panose="05000000000000000000" pitchFamily="2" charset="2"/>
          <a:buChar char="§"/>
          <a:defRPr sz="1400" dirty="0" smtClean="0"/>
        </a:defPPr>
      </a:lstStyle>
    </a:txDef>
  </a:objectDefaults>
  <a:extraClrSchemeLst/>
  <a:custClrLst>
    <a:custClr>
      <a:srgbClr val="179C7D"/>
    </a:custClr>
    <a:custClr>
      <a:srgbClr val="005B7F"/>
    </a:custClr>
    <a:custClr>
      <a:srgbClr val="A6BBC8"/>
    </a:custClr>
    <a:custClr>
      <a:srgbClr val="F58220"/>
    </a:custClr>
    <a:custClr>
      <a:srgbClr val="FFFFFF"/>
    </a:custClr>
    <a:custClr>
      <a:srgbClr val="337C99"/>
    </a:custClr>
    <a:custClr>
      <a:srgbClr val="669DB2"/>
    </a:custClr>
    <a:custClr>
      <a:srgbClr val="99BDCC"/>
    </a:custClr>
    <a:custClr>
      <a:srgbClr val="CCDEE5"/>
    </a:custClr>
    <a:custClr>
      <a:srgbClr val="E5EEF2"/>
    </a:custClr>
    <a:custClr>
      <a:srgbClr val="1C3F52"/>
    </a:custClr>
    <a:custClr>
      <a:srgbClr val="D3C7AE"/>
    </a:custClr>
    <a:custClr>
      <a:srgbClr val="008598"/>
    </a:custClr>
    <a:custClr>
      <a:srgbClr val="39C1CD"/>
    </a:custClr>
    <a:custClr>
      <a:srgbClr val="B2D235"/>
    </a:custClr>
    <a:custClr>
      <a:srgbClr val="FDB913"/>
    </a:custClr>
    <a:custClr>
      <a:srgbClr val="BB0056"/>
    </a:custClr>
    <a:custClr>
      <a:srgbClr val="7C154D"/>
    </a:custClr>
    <a:custClr>
      <a:srgbClr val="FFFFFF"/>
    </a:custClr>
    <a:custClr>
      <a:srgbClr val="FFFFFF"/>
    </a:custClr>
  </a:custClrLst>
  <a:extLst>
    <a:ext uri="{05A4C25C-085E-4340-85A3-A5531E510DB2}">
      <thm15:themeFamily xmlns:thm15="http://schemas.microsoft.com/office/thememl/2012/main" name="Präsentation7" id="{14180148-20CF-4DA7-A721-921E466A1C22}" vid="{F8CF5006-811B-4D57-A7EB-E6DAF4B53F7A}"/>
    </a:ext>
  </a:extLst>
</a:theme>
</file>

<file path=ppt/theme/theme2.xml><?xml version="1.0" encoding="utf-8"?>
<a:theme xmlns:a="http://schemas.openxmlformats.org/drawingml/2006/main" name="Office">
  <a:themeElements>
    <a:clrScheme name="Fraunhofer_Color">
      <a:dk1>
        <a:sysClr val="windowText" lastClr="000000"/>
      </a:dk1>
      <a:lt1>
        <a:sysClr val="window" lastClr="FFFFFF"/>
      </a:lt1>
      <a:dk2>
        <a:srgbClr val="F58220"/>
      </a:dk2>
      <a:lt2>
        <a:srgbClr val="A6BBC8"/>
      </a:lt2>
      <a:accent1>
        <a:srgbClr val="179C7D"/>
      </a:accent1>
      <a:accent2>
        <a:srgbClr val="005B7F"/>
      </a:accent2>
      <a:accent3>
        <a:srgbClr val="A6BBC8"/>
      </a:accent3>
      <a:accent4>
        <a:srgbClr val="008598"/>
      </a:accent4>
      <a:accent5>
        <a:srgbClr val="39C1CD"/>
      </a:accent5>
      <a:accent6>
        <a:srgbClr val="B2D235"/>
      </a:accent6>
      <a:hlink>
        <a:srgbClr val="179C7D"/>
      </a:hlink>
      <a:folHlink>
        <a:srgbClr val="005B7F"/>
      </a:folHlink>
    </a:clrScheme>
    <a:fontScheme name="Fraunhofer_Fonts">
      <a:majorFont>
        <a:latin typeface="Frutiger LT Com 65 Bold"/>
        <a:ea typeface=""/>
        <a:cs typeface=""/>
      </a:majorFont>
      <a:minorFont>
        <a:latin typeface="Frutiger LT Com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Fraunhofer_Color">
      <a:dk1>
        <a:sysClr val="windowText" lastClr="000000"/>
      </a:dk1>
      <a:lt1>
        <a:sysClr val="window" lastClr="FFFFFF"/>
      </a:lt1>
      <a:dk2>
        <a:srgbClr val="F58220"/>
      </a:dk2>
      <a:lt2>
        <a:srgbClr val="A6BBC8"/>
      </a:lt2>
      <a:accent1>
        <a:srgbClr val="179C7D"/>
      </a:accent1>
      <a:accent2>
        <a:srgbClr val="005B7F"/>
      </a:accent2>
      <a:accent3>
        <a:srgbClr val="A6BBC8"/>
      </a:accent3>
      <a:accent4>
        <a:srgbClr val="008598"/>
      </a:accent4>
      <a:accent5>
        <a:srgbClr val="39C1CD"/>
      </a:accent5>
      <a:accent6>
        <a:srgbClr val="B2D235"/>
      </a:accent6>
      <a:hlink>
        <a:srgbClr val="179C7D"/>
      </a:hlink>
      <a:folHlink>
        <a:srgbClr val="005B7F"/>
      </a:folHlink>
    </a:clrScheme>
    <a:fontScheme name="Fraunhofer_Fonts">
      <a:majorFont>
        <a:latin typeface="Frutiger LT Com 65 Bold"/>
        <a:ea typeface=""/>
        <a:cs typeface=""/>
      </a:majorFont>
      <a:minorFont>
        <a:latin typeface="Frutiger LT Com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1915B2C727EC340B104133C34AD1546" ma:contentTypeVersion="3" ma:contentTypeDescription="Create a new document." ma:contentTypeScope="" ma:versionID="4e05412c7846af81e792280c241e4a91">
  <xsd:schema xmlns:xsd="http://www.w3.org/2001/XMLSchema" xmlns:xs="http://www.w3.org/2001/XMLSchema" xmlns:p="http://schemas.microsoft.com/office/2006/metadata/properties" xmlns:ns2="c4461736-628a-44a5-b656-36022441e607" targetNamespace="http://schemas.microsoft.com/office/2006/metadata/properties" ma:root="true" ma:fieldsID="b0db395400890045b4da4ee7e70565a4" ns2:_="">
    <xsd:import namespace="c4461736-628a-44a5-b656-36022441e60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461736-628a-44a5-b656-36022441e6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7A9F07B-D18E-4B55-9883-89CE406FBA96}">
  <ds:schemaRefs>
    <ds:schemaRef ds:uri="c4461736-628a-44a5-b656-36022441e60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951CC1E5-F08C-4E13-9B80-33C6BE59ED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PP_190122_Fraunhofer_Master_16-9</Template>
  <TotalTime>28</TotalTime>
  <Words>520</Words>
  <Application>Microsoft Office PowerPoint</Application>
  <PresentationFormat>Breitbild</PresentationFormat>
  <Paragraphs>73</Paragraphs>
  <Slides>6</Slides>
  <Notes>2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7" baseType="lpstr">
      <vt:lpstr>Fraunhofer_Master_16-9</vt:lpstr>
      <vt:lpstr>PowerPoint-Präsentation</vt:lpstr>
      <vt:lpstr>Contents</vt:lpstr>
      <vt:lpstr>RAN2 AI/ML Discussion in Rel-18 </vt:lpstr>
      <vt:lpstr>Views on Rel-19 RAN2-led AI/ML Mobility </vt:lpstr>
      <vt:lpstr>Views on Rel-19 RAN2-led AI/ML Mobility  </vt:lpstr>
      <vt:lpstr>Conclusion</vt:lpstr>
    </vt:vector>
  </TitlesOfParts>
  <Manager/>
  <Company>Fraunhofer IIS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Leyh, Martin</dc:creator>
  <cp:keywords/>
  <dc:description/>
  <cp:lastModifiedBy>Torun, Buket</cp:lastModifiedBy>
  <cp:revision>28</cp:revision>
  <dcterms:created xsi:type="dcterms:W3CDTF">2022-01-27T09:11:23Z</dcterms:created>
  <dcterms:modified xsi:type="dcterms:W3CDTF">2023-12-04T11:04:42Z</dcterms:modified>
  <cp:category/>
</cp:coreProperties>
</file>