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acchini Enrico" userId="76d31260-da60-49bc-913e-aa0cfe85b83c" providerId="ADAL" clId="{349D40A2-B0AE-4D41-97A0-C81182CB7B86}"/>
    <pc:docChg chg="custSel modSld">
      <pc:chgData name="Buracchini Enrico" userId="76d31260-da60-49bc-913e-aa0cfe85b83c" providerId="ADAL" clId="{349D40A2-B0AE-4D41-97A0-C81182CB7B86}" dt="2023-12-04T16:22:53.680" v="214" actId="20577"/>
      <pc:docMkLst>
        <pc:docMk/>
      </pc:docMkLst>
      <pc:sldChg chg="modSp mod">
        <pc:chgData name="Buracchini Enrico" userId="76d31260-da60-49bc-913e-aa0cfe85b83c" providerId="ADAL" clId="{349D40A2-B0AE-4D41-97A0-C81182CB7B86}" dt="2023-12-04T16:22:53.680" v="214" actId="20577"/>
        <pc:sldMkLst>
          <pc:docMk/>
          <pc:sldMk cId="1557998036" sldId="256"/>
        </pc:sldMkLst>
        <pc:spChg chg="mod">
          <ac:chgData name="Buracchini Enrico" userId="76d31260-da60-49bc-913e-aa0cfe85b83c" providerId="ADAL" clId="{349D40A2-B0AE-4D41-97A0-C81182CB7B86}" dt="2023-12-04T16:22:53.680" v="214" actId="20577"/>
          <ac:spMkLst>
            <pc:docMk/>
            <pc:sldMk cId="1557998036" sldId="256"/>
            <ac:spMk id="3" creationId="{DA7BCB0F-88B0-CFCB-AA6C-8561EB3BE1E5}"/>
          </ac:spMkLst>
        </pc:spChg>
      </pc:sldChg>
      <pc:sldChg chg="modSp mod">
        <pc:chgData name="Buracchini Enrico" userId="76d31260-da60-49bc-913e-aa0cfe85b83c" providerId="ADAL" clId="{349D40A2-B0AE-4D41-97A0-C81182CB7B86}" dt="2023-12-04T16:18:18.103" v="0" actId="13926"/>
        <pc:sldMkLst>
          <pc:docMk/>
          <pc:sldMk cId="1579497697" sldId="257"/>
        </pc:sldMkLst>
        <pc:spChg chg="mod">
          <ac:chgData name="Buracchini Enrico" userId="76d31260-da60-49bc-913e-aa0cfe85b83c" providerId="ADAL" clId="{349D40A2-B0AE-4D41-97A0-C81182CB7B86}" dt="2023-12-04T16:18:18.103" v="0" actId="13926"/>
          <ac:spMkLst>
            <pc:docMk/>
            <pc:sldMk cId="1579497697" sldId="257"/>
            <ac:spMk id="3" creationId="{6C7F2F8D-6623-DEED-939B-64BEEA673800}"/>
          </ac:spMkLst>
        </pc:spChg>
      </pc:sldChg>
      <pc:sldChg chg="modSp mod">
        <pc:chgData name="Buracchini Enrico" userId="76d31260-da60-49bc-913e-aa0cfe85b83c" providerId="ADAL" clId="{349D40A2-B0AE-4D41-97A0-C81182CB7B86}" dt="2023-12-04T16:19:15.438" v="86" actId="20577"/>
        <pc:sldMkLst>
          <pc:docMk/>
          <pc:sldMk cId="558454687" sldId="258"/>
        </pc:sldMkLst>
        <pc:spChg chg="mod">
          <ac:chgData name="Buracchini Enrico" userId="76d31260-da60-49bc-913e-aa0cfe85b83c" providerId="ADAL" clId="{349D40A2-B0AE-4D41-97A0-C81182CB7B86}" dt="2023-12-04T16:19:15.438" v="86" actId="20577"/>
          <ac:spMkLst>
            <pc:docMk/>
            <pc:sldMk cId="558454687" sldId="258"/>
            <ac:spMk id="3" creationId="{6C7F2F8D-6623-DEED-939B-64BEEA673800}"/>
          </ac:spMkLst>
        </pc:spChg>
      </pc:sldChg>
      <pc:sldChg chg="modSp mod">
        <pc:chgData name="Buracchini Enrico" userId="76d31260-da60-49bc-913e-aa0cfe85b83c" providerId="ADAL" clId="{349D40A2-B0AE-4D41-97A0-C81182CB7B86}" dt="2023-12-04T16:19:42.783" v="118" actId="6549"/>
        <pc:sldMkLst>
          <pc:docMk/>
          <pc:sldMk cId="4203262162" sldId="259"/>
        </pc:sldMkLst>
        <pc:spChg chg="mod">
          <ac:chgData name="Buracchini Enrico" userId="76d31260-da60-49bc-913e-aa0cfe85b83c" providerId="ADAL" clId="{349D40A2-B0AE-4D41-97A0-C81182CB7B86}" dt="2023-12-04T16:19:42.783" v="118" actId="6549"/>
          <ac:spMkLst>
            <pc:docMk/>
            <pc:sldMk cId="4203262162" sldId="259"/>
            <ac:spMk id="3" creationId="{6C7F2F8D-6623-DEED-939B-64BEEA673800}"/>
          </ac:spMkLst>
        </pc:spChg>
      </pc:sldChg>
      <pc:sldChg chg="modSp mod">
        <pc:chgData name="Buracchini Enrico" userId="76d31260-da60-49bc-913e-aa0cfe85b83c" providerId="ADAL" clId="{349D40A2-B0AE-4D41-97A0-C81182CB7B86}" dt="2023-12-04T16:20:27.407" v="166" actId="403"/>
        <pc:sldMkLst>
          <pc:docMk/>
          <pc:sldMk cId="4057616479" sldId="260"/>
        </pc:sldMkLst>
        <pc:spChg chg="mod">
          <ac:chgData name="Buracchini Enrico" userId="76d31260-da60-49bc-913e-aa0cfe85b83c" providerId="ADAL" clId="{349D40A2-B0AE-4D41-97A0-C81182CB7B86}" dt="2023-12-04T16:20:27.407" v="166" actId="403"/>
          <ac:spMkLst>
            <pc:docMk/>
            <pc:sldMk cId="4057616479" sldId="260"/>
            <ac:spMk id="3" creationId="{6C7F2F8D-6623-DEED-939B-64BEEA673800}"/>
          </ac:spMkLst>
        </pc:spChg>
      </pc:sldChg>
      <pc:sldChg chg="modSp mod">
        <pc:chgData name="Buracchini Enrico" userId="76d31260-da60-49bc-913e-aa0cfe85b83c" providerId="ADAL" clId="{349D40A2-B0AE-4D41-97A0-C81182CB7B86}" dt="2023-12-04T16:20:53.675" v="192" actId="20577"/>
        <pc:sldMkLst>
          <pc:docMk/>
          <pc:sldMk cId="249461572" sldId="261"/>
        </pc:sldMkLst>
        <pc:spChg chg="mod">
          <ac:chgData name="Buracchini Enrico" userId="76d31260-da60-49bc-913e-aa0cfe85b83c" providerId="ADAL" clId="{349D40A2-B0AE-4D41-97A0-C81182CB7B86}" dt="2023-12-04T16:20:53.675" v="192" actId="20577"/>
          <ac:spMkLst>
            <pc:docMk/>
            <pc:sldMk cId="249461572" sldId="261"/>
            <ac:spMk id="3" creationId="{6C7F2F8D-6623-DEED-939B-64BEEA6738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84475-3A7C-E2F0-9732-F830144D1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64E3B8-7BBF-2766-0417-55D5F9CE9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AA229-9ED2-2CE1-B526-66A6A8311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73C44-8E77-788E-FCD4-9CA315E62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EB7AB-2D27-2B09-4ED7-2B5A605B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81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59841-7A12-B9B1-AEA8-98AFBB5B7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AE8D7D-1DD5-B30E-8A9B-3C5186012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84B41-ACDD-92C6-305E-1E4016EFF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2C1751-10AA-C159-4412-82FAADFA6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06328-0FD4-9FA3-3EBE-34992E271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49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2AA570-5D34-A041-C828-769CDC3DE4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7F6FD4-1B79-6FD9-9ED8-3014F8A05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FFF58-1061-381D-82E4-8B225FE0D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1166D-1040-B890-ED02-CD393078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A1F55-E3CB-2518-90A9-4DB547279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129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33966-44B2-7441-348E-2A892C685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6DF74-6B84-6ED7-FEB3-0E4C5B18F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9221A-E139-A266-0240-6F269226D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6C7D3-A72B-DAD1-EB86-FF16A9383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F3BAD-5C38-8F77-BDF0-CFBFE8F85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192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5F9D5-CAF2-4B20-BCD0-2A0922250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4B40F-48E7-A44D-61C5-8ADD06A70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56DE6B-5484-D9C1-834E-E22AEAEFA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1B814-F528-EA58-01BC-E44B76E8C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D2740-C7E5-7401-E83D-8D0FED03B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390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35CD0-289F-C9FF-65A7-FFB6F9B30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5F6AD-9530-F04A-0C61-FAB5F608E9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AF4C68-94B2-C408-E27F-72AC31734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86F11-8BBB-E517-C5E4-69D0645B8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DA00D-ACDB-A125-B221-2F1B0A2B6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AD871-F46A-6109-AB83-0E03AF081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2548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4913E-20B1-BEE1-5AF9-37496FF43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E37C3-8CFC-DFFE-F93A-D54858A7B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BEB27F-4630-19D3-4E9A-0CFEA590BA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A2394C-AE6D-E18A-E094-4FCC7618D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74B77E-5665-49FD-1C26-A874F6570F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CA781A-2417-C5B5-C6DD-F758987F7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6F9273-0223-E8D3-6B79-4A349F8E0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EB2EA8-12E3-ADF5-5D25-F27D619E0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612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C5EA-7308-1E78-5F52-8AEC905D4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C73814-4217-49D4-A3EA-70A51305B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8EF4BB-8057-A594-F39E-526023EA2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0D1FA2-0931-F864-ACC6-DF0387959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305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35E933-059A-C89C-6DB5-16F317B1B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EBFA32-4B9E-B6DA-69E6-7D3D250DE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1E7DD-266F-B928-D5A6-E5D1FA20A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31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0063D-BC34-4957-CEE6-D92507C47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07D7A-D6B6-2EE1-7388-4260F959C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EC416-4C48-B99B-3644-01831984B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42EF7-3BB1-9F14-11A7-84EB2299C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A8271A-7E86-B2D8-0073-892EFE333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97482-44B7-C8BB-56E9-6866C4F7A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4381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19A08-98D5-87EA-59B9-ADDE906A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A0D3EA-01A7-738D-3C44-F63E978E2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6C5755-F8E1-1061-E52A-0258101E1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6BF776-F1E7-30D0-5D22-0AC6E6CE2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040002-7921-6D40-85FC-3233DD67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210FF-2D9C-9889-860E-31924BB44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757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1208E0-87CE-4510-A5AC-8534F7827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5FF6B-86DA-7D51-3BFE-7ED20BD3B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DC0DB-A1C4-6237-14D8-13B123AE27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E69BC-607F-460B-9AD6-F2541B1A23E8}" type="datetimeFigureOut">
              <a:rPr lang="it-IT" smtClean="0"/>
              <a:t>04/12/2023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0B0E5-9A8C-115A-3A03-24C78B20CC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55FDC-D40D-55AB-7AD4-71A494871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DDCE-E8AB-4196-A7A8-EB36C3D06049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44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E0D97-1B5E-0FF8-5814-713898F4BE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Arial" panose="020B0604020202020204" pitchFamily="34" charset="0"/>
              </a:rPr>
              <a:t>On</a:t>
            </a:r>
            <a:r>
              <a:rPr lang="en-US" sz="3200" b="1" i="1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2RX XR UE item and related WFs</a:t>
            </a:r>
            <a:r>
              <a:rPr lang="en-US" sz="8800" b="1" i="1" dirty="0">
                <a:solidFill>
                  <a:srgbClr val="FF0000"/>
                </a:solidFill>
              </a:rPr>
              <a:t> </a:t>
            </a:r>
            <a:endParaRPr lang="it-IT" sz="8800" b="1" i="1" dirty="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7BCB0F-88B0-CFCB-AA6C-8561EB3BE1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1" i="1" dirty="0"/>
              <a:t>SOURCE:</a:t>
            </a:r>
          </a:p>
          <a:p>
            <a:r>
              <a:rPr lang="it-IT" sz="2800" b="1" i="1" dirty="0"/>
              <a:t>TELECOM ITALIA</a:t>
            </a:r>
            <a:r>
              <a:rPr lang="it-IT" sz="2800" b="1" i="1"/>
              <a:t>, […..]</a:t>
            </a:r>
            <a:endParaRPr lang="it-IT" sz="2800" b="1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591999-79B0-B814-FA42-D2A51F7373BB}"/>
              </a:ext>
            </a:extLst>
          </p:cNvPr>
          <p:cNvSpPr/>
          <p:nvPr/>
        </p:nvSpPr>
        <p:spPr>
          <a:xfrm>
            <a:off x="110446" y="141931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					RP-233797</a:t>
            </a:r>
          </a:p>
          <a:p>
            <a:r>
              <a:rPr lang="nl-NL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UK, </a:t>
            </a:r>
            <a:r>
              <a:rPr lang="nl-NL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December 11-15, </a:t>
            </a:r>
            <a:r>
              <a:rPr lang="nl-NL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2023</a:t>
            </a:r>
            <a:endParaRPr lang="en-US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99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CBEE-E108-AEBF-5842-CA5043B1A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Status on “2Rx relaxation for XR wearable devices”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after last plenary</a:t>
            </a:r>
            <a:br>
              <a:rPr lang="en-US" dirty="0"/>
            </a:b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F2F8D-6623-DEED-939B-64BEEA673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228725"/>
            <a:ext cx="11087100" cy="5264150"/>
          </a:xfrm>
        </p:spPr>
        <p:txBody>
          <a:bodyPr>
            <a:normAutofit fontScale="85000" lnSpcReduction="10000"/>
          </a:bodyPr>
          <a:lstStyle/>
          <a:p>
            <a:pPr marL="266700" lvl="0">
              <a:lnSpc>
                <a:spcPct val="107000"/>
              </a:lnSpc>
            </a:pPr>
            <a:r>
              <a:rPr lang="en-US" i="1" dirty="0">
                <a:latin typeface="Calibri" panose="020F0502020204030204" pitchFamily="34" charset="0"/>
                <a:cs typeface="Times New Roman" panose="02020603050405020304" pitchFamily="18" charset="0"/>
              </a:rPr>
              <a:t>Handheld smartphone UEs are excluded from any 2Rx relaxation for XR wearables.</a:t>
            </a:r>
          </a:p>
          <a:p>
            <a:pPr marL="723900" lvl="1">
              <a:lnSpc>
                <a:spcPct val="107000"/>
              </a:lnSpc>
            </a:pPr>
            <a:r>
              <a:rPr lang="en-US" i="1" dirty="0">
                <a:latin typeface="Calibri" panose="020F0502020204030204" pitchFamily="34" charset="0"/>
                <a:cs typeface="Times New Roman" panose="02020603050405020304" pitchFamily="18" charset="0"/>
              </a:rPr>
              <a:t>The default for non-</a:t>
            </a:r>
            <a:r>
              <a:rPr lang="en-US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i="1" dirty="0">
                <a:latin typeface="Calibri" panose="020F0502020204030204" pitchFamily="34" charset="0"/>
                <a:cs typeface="Times New Roman" panose="02020603050405020304" pitchFamily="18" charset="0"/>
              </a:rPr>
              <a:t> XR-wearable UEs is 4Rx (for frequency bands where 4Rx is mandated).</a:t>
            </a:r>
          </a:p>
          <a:p>
            <a:pPr marL="723900" lvl="1">
              <a:lnSpc>
                <a:spcPct val="107000"/>
              </a:lnSpc>
            </a:pPr>
            <a:r>
              <a:rPr lang="en-US" i="1" dirty="0">
                <a:latin typeface="Calibri" panose="020F0502020204030204" pitchFamily="34" charset="0"/>
                <a:cs typeface="Times New Roman" panose="02020603050405020304" pitchFamily="18" charset="0"/>
              </a:rPr>
              <a:t>A non-</a:t>
            </a:r>
            <a:r>
              <a:rPr lang="en-US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i="1" dirty="0">
                <a:latin typeface="Calibri" panose="020F0502020204030204" pitchFamily="34" charset="0"/>
                <a:cs typeface="Times New Roman" panose="02020603050405020304" pitchFamily="18" charset="0"/>
              </a:rPr>
              <a:t> XR-wearable UE can be considered for 2Rx relaxation (for frequency bands where 4Rx is mandated) if and only if: </a:t>
            </a:r>
          </a:p>
          <a:p>
            <a:pPr marL="723900" lvl="2">
              <a:lnSpc>
                <a:spcPct val="107000"/>
              </a:lnSpc>
              <a:spcBef>
                <a:spcPts val="1000"/>
              </a:spcBef>
            </a:pPr>
            <a:r>
              <a:rPr lang="en-US" sz="2400" i="1" dirty="0">
                <a:latin typeface="Calibri" panose="020F0502020204030204" pitchFamily="34" charset="0"/>
                <a:cs typeface="Times New Roman" panose="02020603050405020304" pitchFamily="18" charset="0"/>
              </a:rPr>
              <a:t>Intended to be worn on the human head;</a:t>
            </a:r>
          </a:p>
          <a:p>
            <a:pPr marL="723900" lvl="2">
              <a:lnSpc>
                <a:spcPct val="107000"/>
              </a:lnSpc>
              <a:spcBef>
                <a:spcPts val="1000"/>
              </a:spcBef>
            </a:pPr>
            <a:r>
              <a:rPr lang="en-US" sz="2400" i="1" dirty="0">
                <a:latin typeface="Calibri" panose="020F0502020204030204" pitchFamily="34" charset="0"/>
                <a:cs typeface="Times New Roman" panose="02020603050405020304" pitchFamily="18" charset="0"/>
              </a:rPr>
              <a:t>When in use, is intended to be supported only by/behind the ears and by a nose-bridge resulting in a constrained form factor with limited volume available for Rx chains; </a:t>
            </a:r>
          </a:p>
          <a:p>
            <a:pPr marL="723900" lvl="1">
              <a:lnSpc>
                <a:spcPct val="107000"/>
              </a:lnSpc>
            </a:pP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cs typeface="Times New Roman" panose="02020603050405020304" pitchFamily="18" charset="0"/>
              </a:rPr>
              <a:t>No other relaxation is being considered apart from number of Rx chains.</a:t>
            </a:r>
          </a:p>
          <a:p>
            <a:pPr marL="266700">
              <a:lnSpc>
                <a:spcPct val="107000"/>
              </a:lnSpc>
              <a:spcAft>
                <a:spcPts val="0"/>
              </a:spcAft>
            </a:pP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Recognize the importance of identifying these devices in the network, and potential network impact (e.g. performance, coverage, capacity) and UE impact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>
              <a:lnSpc>
                <a:spcPct val="107000"/>
              </a:lnSpc>
            </a:pP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 the impacts to RF and OTA requirements for non-</a:t>
            </a:r>
            <a:r>
              <a:rPr lang="en-US" i="1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2Rx XR devices, and their potential network impact (performance, coverage, capacity, </a:t>
            </a:r>
            <a:r>
              <a:rPr lang="en-US" i="1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…) and the mitigation techniques.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>
              <a:lnSpc>
                <a:spcPct val="107000"/>
              </a:lnSpc>
            </a:pP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is assumed that there is a need for the network to clearly identify non-</a:t>
            </a:r>
            <a:r>
              <a:rPr lang="en-US" i="1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RedCap</a:t>
            </a:r>
            <a:r>
              <a:rPr lang="en-US" i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XR devices with 2Rx restriction.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79497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CBEE-E108-AEBF-5842-CA5043B1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1" y="26035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Important considerations by operators community</a:t>
            </a:r>
            <a:br>
              <a:rPr lang="en-US" dirty="0"/>
            </a:b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F2F8D-6623-DEED-939B-64BEEA673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228725"/>
            <a:ext cx="11087100" cy="5264150"/>
          </a:xfrm>
        </p:spPr>
        <p:txBody>
          <a:bodyPr>
            <a:normAutofit/>
          </a:bodyPr>
          <a:lstStyle/>
          <a:p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Common and increasing concern on relaxation of TX/RX requirements for NR devices (even on NTN side) that strongly harms network performance and QoS user perception</a:t>
            </a:r>
          </a:p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This particular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XR Device reduction is a clear failure to properly design devices to ensure compliance with well-established and standardized RF performance criteria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Unfortunate precedent that 3gpp allows this loophole, this MUST BE A single and unique exception to be NOT repeated anymore, since it is going to harm 3gpp standardization principles &amp; philosophy, that made success of mobile comms since 2G onwards</a:t>
            </a:r>
          </a:p>
          <a:p>
            <a:r>
              <a:rPr lang="en-US" sz="2000" dirty="0">
                <a:latin typeface="Calibri" panose="020F0502020204030204" pitchFamily="34" charset="0"/>
              </a:rPr>
              <a:t>As other categories of “bad performing” UEs, </a:t>
            </a:r>
            <a:r>
              <a:rPr lang="en-US" sz="2000" b="1" i="1" dirty="0">
                <a:solidFill>
                  <a:srgbClr val="FF0000"/>
                </a:solidFill>
                <a:latin typeface="Calibri" panose="020F0502020204030204" pitchFamily="34" charset="0"/>
              </a:rPr>
              <a:t>a way to early identify, segregate it and even to bar it inside our Nets have to be clearly specified by 3gpp</a:t>
            </a:r>
          </a:p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TRS-RX </a:t>
            </a:r>
            <a:r>
              <a:rPr lang="en-US" sz="2400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sensisitivity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this particular UE MUST BE SPECIFIED by ran4, or simply step back and use 4rx </a:t>
            </a:r>
            <a:r>
              <a:rPr lang="en-US" sz="2400" b="1" i="1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reqs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or use simply tethering with normal smartphones/modems</a:t>
            </a:r>
            <a:endParaRPr lang="en-US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en-US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last point 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is categorical</a:t>
            </a:r>
            <a:endParaRPr lang="en-US" b="1" i="1" dirty="0">
              <a:solidFill>
                <a:srgbClr val="FF0000"/>
              </a:solidFill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58454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CBEE-E108-AEBF-5842-CA5043B1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1" y="26035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Proposed WFs by operators community</a:t>
            </a:r>
            <a:br>
              <a:rPr lang="en-US" dirty="0"/>
            </a:b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F2F8D-6623-DEED-939B-64BEEA673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228725"/>
            <a:ext cx="11087100" cy="5264150"/>
          </a:xfrm>
        </p:spPr>
        <p:txBody>
          <a:bodyPr>
            <a:norm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The definition of XR devices applicable for 2Rx relaxation needs to be captured in the specification</a:t>
            </a:r>
            <a:r>
              <a:rPr lang="en-US" sz="2000" dirty="0">
                <a:latin typeface="Calibri" panose="020F0502020204030204" pitchFamily="34" charset="0"/>
              </a:rPr>
              <a:t>, in order to confine this particular case and to not propagate the exception</a:t>
            </a:r>
          </a:p>
          <a:p>
            <a:r>
              <a:rPr lang="en-US" sz="2000" dirty="0">
                <a:latin typeface="Calibri" panose="020F0502020204030204" pitchFamily="34" charset="0"/>
              </a:rPr>
              <a:t>As other categories of “bad performing” UEs, 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a way to early identify, segregate it and even to bar it inside our Nets have to be clearly specified by 3gpp in ran2, ran4 and eventually CN/SA side</a:t>
            </a:r>
          </a:p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OTA, mainly TRS-RX </a:t>
            </a:r>
            <a:r>
              <a:rPr lang="en-US" sz="2400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sensisitivity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this particular UE MUST BE SPECIFIED by ran4, even if also TRP can be affected (e.g. TAS can be affected)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last point 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is categorical</a:t>
            </a:r>
            <a:endParaRPr lang="en-US" b="1" i="1" dirty="0">
              <a:solidFill>
                <a:srgbClr val="FF0000"/>
              </a:solidFill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Otherwise, adoption of existing 4Tx/</a:t>
            </a:r>
            <a:r>
              <a:rPr lang="en-US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rx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values by default or tethering usage ONLY</a:t>
            </a:r>
            <a:endParaRPr lang="en-US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3262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CBEE-E108-AEBF-5842-CA5043B1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1" y="26035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Detailed WFs by operators community</a:t>
            </a:r>
            <a:br>
              <a:rPr lang="en-US" dirty="0"/>
            </a:b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F2F8D-6623-DEED-939B-64BEEA673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228725"/>
            <a:ext cx="11087100" cy="5264150"/>
          </a:xfrm>
        </p:spPr>
        <p:txBody>
          <a:bodyPr>
            <a:norm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The definition of XR devices applicable for 2Rx relaxation needs to be captured in the specification</a:t>
            </a:r>
            <a:r>
              <a:rPr lang="en-US" sz="2000" dirty="0">
                <a:latin typeface="Calibri" panose="020F0502020204030204" pitchFamily="34" charset="0"/>
              </a:rPr>
              <a:t>, in order to confine this particular case and to not propagate the exception</a:t>
            </a:r>
          </a:p>
          <a:p>
            <a:r>
              <a:rPr lang="en-US" sz="2000" dirty="0">
                <a:latin typeface="Calibri" panose="020F0502020204030204" pitchFamily="34" charset="0"/>
              </a:rPr>
              <a:t>As other categories of “bad performing” UEs, 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a way to early identify, segregate it and even to bar it inside our Nets have to be clearly specified by 3gpp in ran2, ran4 and eventually CN/SA side</a:t>
            </a:r>
          </a:p>
          <a:p>
            <a:pPr lvl="1"/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early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identification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of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these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b="1" i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XR 2Rx 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Devices via ad-hoc Information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Element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 in RRC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signalling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using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the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same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solution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adopted</a:t>
            </a:r>
            <a:r>
              <a:rPr lang="it-IT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for 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Cat.1bis 1Rx and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RedCap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(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e.g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for 5G SA) 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it-IT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RAN2 engagement</a:t>
            </a:r>
            <a:endParaRPr lang="it-IT" dirty="0">
              <a:solidFill>
                <a:srgbClr val="FF000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Segregation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and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potential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barring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e.g. via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dedicated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UE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category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it-IT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involving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also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SA/CT </a:t>
            </a:r>
            <a:r>
              <a:rPr lang="it-IT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solutions</a:t>
            </a:r>
            <a:r>
              <a:rPr lang="it-IT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2000" b="1" i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OTA, mainly TRS-RX </a:t>
            </a:r>
            <a:r>
              <a:rPr lang="en-US" sz="2400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sensisitivity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this particular UE MUST BE SPECIFIED by ran4, 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last point 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is categorical</a:t>
            </a:r>
            <a:endParaRPr lang="en-US" b="1" i="1" dirty="0">
              <a:solidFill>
                <a:srgbClr val="FF0000"/>
              </a:solidFill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Potential suggestion is conducted 4rx REFESENS</a:t>
            </a:r>
            <a:endParaRPr lang="en-US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7616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CBEE-E108-AEBF-5842-CA5043B1A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1" y="26035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Summary of proposed WFs</a:t>
            </a:r>
            <a:br>
              <a:rPr lang="en-US" dirty="0"/>
            </a:b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F2F8D-6623-DEED-939B-64BEEA673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228725"/>
            <a:ext cx="11087100" cy="5264150"/>
          </a:xfrm>
        </p:spPr>
        <p:txBody>
          <a:bodyPr>
            <a:norm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Proposal1</a:t>
            </a:r>
            <a:b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</a:rPr>
              <a:t>The definition of XR devices applicable for 2Rx relaxation needs to be captured in the specification</a:t>
            </a:r>
            <a:r>
              <a:rPr lang="en-US" sz="2400" dirty="0">
                <a:latin typeface="Calibri" panose="020F0502020204030204" pitchFamily="34" charset="0"/>
              </a:rPr>
              <a:t>, in order to confine this particular case and to not propagate the exception</a:t>
            </a:r>
          </a:p>
          <a:p>
            <a:r>
              <a:rPr lang="en-US" sz="2800" b="1" i="1" dirty="0">
                <a:solidFill>
                  <a:srgbClr val="FF0000"/>
                </a:solidFill>
                <a:latin typeface="Calibri" panose="020F0502020204030204" pitchFamily="34" charset="0"/>
              </a:rPr>
              <a:t>Proposal2</a:t>
            </a:r>
            <a:b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Early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identification</a:t>
            </a:r>
            <a:r>
              <a:rPr lang="it-IT" sz="240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of 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these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2400" b="1" i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XR 2Rx 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Devices via ad-hoc Information 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Element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 in RRC 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signalling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it-IT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using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the </a:t>
            </a:r>
            <a:r>
              <a:rPr lang="it-IT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same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it-IT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solution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adopted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for 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Cat.1bis 1Rx and 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RedCap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(</a:t>
            </a:r>
            <a:r>
              <a:rPr lang="it-IT" sz="2400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e.g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for 5G SA) </a:t>
            </a:r>
            <a:r>
              <a:rPr lang="it-IT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it-IT" sz="2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RAN2 engagement</a:t>
            </a:r>
            <a:endParaRPr lang="it-IT" sz="2400" dirty="0">
              <a:solidFill>
                <a:srgbClr val="FF000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Segregation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and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potential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barring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via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dedicated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UE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category</a:t>
            </a:r>
            <a:r>
              <a:rPr lang="it-IT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it-IT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involving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dirty="0" err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also</a:t>
            </a:r>
            <a:r>
              <a:rPr lang="it-IT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SA/CT </a:t>
            </a:r>
            <a:r>
              <a:rPr lang="it-IT" b="1" dirty="0" err="1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solutions</a:t>
            </a:r>
            <a:r>
              <a:rPr lang="it-IT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b="1" i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Proposal3</a:t>
            </a:r>
            <a:b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OTA, mainly TRS-RX </a:t>
            </a:r>
            <a:r>
              <a:rPr lang="en-US" sz="2400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sensisitivity</a:t>
            </a:r>
            <a:r>
              <a:rPr lang="en-US" sz="24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this particular UE MUST BE SPECIFIED by ran4, 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this last point 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is categorical</a:t>
            </a:r>
            <a:endParaRPr lang="en-US" b="1" i="1" dirty="0">
              <a:solidFill>
                <a:srgbClr val="FF0000"/>
              </a:solidFill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Potential suggestion is conducted 4rx REFESENS</a:t>
            </a:r>
            <a:endParaRPr lang="en-US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4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461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524F3E-BEEA-54C4-CBAF-C98FAEEC2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5" y="2766218"/>
            <a:ext cx="10515600" cy="1325563"/>
          </a:xfrm>
        </p:spPr>
        <p:txBody>
          <a:bodyPr/>
          <a:lstStyle/>
          <a:p>
            <a:pPr algn="ctr"/>
            <a:r>
              <a:rPr lang="it-IT" b="1" i="1" dirty="0">
                <a:solidFill>
                  <a:srgbClr val="FF0000"/>
                </a:solidFill>
              </a:rPr>
              <a:t>THANKS</a:t>
            </a:r>
            <a:r>
              <a:rPr lang="it-IT" b="1" i="1" dirty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it-IT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186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829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On 2RX XR UE item and related WFs </vt:lpstr>
      <vt:lpstr>Status on “2Rx relaxation for XR wearable devices” after last plenary </vt:lpstr>
      <vt:lpstr>Important considerations by operators community </vt:lpstr>
      <vt:lpstr>Proposed WFs by operators community </vt:lpstr>
      <vt:lpstr>Detailed WFs by operators community </vt:lpstr>
      <vt:lpstr>Summary of proposed WFs </vt:lpstr>
      <vt:lpstr>THANKS</vt:lpstr>
    </vt:vector>
  </TitlesOfParts>
  <Company>Telecom Italia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2RX XR UE item and related WFs </dc:title>
  <dc:creator>Buracchini Enrico</dc:creator>
  <cp:lastModifiedBy>Buracchini Enrico</cp:lastModifiedBy>
  <cp:revision>3</cp:revision>
  <dcterms:created xsi:type="dcterms:W3CDTF">2023-12-02T14:46:59Z</dcterms:created>
  <dcterms:modified xsi:type="dcterms:W3CDTF">2023-12-04T16:22:55Z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Gruppo TIM - Uso Interno - Tutti i diritti riservati.</vt:lpwstr>
  </property>
  <property fmtid="{D5CDD505-2E9C-101B-9397-08002B2CF9AE}" pid="4" name="MSIP_Label_d5e397fc-1581-4f20-a09a-f1b2dd53ab2e_Enabled">
    <vt:lpwstr>true</vt:lpwstr>
  </property>
  <property fmtid="{D5CDD505-2E9C-101B-9397-08002B2CF9AE}" pid="5" name="MSIP_Label_d5e397fc-1581-4f20-a09a-f1b2dd53ab2e_SetDate">
    <vt:lpwstr>2023-12-02T15:50:33Z</vt:lpwstr>
  </property>
  <property fmtid="{D5CDD505-2E9C-101B-9397-08002B2CF9AE}" pid="6" name="MSIP_Label_d5e397fc-1581-4f20-a09a-f1b2dd53ab2e_Method">
    <vt:lpwstr>Privileged</vt:lpwstr>
  </property>
  <property fmtid="{D5CDD505-2E9C-101B-9397-08002B2CF9AE}" pid="7" name="MSIP_Label_d5e397fc-1581-4f20-a09a-f1b2dd53ab2e_Name">
    <vt:lpwstr>PUBBLICO</vt:lpwstr>
  </property>
  <property fmtid="{D5CDD505-2E9C-101B-9397-08002B2CF9AE}" pid="8" name="MSIP_Label_d5e397fc-1581-4f20-a09a-f1b2dd53ab2e_SiteId">
    <vt:lpwstr>6815f468-021c-48f2-a6b2-d65c8e979dfb</vt:lpwstr>
  </property>
  <property fmtid="{D5CDD505-2E9C-101B-9397-08002B2CF9AE}" pid="9" name="MSIP_Label_d5e397fc-1581-4f20-a09a-f1b2dd53ab2e_ActionId">
    <vt:lpwstr>2e06eef0-7e04-4c80-9e01-43ced2e8ca5f</vt:lpwstr>
  </property>
  <property fmtid="{D5CDD505-2E9C-101B-9397-08002B2CF9AE}" pid="10" name="MSIP_Label_d5e397fc-1581-4f20-a09a-f1b2dd53ab2e_ContentBits">
    <vt:lpwstr>0</vt:lpwstr>
  </property>
  <property fmtid="{D5CDD505-2E9C-101B-9397-08002B2CF9AE}" pid="11" name="MSIP_Label_55818d02-8d25-4bb9-b27c-e4db64670887_Enabled">
    <vt:lpwstr>true</vt:lpwstr>
  </property>
  <property fmtid="{D5CDD505-2E9C-101B-9397-08002B2CF9AE}" pid="12" name="MSIP_Label_55818d02-8d25-4bb9-b27c-e4db64670887_SetDate">
    <vt:lpwstr>2023-12-04T09:37:04Z</vt:lpwstr>
  </property>
  <property fmtid="{D5CDD505-2E9C-101B-9397-08002B2CF9AE}" pid="13" name="MSIP_Label_55818d02-8d25-4bb9-b27c-e4db64670887_Method">
    <vt:lpwstr>Standard</vt:lpwstr>
  </property>
  <property fmtid="{D5CDD505-2E9C-101B-9397-08002B2CF9AE}" pid="14" name="MSIP_Label_55818d02-8d25-4bb9-b27c-e4db64670887_Name">
    <vt:lpwstr>55818d02-8d25-4bb9-b27c-e4db64670887</vt:lpwstr>
  </property>
  <property fmtid="{D5CDD505-2E9C-101B-9397-08002B2CF9AE}" pid="15" name="MSIP_Label_55818d02-8d25-4bb9-b27c-e4db64670887_SiteId">
    <vt:lpwstr>a7f35688-9c00-4d5e-ba41-29f146377ab0</vt:lpwstr>
  </property>
  <property fmtid="{D5CDD505-2E9C-101B-9397-08002B2CF9AE}" pid="16" name="MSIP_Label_55818d02-8d25-4bb9-b27c-e4db64670887_ActionId">
    <vt:lpwstr>063babd7-5fb9-4c03-a3b7-c29209a6c5bd</vt:lpwstr>
  </property>
  <property fmtid="{D5CDD505-2E9C-101B-9397-08002B2CF9AE}" pid="17" name="MSIP_Label_55818d02-8d25-4bb9-b27c-e4db64670887_ContentBits">
    <vt:lpwstr>0</vt:lpwstr>
  </property>
</Properties>
</file>