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1" r:id="rId11"/>
    <p:sldId id="265" r:id="rId12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AB03E7-96E7-409E-A1AD-1BA98C135062}" v="4" dt="2023-12-04T17:28:40.4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1D097-C83D-D3D6-A4F3-06603BED0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F647B4-A48D-9DD2-7A8F-198A5FCE4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790D8-88C6-C93B-FDA2-45DF88967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1F92C-83BD-25D9-27B4-72192086A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57D7C-C4D0-7C0E-C1C5-26500B216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66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63EB9-02D5-4C9A-53F5-694F5C17E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00176C-57CF-9385-1CA3-F2E9F01C2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FAFB5-72F9-9CBE-8AA4-C1AFFBA1A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ABD21-8D7E-1AB1-B647-D32F324B7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965B3-8F68-0356-7E7E-8D26A57CC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45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EA26E4-EEDE-BD6B-F4EE-860A0C55E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4AD031-131E-561F-7711-9C8739022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CA509-4B24-A4D0-E44D-5D000F16F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4111C-C2FD-4F1D-3F31-642E21ED3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80B00-5E22-FDCC-3847-C6C8BC56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95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3E432-FB30-61D7-5B13-1B38DB531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9DDFC-4FD9-D20C-2C12-57C84E7FA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49D74-8053-2261-6DCF-537C8AD9A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D6AE6-0222-94A7-40A5-5909A85B7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564CB-1A38-AEBB-B3E3-41F895CF8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97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9456B-8DF9-BABD-F81B-5ACA9DFD0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CB99B-6FEA-EE5E-2AF9-523C19FC9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88CE1-9732-A01F-2ABD-697B0F00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B4A20-FC39-2CCD-3F10-72869E871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D2BF9-60AB-6D64-021B-9F157598E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17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FF97B-DD24-1942-8E44-681DF1DF6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EEEF-754F-8FFB-1086-51288DF98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BE521-9F70-747F-2A3E-17D4C1FDF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8FC94-C99C-FC95-7DAA-D3F4918AE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C220C-32EE-8F52-ADB7-5CC91A3AE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C868D-B665-DDA7-16B2-068F7C0D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53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19FA2-BCE0-5D02-F575-ED64CA3C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65EB8-7C8E-8471-65A8-C0257F2E4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5F9920-0DE6-98DD-D254-27404EDFC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6E98C2-0B83-34E6-BFDA-3E72EA5541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DE4A4-669A-22AF-D4CF-532B8822F0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521443-BCCA-14AB-1947-0404B26A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7DF2DB-7B9B-EABA-71C8-C484931EC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136E66-5E62-BE5D-7665-AB8864637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798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5AAED-B789-B797-B149-2ED6D7766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8208E7-704E-E7ED-9DD6-9D92FC4AF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635BC9-8B3E-CA74-0118-0BE5783A5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CDE7A-52EC-B293-EE34-6A4215F9B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39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96B9B6-31F9-F731-CDC8-A209D2AF4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572F9-A78E-6785-2213-80849A7B2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A77D2-BAFC-CE1C-B2F6-4680057F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7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E879C-EABD-C784-63AF-E141ABC76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C5996-137A-493A-1D88-D86442267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4AE97-4BD2-EFE4-1455-C63F5AD4B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AA53F-023B-D0FC-6144-B17D922DE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06CE45-547E-AA95-70A3-04525A25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6660F3-5B57-ECBE-75EA-FF2E97F93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53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A4140-510C-338A-6DAF-BF8D6BD91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77A5AC-C7BB-E6F8-A5CD-459D5C8CE0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C04E1-6A0B-686B-A323-732625259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CFC40-8129-6814-B05E-2902A7A4A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27EC5-5689-1D0B-C4E7-37509C6A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CEF9A-B50D-28E2-95A1-D92509181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4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1ADF47-2B3C-04C4-7C13-ED567EEE3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DB683D-7B99-7A85-9FE4-66AE51DAB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7B99D-1F99-1262-1F31-31C58B48B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32B9-65CA-478F-8452-5022F8DA2BB4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714A-CB71-58A9-AE0B-6A333A809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49945-0B5D-D9ED-F225-14E9673793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66559-0A03-4818-91A5-8E22F1B152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48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2C9A2-4463-D86A-786B-372132973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846" y="21906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Proposals on RRM and UE demodulation enhancements for RAN4 led Rel-19 items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2170EE-B071-A4A6-65EC-FF7891F6DD41}"/>
              </a:ext>
            </a:extLst>
          </p:cNvPr>
          <p:cNvSpPr txBox="1"/>
          <p:nvPr/>
        </p:nvSpPr>
        <p:spPr>
          <a:xfrm>
            <a:off x="137380" y="235022"/>
            <a:ext cx="116091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3GPP TSG RAN Meeting #102							 RP-233785</a:t>
            </a:r>
          </a:p>
          <a:p>
            <a:r>
              <a:rPr lang="en-US" dirty="0"/>
              <a:t>Edinburgh, Scotland, December 11-15, 2023</a:t>
            </a:r>
          </a:p>
          <a:p>
            <a:r>
              <a:rPr lang="en-US" dirty="0"/>
              <a:t>Agenda Item: 9.1.4.3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Title: NR RRM enhancements in Rel-19</a:t>
            </a:r>
          </a:p>
          <a:p>
            <a:r>
              <a:rPr lang="en-US" dirty="0"/>
              <a:t>Document for</a:t>
            </a:r>
            <a:r>
              <a:rPr lang="en-US"/>
              <a:t>: 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227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720B-68FB-1301-4033-8B68F7045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49705-F047-B731-E728-FBFE344BA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RRM enhancement:</a:t>
            </a:r>
          </a:p>
          <a:p>
            <a:pPr lvl="1"/>
            <a:r>
              <a:rPr lang="en-US" dirty="0"/>
              <a:t>FR2 measurement delay reduction</a:t>
            </a:r>
          </a:p>
          <a:p>
            <a:pPr lvl="1"/>
            <a:r>
              <a:rPr lang="en-US" dirty="0"/>
              <a:t>UE power saving enhancements:</a:t>
            </a:r>
          </a:p>
          <a:p>
            <a:pPr lvl="2"/>
            <a:r>
              <a:rPr lang="en-US" dirty="0" err="1"/>
              <a:t>eDRX</a:t>
            </a:r>
            <a:r>
              <a:rPr lang="en-US" dirty="0"/>
              <a:t> for non-</a:t>
            </a:r>
            <a:r>
              <a:rPr lang="en-US" dirty="0" err="1"/>
              <a:t>ReCap</a:t>
            </a:r>
            <a:r>
              <a:rPr lang="en-US" dirty="0"/>
              <a:t> UEs and</a:t>
            </a:r>
          </a:p>
          <a:p>
            <a:pPr lvl="2"/>
            <a:r>
              <a:rPr lang="en-US" dirty="0"/>
              <a:t>RLM/BFD relaxation for </a:t>
            </a:r>
            <a:r>
              <a:rPr lang="en-US" dirty="0" err="1"/>
              <a:t>RedCap</a:t>
            </a:r>
            <a:r>
              <a:rPr lang="en-US" dirty="0"/>
              <a:t> UEs</a:t>
            </a:r>
          </a:p>
          <a:p>
            <a:r>
              <a:rPr lang="en-US" dirty="0"/>
              <a:t>Demodulation enhancement</a:t>
            </a:r>
          </a:p>
          <a:p>
            <a:pPr lvl="1"/>
            <a:r>
              <a:rPr lang="en-US" dirty="0"/>
              <a:t>Spatial channel model for MIMO requirement</a:t>
            </a:r>
          </a:p>
          <a:p>
            <a:pPr lvl="1"/>
            <a:r>
              <a:rPr lang="en-US" dirty="0"/>
              <a:t>CSI Resource Indicator (CRI) requirements</a:t>
            </a:r>
          </a:p>
        </p:txBody>
      </p:sp>
    </p:spTree>
    <p:extLst>
      <p:ext uri="{BB962C8B-B14F-4D97-AF65-F5344CB8AC3E}">
        <p14:creationId xmlns:p14="http://schemas.microsoft.com/office/powerpoint/2010/main" val="8016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7298"/>
            <a:ext cx="10451123" cy="1063625"/>
          </a:xfrm>
        </p:spPr>
        <p:txBody>
          <a:bodyPr/>
          <a:lstStyle/>
          <a:p>
            <a:r>
              <a:rPr lang="en-US" dirty="0"/>
              <a:t>FR2 measurement delay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26" y="1478328"/>
            <a:ext cx="8247621" cy="4878510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7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Justification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FR2 measurement delay for layer-1 measurements (e.g. RLM/BFD/CBD, L1-RSRP </a:t>
            </a:r>
            <a:r>
              <a:rPr kumimoji="0" lang="en-US" sz="13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etc</a:t>
            </a: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) and layer-3 measurements (e.g. cell search, RSRP/RSRQ/SINR period) is much longer than in FR1 due to UE RX beam sweeping.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Rel-18 work on FR2 delay reduction is limited to </a:t>
            </a:r>
            <a:r>
              <a:rPr kumimoji="0" lang="en-US" sz="1300" b="0" i="0" u="none" strike="noStrike" kern="1000" cap="none" spc="-30" normalizeH="0" baseline="0" noProof="0" dirty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SCell</a:t>
            </a: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 activation.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FR2 measurement delay increases execution of:</a:t>
            </a:r>
          </a:p>
          <a:p>
            <a:pPr marL="636905" lvl="1" indent="-179705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Font typeface="Ericsson Hilda" panose="00000500000000000000" pitchFamily="2" charset="0"/>
              <a:buChar char="●"/>
              <a:defRPr/>
            </a:pPr>
            <a:r>
              <a:rPr lang="en-US" sz="1300" kern="1000" spc="-30" dirty="0">
                <a:solidFill>
                  <a:srgbClr val="181818"/>
                </a:solidFill>
              </a:rPr>
              <a:t>RLM and link recovery </a:t>
            </a: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procedures which rely on Layer-3 measurements</a:t>
            </a:r>
          </a:p>
          <a:p>
            <a:pPr marL="636905" lvl="1" indent="-179705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Font typeface="Ericsson Hilda" panose="00000500000000000000" pitchFamily="2" charset="0"/>
              <a:buChar char="●"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mobility procedures which rely on Layer-3 measurements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Longer measurement delay causes more scheduling restriction resulting in throughput loss. </a:t>
            </a:r>
          </a:p>
          <a:p>
            <a:pPr marL="179705" marR="0" lvl="0" indent="-179705" algn="l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Wide range of UEs are expected to support simultaneous reception of reference signals (e.g. SSB, CSI-RS) from multiple beams and cells by means of utilizing multi-Rx chain/multi-panel implementation.</a:t>
            </a:r>
            <a:endParaRPr kumimoji="0" lang="en-US" sz="1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None/>
              <a:tabLst/>
              <a:defRPr/>
            </a:pPr>
            <a:r>
              <a:rPr kumimoji="0" lang="en-US" sz="1700" b="1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+mn-cs"/>
              </a:rPr>
              <a:t>Objectives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FR2 measurement delay reduction for layer-1 and layer-3 measurements [RAN4]</a:t>
            </a:r>
          </a:p>
          <a:p>
            <a:pPr marL="543220" marR="0" lvl="2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Identify cases where FR2 delay can be reduced at least for the following layer-3 measurements (intra/inter-frequency/inter-RAT NR/CA/DC) applicable in all the relevant RRC states: RRC Idle, RRC inactive and RRC connected states:</a:t>
            </a:r>
          </a:p>
          <a:p>
            <a:pPr marL="723220" marR="0" lvl="3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RRC idle/inactive: cell re-selection, including idle mode CA/DC measurements etc.</a:t>
            </a:r>
          </a:p>
          <a:p>
            <a:pPr marL="723220" marR="0" lvl="3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RRC connected: RLM, beam management/link recovery procedure, cell search, RSRP/RSRQ/SINR, SSB index acquisition, CGI reading etc.</a:t>
            </a:r>
          </a:p>
          <a:p>
            <a:pPr marL="543220" marR="0" lvl="2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reduced measured delay requirements for the identified cases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if needed, signaling enhancement for the UE to meet the reduced FR2 delay requirements [RAN4, RAN2]</a:t>
            </a:r>
          </a:p>
          <a:p>
            <a:pPr marL="363220" marR="0" lvl="1" indent="-17970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13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C78808A-6FAB-2AE0-E3B5-57A5FD6AFC07}"/>
              </a:ext>
            </a:extLst>
          </p:cNvPr>
          <p:cNvGrpSpPr/>
          <p:nvPr/>
        </p:nvGrpSpPr>
        <p:grpSpPr>
          <a:xfrm>
            <a:off x="8662501" y="1990739"/>
            <a:ext cx="3347058" cy="3561610"/>
            <a:chOff x="8578974" y="2210547"/>
            <a:chExt cx="3347058" cy="3561610"/>
          </a:xfrm>
        </p:grpSpPr>
        <p:pic>
          <p:nvPicPr>
            <p:cNvPr id="6" name="Graphic 5" descr="Cell Tower">
              <a:extLst>
                <a:ext uri="{FF2B5EF4-FFF2-40B4-BE49-F238E27FC236}">
                  <a16:creationId xmlns:a16="http://schemas.microsoft.com/office/drawing/2014/main" id="{9A85C63D-AAA2-FD39-9A1B-9B7482D0A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19839" y="4164613"/>
              <a:ext cx="426941" cy="54924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C6CAAF-1660-D79C-9DAB-78740A90D1FF}"/>
                </a:ext>
              </a:extLst>
            </p:cNvPr>
            <p:cNvSpPr txBox="1"/>
            <p:nvPr/>
          </p:nvSpPr>
          <p:spPr bwMode="auto">
            <a:xfrm>
              <a:off x="10811717" y="2380192"/>
              <a:ext cx="317058" cy="23217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GB" sz="1000" b="1" dirty="0"/>
                <a:t>BS1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B30C13-7F74-759C-EA29-5F38547C2D31}"/>
                </a:ext>
              </a:extLst>
            </p:cNvPr>
            <p:cNvSpPr txBox="1"/>
            <p:nvPr/>
          </p:nvSpPr>
          <p:spPr bwMode="auto">
            <a:xfrm>
              <a:off x="10710770" y="3586392"/>
              <a:ext cx="836010" cy="18851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buClr>
                  <a:schemeClr val="tx1"/>
                </a:buClr>
              </a:pPr>
              <a:r>
                <a:rPr lang="en-GB" sz="1000" b="1" dirty="0"/>
                <a:t>Cell change</a:t>
              </a:r>
            </a:p>
          </p:txBody>
        </p:sp>
        <p:pic>
          <p:nvPicPr>
            <p:cNvPr id="9" name="Graphic 8" descr="Cell Tower">
              <a:extLst>
                <a:ext uri="{FF2B5EF4-FFF2-40B4-BE49-F238E27FC236}">
                  <a16:creationId xmlns:a16="http://schemas.microsoft.com/office/drawing/2014/main" id="{C53C702D-AD20-B268-9F22-C87E94E21F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65769" y="2544157"/>
              <a:ext cx="426941" cy="54924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28F338C-B236-2CF8-0420-6A75CAF0E66E}"/>
                </a:ext>
              </a:extLst>
            </p:cNvPr>
            <p:cNvSpPr txBox="1"/>
            <p:nvPr/>
          </p:nvSpPr>
          <p:spPr bwMode="auto">
            <a:xfrm>
              <a:off x="11260777" y="4021688"/>
              <a:ext cx="317058" cy="18409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GB" sz="1000" b="1" dirty="0"/>
                <a:t>BS2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165A5A5-9318-4C77-7E4D-7CCA04AAB260}"/>
                </a:ext>
              </a:extLst>
            </p:cNvPr>
            <p:cNvSpPr/>
            <p:nvPr/>
          </p:nvSpPr>
          <p:spPr bwMode="auto">
            <a:xfrm>
              <a:off x="8857685" y="3164013"/>
              <a:ext cx="1693317" cy="1507556"/>
            </a:xfrm>
            <a:custGeom>
              <a:avLst/>
              <a:gdLst>
                <a:gd name="connsiteX0" fmla="*/ 0 w 1338606"/>
                <a:gd name="connsiteY0" fmla="*/ 1951348 h 1951348"/>
                <a:gd name="connsiteX1" fmla="*/ 546754 w 1338606"/>
                <a:gd name="connsiteY1" fmla="*/ 904973 h 1951348"/>
                <a:gd name="connsiteX2" fmla="*/ 546754 w 1338606"/>
                <a:gd name="connsiteY2" fmla="*/ 1263191 h 1951348"/>
                <a:gd name="connsiteX3" fmla="*/ 1338606 w 1338606"/>
                <a:gd name="connsiteY3" fmla="*/ 0 h 195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8606" h="1951348">
                  <a:moveTo>
                    <a:pt x="0" y="1951348"/>
                  </a:moveTo>
                  <a:lnTo>
                    <a:pt x="546754" y="904973"/>
                  </a:lnTo>
                  <a:lnTo>
                    <a:pt x="546754" y="1263191"/>
                  </a:lnTo>
                  <a:lnTo>
                    <a:pt x="1338606" y="0"/>
                  </a:lnTo>
                </a:path>
              </a:pathLst>
            </a:cu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D7B2A23-79AE-AF1B-10F7-3282BE4D8408}"/>
                </a:ext>
              </a:extLst>
            </p:cNvPr>
            <p:cNvSpPr/>
            <p:nvPr/>
          </p:nvSpPr>
          <p:spPr bwMode="auto">
            <a:xfrm>
              <a:off x="9036549" y="4264601"/>
              <a:ext cx="2052151" cy="617056"/>
            </a:xfrm>
            <a:custGeom>
              <a:avLst/>
              <a:gdLst>
                <a:gd name="connsiteX0" fmla="*/ 0 w 2262433"/>
                <a:gd name="connsiteY0" fmla="*/ 763571 h 763571"/>
                <a:gd name="connsiteX1" fmla="*/ 1027522 w 2262433"/>
                <a:gd name="connsiteY1" fmla="*/ 235670 h 763571"/>
                <a:gd name="connsiteX2" fmla="*/ 867266 w 2262433"/>
                <a:gd name="connsiteY2" fmla="*/ 537328 h 763571"/>
                <a:gd name="connsiteX3" fmla="*/ 2262433 w 2262433"/>
                <a:gd name="connsiteY3" fmla="*/ 0 h 76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433" h="763571">
                  <a:moveTo>
                    <a:pt x="0" y="763571"/>
                  </a:moveTo>
                  <a:lnTo>
                    <a:pt x="1027522" y="235670"/>
                  </a:lnTo>
                  <a:lnTo>
                    <a:pt x="867266" y="537328"/>
                  </a:lnTo>
                  <a:lnTo>
                    <a:pt x="2262433" y="0"/>
                  </a:lnTo>
                </a:path>
              </a:pathLst>
            </a:cu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A9003C90-21AE-F029-902D-4D0C3B70D018}"/>
                </a:ext>
              </a:extLst>
            </p:cNvPr>
            <p:cNvSpPr/>
            <p:nvPr/>
          </p:nvSpPr>
          <p:spPr bwMode="auto">
            <a:xfrm>
              <a:off x="9788649" y="3577518"/>
              <a:ext cx="1084710" cy="1256537"/>
            </a:xfrm>
            <a:prstGeom prst="arc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63B2A97-D29C-FD5E-7EDC-78663DA518EB}"/>
                </a:ext>
              </a:extLst>
            </p:cNvPr>
            <p:cNvSpPr/>
            <p:nvPr/>
          </p:nvSpPr>
          <p:spPr bwMode="auto">
            <a:xfrm>
              <a:off x="8642838" y="2210547"/>
              <a:ext cx="3283194" cy="3128719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US" sz="2000" b="0" i="0" u="none" strike="noStrike" cap="none" normalizeH="0" baseline="0" err="1">
                <a:ln>
                  <a:noFill/>
                </a:ln>
                <a:effectLst/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B7554D-A0A2-4D7D-6774-F875ABE96586}"/>
                </a:ext>
              </a:extLst>
            </p:cNvPr>
            <p:cNvSpPr txBox="1"/>
            <p:nvPr/>
          </p:nvSpPr>
          <p:spPr bwMode="auto">
            <a:xfrm>
              <a:off x="8789742" y="5372047"/>
              <a:ext cx="2989385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i="0" spc="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 1: Mobility procedures rely on layer-3 measurements</a:t>
              </a:r>
              <a:endParaRPr lang="sv-SE" sz="1000" b="1" i="1" spc="1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" name="Picture Placeholder 63">
              <a:extLst>
                <a:ext uri="{FF2B5EF4-FFF2-40B4-BE49-F238E27FC236}">
                  <a16:creationId xmlns:a16="http://schemas.microsoft.com/office/drawing/2014/main" id="{928644D9-CDCC-62EC-7A42-1F7EB38E0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8578974" y="4671568"/>
              <a:ext cx="461545" cy="4615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133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1" y="127734"/>
            <a:ext cx="10515600" cy="804251"/>
          </a:xfrm>
        </p:spPr>
        <p:txBody>
          <a:bodyPr>
            <a:normAutofit fontScale="90000"/>
          </a:bodyPr>
          <a:lstStyle/>
          <a:p>
            <a:r>
              <a:rPr lang="en-US" dirty="0"/>
              <a:t>UE power saving enhancements: </a:t>
            </a:r>
            <a:r>
              <a:rPr lang="en-US" dirty="0" err="1"/>
              <a:t>eDRX</a:t>
            </a:r>
            <a:r>
              <a:rPr lang="en-US" dirty="0"/>
              <a:t> for non-</a:t>
            </a:r>
            <a:r>
              <a:rPr lang="en-US" dirty="0" err="1"/>
              <a:t>RedCap</a:t>
            </a:r>
            <a:r>
              <a:rPr lang="en-US" dirty="0"/>
              <a:t>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830" y="1560795"/>
            <a:ext cx="10741270" cy="257993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Justification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200" dirty="0" err="1"/>
              <a:t>eDRX</a:t>
            </a:r>
            <a:r>
              <a:rPr lang="en-US" sz="1200" dirty="0"/>
              <a:t> and relaxed RLM/BFD measurements enable substantial UE power saving without impacting network performance when used in certain scenarios.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200" dirty="0"/>
              <a:t>In LTE </a:t>
            </a:r>
            <a:r>
              <a:rPr lang="en-US" sz="1200" dirty="0" err="1"/>
              <a:t>eDRX</a:t>
            </a:r>
            <a:r>
              <a:rPr lang="en-US" sz="1200" dirty="0"/>
              <a:t> requirements are specified for all types of UEs and in all RRC states.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200" dirty="0" err="1"/>
              <a:t>eDRX</a:t>
            </a:r>
            <a:r>
              <a:rPr lang="en-US" sz="1200" dirty="0"/>
              <a:t> requirements are specified for Redcap UE in both RRC idle and RRC inactive states.  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200" dirty="0" err="1"/>
              <a:t>eDRX</a:t>
            </a:r>
            <a:r>
              <a:rPr lang="en-US" sz="1200" dirty="0"/>
              <a:t> requirements are specified for non-</a:t>
            </a:r>
            <a:r>
              <a:rPr lang="en-US" sz="1200" dirty="0" err="1"/>
              <a:t>RedCap</a:t>
            </a:r>
            <a:r>
              <a:rPr lang="en-US" sz="1200" dirty="0"/>
              <a:t> UEs only in RRC idle state; but they are missing in other relevant scenarios e.g. under RRC inactive state, small data transmission (SDT) etc.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Objectives</a:t>
            </a:r>
          </a:p>
          <a:p>
            <a:pPr marL="179070" indent="-179705">
              <a:spcBef>
                <a:spcPts val="600"/>
              </a:spcBef>
            </a:pPr>
            <a:r>
              <a:rPr lang="en-US" sz="1200" dirty="0"/>
              <a:t>Specify </a:t>
            </a:r>
            <a:r>
              <a:rPr lang="en-US" sz="1200" dirty="0" err="1"/>
              <a:t>eDRX</a:t>
            </a:r>
            <a:r>
              <a:rPr lang="en-US" sz="1200" dirty="0"/>
              <a:t> requirements for non-</a:t>
            </a:r>
            <a:r>
              <a:rPr lang="en-US" sz="1200" dirty="0" err="1"/>
              <a:t>RedCap</a:t>
            </a:r>
            <a:r>
              <a:rPr lang="en-US" sz="1200" dirty="0"/>
              <a:t> UEs in Rel-19 for all the missing cases based on Rel-17 and Rel-18 </a:t>
            </a:r>
            <a:r>
              <a:rPr lang="en-US" sz="1200" dirty="0" err="1"/>
              <a:t>eDRX</a:t>
            </a:r>
            <a:r>
              <a:rPr lang="en-US" sz="1200" dirty="0"/>
              <a:t> procedures e.g. under RRC inactive state, SDT etc.</a:t>
            </a:r>
          </a:p>
          <a:p>
            <a:pPr marL="179620" indent="-179705">
              <a:spcBef>
                <a:spcPts val="600"/>
              </a:spcBef>
              <a:defRPr/>
            </a:pPr>
            <a:r>
              <a:rPr kumimoji="0" lang="en-US" sz="12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8ED22E2-3D73-28F1-0174-871538F7EAC5}"/>
              </a:ext>
            </a:extLst>
          </p:cNvPr>
          <p:cNvGrpSpPr/>
          <p:nvPr/>
        </p:nvGrpSpPr>
        <p:grpSpPr>
          <a:xfrm>
            <a:off x="3499338" y="4802070"/>
            <a:ext cx="4790465" cy="1550855"/>
            <a:chOff x="7354765" y="1610459"/>
            <a:chExt cx="4790465" cy="1550855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288A0F41-383C-0812-C36B-32E54C001F06}"/>
                </a:ext>
              </a:extLst>
            </p:cNvPr>
            <p:cNvCxnSpPr>
              <a:cxnSpLocks/>
            </p:cNvCxnSpPr>
            <p:nvPr/>
          </p:nvCxnSpPr>
          <p:spPr>
            <a:xfrm>
              <a:off x="7558597" y="2417977"/>
              <a:ext cx="4325965" cy="3811"/>
            </a:xfrm>
            <a:prstGeom prst="line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87B553BB-5EE9-4B16-143C-2414C8222C25}"/>
                </a:ext>
              </a:extLst>
            </p:cNvPr>
            <p:cNvCxnSpPr>
              <a:cxnSpLocks/>
            </p:cNvCxnSpPr>
            <p:nvPr/>
          </p:nvCxnSpPr>
          <p:spPr>
            <a:xfrm>
              <a:off x="7988837" y="2750829"/>
              <a:ext cx="2587977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 Box 52">
              <a:extLst>
                <a:ext uri="{FF2B5EF4-FFF2-40B4-BE49-F238E27FC236}">
                  <a16:creationId xmlns:a16="http://schemas.microsoft.com/office/drawing/2014/main" id="{8967F839-75F4-F93A-4131-5C17B7345351}"/>
                </a:ext>
              </a:extLst>
            </p:cNvPr>
            <p:cNvSpPr txBox="1"/>
            <p:nvPr/>
          </p:nvSpPr>
          <p:spPr>
            <a:xfrm>
              <a:off x="9148602" y="2566607"/>
              <a:ext cx="572977" cy="15734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 err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eDRX</a:t>
              </a:r>
              <a:r>
                <a:rPr lang="en-GB" sz="80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 cycle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52">
              <a:extLst>
                <a:ext uri="{FF2B5EF4-FFF2-40B4-BE49-F238E27FC236}">
                  <a16:creationId xmlns:a16="http://schemas.microsoft.com/office/drawing/2014/main" id="{58CA853B-DB79-247A-DE1D-761A99C96FF9}"/>
                </a:ext>
              </a:extLst>
            </p:cNvPr>
            <p:cNvSpPr txBox="1"/>
            <p:nvPr/>
          </p:nvSpPr>
          <p:spPr>
            <a:xfrm>
              <a:off x="11611831" y="2504368"/>
              <a:ext cx="371475" cy="2017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sv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Time</a:t>
              </a:r>
              <a:endParaRPr lang="en-SE" sz="11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265BB8D-833B-7D58-1454-675672FE7DE9}"/>
                </a:ext>
              </a:extLst>
            </p:cNvPr>
            <p:cNvCxnSpPr/>
            <p:nvPr/>
          </p:nvCxnSpPr>
          <p:spPr bwMode="auto">
            <a:xfrm>
              <a:off x="8009826" y="1924659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B73199-DA4B-DCC4-0969-3338CFB70823}"/>
                </a:ext>
              </a:extLst>
            </p:cNvPr>
            <p:cNvCxnSpPr/>
            <p:nvPr/>
          </p:nvCxnSpPr>
          <p:spPr bwMode="auto">
            <a:xfrm>
              <a:off x="8181941" y="1922981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AAA2E8-4F0C-D0F7-753D-354D124451C0}"/>
                </a:ext>
              </a:extLst>
            </p:cNvPr>
            <p:cNvCxnSpPr/>
            <p:nvPr/>
          </p:nvCxnSpPr>
          <p:spPr bwMode="auto">
            <a:xfrm>
              <a:off x="8466720" y="1922981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1" name="Text Box 52">
              <a:extLst>
                <a:ext uri="{FF2B5EF4-FFF2-40B4-BE49-F238E27FC236}">
                  <a16:creationId xmlns:a16="http://schemas.microsoft.com/office/drawing/2014/main" id="{A921E3C3-9AF0-D395-FF22-9ED819825BD2}"/>
                </a:ext>
              </a:extLst>
            </p:cNvPr>
            <p:cNvSpPr txBox="1"/>
            <p:nvPr/>
          </p:nvSpPr>
          <p:spPr>
            <a:xfrm>
              <a:off x="8387311" y="1699275"/>
              <a:ext cx="487439" cy="17533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DRX cycle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675B2FD4-F9F9-A085-B389-428CB0D7A6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99501" y="1773142"/>
              <a:ext cx="173729" cy="121424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 Box 52">
              <a:extLst>
                <a:ext uri="{FF2B5EF4-FFF2-40B4-BE49-F238E27FC236}">
                  <a16:creationId xmlns:a16="http://schemas.microsoft.com/office/drawing/2014/main" id="{08879052-1D4A-9A32-4551-616F51ABC682}"/>
                </a:ext>
              </a:extLst>
            </p:cNvPr>
            <p:cNvSpPr txBox="1"/>
            <p:nvPr/>
          </p:nvSpPr>
          <p:spPr>
            <a:xfrm>
              <a:off x="8229418" y="2011241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52">
              <a:extLst>
                <a:ext uri="{FF2B5EF4-FFF2-40B4-BE49-F238E27FC236}">
                  <a16:creationId xmlns:a16="http://schemas.microsoft.com/office/drawing/2014/main" id="{D83E4082-AC4C-6027-1D6C-B843168A4714}"/>
                </a:ext>
              </a:extLst>
            </p:cNvPr>
            <p:cNvSpPr txBox="1"/>
            <p:nvPr/>
          </p:nvSpPr>
          <p:spPr>
            <a:xfrm>
              <a:off x="8170926" y="2557260"/>
              <a:ext cx="292706" cy="130207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PTW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Left Brace 14">
              <a:extLst>
                <a:ext uri="{FF2B5EF4-FFF2-40B4-BE49-F238E27FC236}">
                  <a16:creationId xmlns:a16="http://schemas.microsoft.com/office/drawing/2014/main" id="{212ACCEC-3EA0-E735-8802-82AD7FA0053D}"/>
                </a:ext>
              </a:extLst>
            </p:cNvPr>
            <p:cNvSpPr/>
            <p:nvPr/>
          </p:nvSpPr>
          <p:spPr bwMode="auto">
            <a:xfrm rot="16200000">
              <a:off x="8228827" y="2236732"/>
              <a:ext cx="55294" cy="535273"/>
            </a:xfrm>
            <a:prstGeom prst="leftBrace">
              <a:avLst/>
            </a:prstGeom>
            <a:noFill/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/>
            </a:ln>
            <a:effectLst/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8151831-B520-8425-CFF2-6F351F87EC8A}"/>
                </a:ext>
              </a:extLst>
            </p:cNvPr>
            <p:cNvCxnSpPr/>
            <p:nvPr/>
          </p:nvCxnSpPr>
          <p:spPr bwMode="auto">
            <a:xfrm>
              <a:off x="10576814" y="1914772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B9D1CB4-8D2E-8482-1EC2-B4E76A3DD174}"/>
                </a:ext>
              </a:extLst>
            </p:cNvPr>
            <p:cNvCxnSpPr/>
            <p:nvPr/>
          </p:nvCxnSpPr>
          <p:spPr bwMode="auto">
            <a:xfrm>
              <a:off x="10748929" y="1913094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0EE49A2-9B5F-1F3B-990C-EA54D69864DA}"/>
                </a:ext>
              </a:extLst>
            </p:cNvPr>
            <p:cNvCxnSpPr/>
            <p:nvPr/>
          </p:nvCxnSpPr>
          <p:spPr bwMode="auto">
            <a:xfrm>
              <a:off x="11033708" y="1913094"/>
              <a:ext cx="0" cy="50002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9" name="Text Box 52">
              <a:extLst>
                <a:ext uri="{FF2B5EF4-FFF2-40B4-BE49-F238E27FC236}">
                  <a16:creationId xmlns:a16="http://schemas.microsoft.com/office/drawing/2014/main" id="{811F100C-B2C7-DE8A-57C6-39DFE2C16AA0}"/>
                </a:ext>
              </a:extLst>
            </p:cNvPr>
            <p:cNvSpPr txBox="1"/>
            <p:nvPr/>
          </p:nvSpPr>
          <p:spPr>
            <a:xfrm>
              <a:off x="10796406" y="2001354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52">
              <a:extLst>
                <a:ext uri="{FF2B5EF4-FFF2-40B4-BE49-F238E27FC236}">
                  <a16:creationId xmlns:a16="http://schemas.microsoft.com/office/drawing/2014/main" id="{2AACDA6C-EED8-C453-1430-1D212AE47C60}"/>
                </a:ext>
              </a:extLst>
            </p:cNvPr>
            <p:cNvSpPr txBox="1"/>
            <p:nvPr/>
          </p:nvSpPr>
          <p:spPr>
            <a:xfrm>
              <a:off x="7561642" y="2117868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52">
              <a:extLst>
                <a:ext uri="{FF2B5EF4-FFF2-40B4-BE49-F238E27FC236}">
                  <a16:creationId xmlns:a16="http://schemas.microsoft.com/office/drawing/2014/main" id="{2D420283-B670-E2BC-E877-CA60EF11061F}"/>
                </a:ext>
              </a:extLst>
            </p:cNvPr>
            <p:cNvSpPr txBox="1"/>
            <p:nvPr/>
          </p:nvSpPr>
          <p:spPr>
            <a:xfrm>
              <a:off x="11271894" y="2107981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90CFF57-71AD-8D25-98C0-72DD2F4CF216}"/>
                </a:ext>
              </a:extLst>
            </p:cNvPr>
            <p:cNvSpPr/>
            <p:nvPr/>
          </p:nvSpPr>
          <p:spPr bwMode="auto">
            <a:xfrm>
              <a:off x="7493510" y="1610459"/>
              <a:ext cx="4489796" cy="1285876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US" err="1">
                <a:latin typeface="+mn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0C0CEC4-E0DC-9D95-FBC8-69A4E14B44A8}"/>
                </a:ext>
              </a:extLst>
            </p:cNvPr>
            <p:cNvSpPr txBox="1"/>
            <p:nvPr/>
          </p:nvSpPr>
          <p:spPr bwMode="auto">
            <a:xfrm>
              <a:off x="7354765" y="2915093"/>
              <a:ext cx="4790465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dirty="0"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 2: P</a:t>
              </a:r>
              <a:r>
                <a:rPr lang="en-US" sz="1000" b="1" i="0" spc="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aging time window (PTW) of </a:t>
              </a:r>
              <a:r>
                <a:rPr lang="en-US" sz="1000" b="1" i="0" spc="0" dirty="0" err="1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eDRX</a:t>
              </a:r>
              <a:r>
                <a:rPr lang="en-US" sz="1000" b="1" i="0" spc="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 contains multiple DRX cycles</a:t>
              </a:r>
              <a:endParaRPr lang="sv-SE" sz="1000" b="1" i="1" spc="1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1978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B570C-7006-91A9-C815-B2087C0C3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1" y="127734"/>
            <a:ext cx="10515600" cy="804251"/>
          </a:xfrm>
        </p:spPr>
        <p:txBody>
          <a:bodyPr>
            <a:normAutofit fontScale="90000"/>
          </a:bodyPr>
          <a:lstStyle/>
          <a:p>
            <a:r>
              <a:rPr lang="en-US" dirty="0"/>
              <a:t>UE power saving enhancements: RLM/BFD relaxation for </a:t>
            </a:r>
            <a:r>
              <a:rPr lang="en-US" dirty="0" err="1"/>
              <a:t>RedCap</a:t>
            </a:r>
            <a:r>
              <a:rPr lang="en-US" dirty="0"/>
              <a:t> 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6ABFA-A0FD-5A8B-DAF6-809EE705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372" y="1575108"/>
            <a:ext cx="9778514" cy="238143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Justification</a:t>
            </a:r>
            <a:r>
              <a:rPr lang="en-US" sz="1400" dirty="0"/>
              <a:t> </a:t>
            </a:r>
          </a:p>
          <a:p>
            <a:pPr marL="179705" indent="-179705">
              <a:lnSpc>
                <a:spcPct val="110000"/>
              </a:lnSpc>
              <a:spcBef>
                <a:spcPts val="600"/>
              </a:spcBef>
            </a:pPr>
            <a:r>
              <a:rPr lang="en-US" sz="1200" dirty="0"/>
              <a:t>RLM/BFD measurements for NR UEs can be relaxed under certain conditions e.g. low mobility, high SNR</a:t>
            </a:r>
          </a:p>
          <a:p>
            <a:pPr marL="363220" lvl="1" indent="-179705">
              <a:lnSpc>
                <a:spcPct val="110000"/>
              </a:lnSpc>
              <a:spcBef>
                <a:spcPts val="600"/>
              </a:spcBef>
            </a:pPr>
            <a:r>
              <a:rPr lang="en-US" sz="1200" dirty="0"/>
              <a:t>However, relaxed RLM/BFD requirements are not specified for Redcap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400" b="1" dirty="0"/>
              <a:t>Objectives</a:t>
            </a:r>
          </a:p>
          <a:p>
            <a:pPr marL="179070" indent="-179705">
              <a:spcBef>
                <a:spcPts val="600"/>
              </a:spcBef>
            </a:pPr>
            <a:r>
              <a:rPr lang="en-US" sz="1400" dirty="0"/>
              <a:t>Relaxed RLM/BFD requirements [RAN4]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400" dirty="0"/>
              <a:t>Identify cases where SSB/CSI-RS based RLM/BFD measurements can be relaxed for Redcap UE. </a:t>
            </a:r>
          </a:p>
          <a:p>
            <a:pPr marL="363220" lvl="1" indent="-179705">
              <a:spcBef>
                <a:spcPts val="600"/>
              </a:spcBef>
            </a:pPr>
            <a:r>
              <a:rPr lang="en-US" sz="1400" dirty="0"/>
              <a:t>Specify relaxed RLM/BFD requirements for Redcap UE for SSB/CSI-RS based RLM/BFD for the identified cases. </a:t>
            </a:r>
          </a:p>
          <a:p>
            <a:pPr marL="179620" indent="-179705">
              <a:spcBef>
                <a:spcPts val="600"/>
              </a:spcBef>
              <a:defRPr/>
            </a:pPr>
            <a:r>
              <a:rPr kumimoji="0" lang="en-US" sz="14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</a:rPr>
              <a:t>Specify RRM performance requirements including test cases for the above core requirements [RAN4].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DD1EA1B-E2EF-78FC-5683-993AD071A985}"/>
              </a:ext>
            </a:extLst>
          </p:cNvPr>
          <p:cNvGrpSpPr/>
          <p:nvPr/>
        </p:nvGrpSpPr>
        <p:grpSpPr>
          <a:xfrm>
            <a:off x="3250366" y="4758530"/>
            <a:ext cx="4489797" cy="1704744"/>
            <a:chOff x="7558596" y="3619926"/>
            <a:chExt cx="4489797" cy="1704744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41F1AA4-2172-98B4-9D72-9A42B1DD3C9D}"/>
                </a:ext>
              </a:extLst>
            </p:cNvPr>
            <p:cNvCxnSpPr>
              <a:cxnSpLocks/>
            </p:cNvCxnSpPr>
            <p:nvPr/>
          </p:nvCxnSpPr>
          <p:spPr>
            <a:xfrm>
              <a:off x="7623684" y="4427444"/>
              <a:ext cx="4325965" cy="3811"/>
            </a:xfrm>
            <a:prstGeom prst="line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 Box 52">
              <a:extLst>
                <a:ext uri="{FF2B5EF4-FFF2-40B4-BE49-F238E27FC236}">
                  <a16:creationId xmlns:a16="http://schemas.microsoft.com/office/drawing/2014/main" id="{549B584B-FB4E-211B-61C3-66CEA047DB9D}"/>
                </a:ext>
              </a:extLst>
            </p:cNvPr>
            <p:cNvSpPr txBox="1"/>
            <p:nvPr/>
          </p:nvSpPr>
          <p:spPr>
            <a:xfrm>
              <a:off x="8080846" y="4570472"/>
              <a:ext cx="765571" cy="16550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SSB periodicity </a:t>
              </a:r>
              <a:endParaRPr lang="en-SE" sz="8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52">
              <a:extLst>
                <a:ext uri="{FF2B5EF4-FFF2-40B4-BE49-F238E27FC236}">
                  <a16:creationId xmlns:a16="http://schemas.microsoft.com/office/drawing/2014/main" id="{7CAD0C0C-47AC-ED15-943B-DDDB8B6F3113}"/>
                </a:ext>
              </a:extLst>
            </p:cNvPr>
            <p:cNvSpPr txBox="1"/>
            <p:nvPr/>
          </p:nvSpPr>
          <p:spPr>
            <a:xfrm>
              <a:off x="11676918" y="4513835"/>
              <a:ext cx="371475" cy="2017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sv" sz="80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Time</a:t>
              </a:r>
              <a:endParaRPr lang="en-SE" sz="110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2BA8640-721D-A159-8E2C-C72DECE145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074913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8" name="Text Box 52">
              <a:extLst>
                <a:ext uri="{FF2B5EF4-FFF2-40B4-BE49-F238E27FC236}">
                  <a16:creationId xmlns:a16="http://schemas.microsoft.com/office/drawing/2014/main" id="{8F05E1AD-ECE1-44CA-4906-DBDB121B0306}"/>
                </a:ext>
              </a:extLst>
            </p:cNvPr>
            <p:cNvSpPr txBox="1"/>
            <p:nvPr/>
          </p:nvSpPr>
          <p:spPr>
            <a:xfrm>
              <a:off x="8515434" y="3693027"/>
              <a:ext cx="1068425" cy="2829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GB" sz="800" dirty="0"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Example of SSBs used for relaxing RLM/BFD  </a:t>
              </a:r>
              <a:endParaRPr lang="en-SE" sz="11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F98C624-6791-06F1-38DF-29437BE1A7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97749" y="3806261"/>
              <a:ext cx="354239" cy="29141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 Box 52">
              <a:extLst>
                <a:ext uri="{FF2B5EF4-FFF2-40B4-BE49-F238E27FC236}">
                  <a16:creationId xmlns:a16="http://schemas.microsoft.com/office/drawing/2014/main" id="{11BFB975-717E-CBB8-874E-445687C51296}"/>
                </a:ext>
              </a:extLst>
            </p:cNvPr>
            <p:cNvSpPr txBox="1"/>
            <p:nvPr/>
          </p:nvSpPr>
          <p:spPr>
            <a:xfrm>
              <a:off x="7745542" y="4131905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 Box 52">
              <a:extLst>
                <a:ext uri="{FF2B5EF4-FFF2-40B4-BE49-F238E27FC236}">
                  <a16:creationId xmlns:a16="http://schemas.microsoft.com/office/drawing/2014/main" id="{01DA8B82-2BCA-5FE2-9884-7CD5083E3F56}"/>
                </a:ext>
              </a:extLst>
            </p:cNvPr>
            <p:cNvSpPr txBox="1"/>
            <p:nvPr/>
          </p:nvSpPr>
          <p:spPr>
            <a:xfrm>
              <a:off x="11130740" y="4117448"/>
              <a:ext cx="222570" cy="213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SE" sz="1100" b="1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Times New Roman" panose="02020603050405020304" pitchFamily="18" charset="0"/>
                  <a:sym typeface="Symbol" panose="05050102010706020507" pitchFamily="18" charset="2"/>
                </a:rPr>
                <a:t></a:t>
              </a:r>
              <a:endParaRPr lang="en-SE" sz="11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4D9593C-5AE4-1823-B430-1278CA10B07A}"/>
                </a:ext>
              </a:extLst>
            </p:cNvPr>
            <p:cNvSpPr/>
            <p:nvPr/>
          </p:nvSpPr>
          <p:spPr bwMode="auto">
            <a:xfrm>
              <a:off x="7558597" y="3619926"/>
              <a:ext cx="4489796" cy="1285876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80000" indent="-180000" algn="l">
                <a:spcBef>
                  <a:spcPts val="800"/>
                </a:spcBef>
                <a:buFont typeface="Ericsson Hilda" panose="00000500000000000000" pitchFamily="2" charset="0"/>
                <a:buChar char="●"/>
              </a:pPr>
              <a:endParaRPr lang="en-US" err="1">
                <a:latin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FB9485-B23F-378C-DB6D-8608F98E9C83}"/>
                </a:ext>
              </a:extLst>
            </p:cNvPr>
            <p:cNvSpPr txBox="1"/>
            <p:nvPr/>
          </p:nvSpPr>
          <p:spPr bwMode="auto">
            <a:xfrm>
              <a:off x="7558596" y="4924560"/>
              <a:ext cx="4489797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tabLst>
                  <a:tab pos="1620520" algn="l"/>
                  <a:tab pos="2448560" algn="l"/>
                  <a:tab pos="3312160" algn="l"/>
                  <a:tab pos="4104640" algn="l"/>
                  <a:tab pos="4932680" algn="l"/>
                </a:tabLst>
              </a:pPr>
              <a:r>
                <a:rPr lang="en-US" sz="1000" b="1" i="0" spc="0" dirty="0">
                  <a:effectLst/>
                  <a:latin typeface="Arial" panose="020B0604020202020204" pitchFamily="34" charset="0"/>
                  <a:ea typeface="SimSun" panose="02010600030101010101" pitchFamily="2" charset="-122"/>
                  <a:cs typeface="Arial" panose="020B0604020202020204" pitchFamily="34" charset="0"/>
                </a:rPr>
                <a:t>Figure 3: UE sparsely uses configured SSBs for relaxed RLM/BFD measurements to conserve its power </a:t>
              </a:r>
              <a:endParaRPr lang="sv-SE" sz="1000" b="1" i="1" spc="1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CE84187-4131-AA4A-E7BC-B2431E6B26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763831" y="4104513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198280B-891B-2618-D36D-483A82ED99D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456540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7F75EEE-E2BA-257A-0BF4-D253EC3CBD3F}"/>
                </a:ext>
              </a:extLst>
            </p:cNvPr>
            <p:cNvCxnSpPr>
              <a:cxnSpLocks/>
            </p:cNvCxnSpPr>
            <p:nvPr/>
          </p:nvCxnSpPr>
          <p:spPr>
            <a:xfrm>
              <a:off x="8053924" y="4508765"/>
              <a:ext cx="685422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triangl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77AC071-8E56-5B41-C958-D71F86FCCBF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62082" y="4117448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E213549-6A38-B1F8-9A49-B40A1C84E4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868126" y="4104513"/>
              <a:ext cx="0" cy="3167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084EC73-6DA9-025D-25B0-664B7C552C8A}"/>
                </a:ext>
              </a:extLst>
            </p:cNvPr>
            <p:cNvCxnSpPr>
              <a:cxnSpLocks/>
            </p:cNvCxnSpPr>
            <p:nvPr/>
          </p:nvCxnSpPr>
          <p:spPr>
            <a:xfrm>
              <a:off x="9647306" y="3806261"/>
              <a:ext cx="493594" cy="28440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9847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A1E31-1EAB-679D-CB00-334E96B1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BS/UE demodulation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1FD4E-B27E-D724-ECB5-F63A6A0A5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The time available for demodulation topics should be checked carefully considering the time needed for </a:t>
            </a:r>
            <a:r>
              <a:rPr lang="en-US" sz="2000" kern="1000" spc="-30" dirty="0">
                <a:solidFill>
                  <a:srgbClr val="181818"/>
                </a:solidFill>
                <a:latin typeface="Ericsson Hilda"/>
              </a:rPr>
              <a:t>RAN1-3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led items and RAN4 items.</a:t>
            </a:r>
            <a:endParaRPr lang="en-US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</a:endParaRPr>
          </a:p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lang="en-US" sz="2000" kern="1000" spc="-30" dirty="0">
                <a:solidFill>
                  <a:srgbClr val="181818"/>
                </a:solidFill>
                <a:latin typeface="Ericsson Hilda"/>
              </a:rPr>
              <a:t>Provisionally, around 1-2 objectives might be accommodated</a:t>
            </a:r>
            <a:endParaRPr kumimoji="0" lang="en-SE" sz="2000" b="0" i="0" u="none" strike="noStrike" kern="1000" cap="none" spc="-3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Ericsson Hilda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139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A1E31-1EAB-679D-CB00-334E96B1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BS/UE demodulation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1FD4E-B27E-D724-ECB5-F63A6A0A5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64795" marR="0" lvl="0" indent="-264795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  <a:latin typeface="Ericsson Hilda"/>
                <a:ea typeface="+mn-ea"/>
                <a:cs typeface="+mn-cs"/>
              </a:rPr>
              <a:t>Study and specification of spatial channel models (a.k.a. Clustered Delay Line, CDL) for MIMO requirements is the most promising proposal for </a:t>
            </a:r>
            <a:r>
              <a:rPr lang="en-US" sz="2000" kern="1000" spc="-30" dirty="0">
                <a:latin typeface="Ericsson Hilda"/>
              </a:rPr>
              <a:t>demodulation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  <a:latin typeface="Ericsson Hilda"/>
              </a:rPr>
              <a:t>Good MIMO requirements are essential for ensuring good return on investments in AAS/MIMO deployments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lang="en-US" sz="2000" kern="1000" spc="-30" dirty="0">
                <a:latin typeface="Ericsson Hilda"/>
              </a:rPr>
              <a:t>CDL was not introduced into Rel-15 due to lack of alignment between companies and lack of time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  <a:latin typeface="Ericsson Hilda"/>
              </a:rPr>
              <a:t>However, with TDL based requirements, some MIMO requirements, in particular multi-layer are not properly tested.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lang="en-US" sz="2000" kern="1000" spc="-30" dirty="0">
                <a:latin typeface="Ericsson Hilda"/>
              </a:rPr>
              <a:t>In order to enable higher levels of MIMO performance, and especially to be ready for 6G, invest time now in aligning and making CDL work.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  <a:latin typeface="Ericsson Hilda"/>
              </a:rPr>
              <a:t>Focus on a </a:t>
            </a:r>
            <a:r>
              <a:rPr lang="en-US" sz="2000" kern="1000" spc="-30" dirty="0">
                <a:latin typeface="Ericsson Hilda"/>
              </a:rPr>
              <a:t>one or two requirements in Rel-19, e.g., UE PDSCH demodulation and/or PMI reporting requirements. </a:t>
            </a:r>
            <a:endParaRPr kumimoji="0" lang="en-SE" sz="1600" b="0" i="0" u="none" strike="noStrike" kern="1000" cap="none" spc="-30" normalizeH="0" baseline="0" noProof="0" dirty="0">
              <a:ln>
                <a:noFill/>
              </a:ln>
              <a:effectLst/>
              <a:uLnTx/>
              <a:uFillTx/>
              <a:latin typeface="Ericsson Hilda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834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A1E31-1EAB-679D-CB00-334E96B1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BS/UE demodulation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1FD4E-B27E-D724-ECB5-F63A6A0A5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64795" indent="-264795" fontAlgn="base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Font typeface="Ericsson Hilda" panose="00000500000000000000" pitchFamily="2" charset="0"/>
              <a:buChar char="●"/>
              <a:defRPr/>
            </a:pPr>
            <a:r>
              <a:rPr lang="en-US" sz="2000" dirty="0"/>
              <a:t>Specify UE CSI-RS Resource Indicator (CRI) reporting requirements with multiple CSI-RS resources configured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effectLst/>
              <a:uLnTx/>
              <a:uFillTx/>
              <a:latin typeface="Ericsson Hilda"/>
              <a:ea typeface="+mn-ea"/>
              <a:cs typeface="+mn-cs"/>
            </a:endParaRP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lang="en-US" sz="2000" kern="1000" spc="-30" dirty="0">
                <a:latin typeface="Ericsson Hilda"/>
              </a:rPr>
              <a:t>CRI reporting was 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  <a:latin typeface="Ericsson Hilda"/>
              </a:rPr>
              <a:t>specified in Rel-15 NR, based on Rel-14 LTE CRI reporting.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lang="en-US" sz="2000" kern="1000" spc="-30" dirty="0">
                <a:latin typeface="Ericsson Hilda"/>
              </a:rPr>
              <a:t>This reporting quantity is essential, but t</a:t>
            </a:r>
            <a:r>
              <a:rPr kumimoji="0" lang="en-US" sz="2000" b="0" i="0" u="none" strike="noStrike" kern="1000" cap="none" spc="-30" normalizeH="0" baseline="0" noProof="0" dirty="0">
                <a:ln>
                  <a:noFill/>
                </a:ln>
                <a:effectLst/>
                <a:uLnTx/>
                <a:uFillTx/>
                <a:latin typeface="Ericsson Hilda"/>
              </a:rPr>
              <a:t>his requirement is missing in current CSI reporting requirement specifications and will enable improved CSI reporting performance.</a:t>
            </a: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lang="en-US" sz="2000" kern="1000" spc="-30" dirty="0">
                <a:latin typeface="Ericsson Hilda"/>
              </a:rPr>
              <a:t>Rel-14 LTE CRI reporting </a:t>
            </a:r>
            <a:r>
              <a:rPr lang="en-US" sz="2000" kern="1000" spc="-30">
                <a:latin typeface="Ericsson Hilda"/>
              </a:rPr>
              <a:t>requirement is </a:t>
            </a:r>
            <a:r>
              <a:rPr lang="en-US" sz="2000" kern="1000" spc="-30" dirty="0">
                <a:latin typeface="Ericsson Hilda"/>
              </a:rPr>
              <a:t>a </a:t>
            </a:r>
            <a:r>
              <a:rPr lang="en-US" sz="2000" kern="1000" spc="-30">
                <a:latin typeface="Ericsson Hilda"/>
              </a:rPr>
              <a:t>starting point.</a:t>
            </a:r>
            <a:endParaRPr lang="en-US" sz="2000" kern="1000" spc="-30" dirty="0">
              <a:latin typeface="Ericsson Hilda"/>
            </a:endParaRPr>
          </a:p>
          <a:p>
            <a:pPr marL="537845" marR="0" lvl="1" indent="-2730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–"/>
              <a:tabLst/>
              <a:defRPr/>
            </a:pPr>
            <a:r>
              <a:rPr lang="en-US" sz="2000" kern="1000" spc="-30" dirty="0">
                <a:latin typeface="Ericsson Hilda"/>
              </a:rPr>
              <a:t>Targeting both FR1 and FR2.</a:t>
            </a:r>
            <a:endParaRPr kumimoji="0" lang="en-US" sz="2000" b="0" i="0" u="none" strike="noStrike" kern="1000" cap="none" spc="-30" normalizeH="0" baseline="0" noProof="0" dirty="0">
              <a:ln>
                <a:noFill/>
              </a:ln>
              <a:effectLst/>
              <a:uLnTx/>
              <a:uFillTx/>
              <a:latin typeface="Ericsson Hilda"/>
            </a:endParaRPr>
          </a:p>
        </p:txBody>
      </p:sp>
    </p:spTree>
    <p:extLst>
      <p:ext uri="{BB962C8B-B14F-4D97-AF65-F5344CB8AC3E}">
        <p14:creationId xmlns:p14="http://schemas.microsoft.com/office/powerpoint/2010/main" val="2541872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1" ma:contentTypeDescription="Create a new document." ma:contentTypeScope="" ma:versionID="2ccf4b56b599cf8e6ea5ffbb9e7242d2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970ffe4eafcd9f4eda3f5040a1e0e65c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5B12D6-BA29-4001-8281-60417D6ECED9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2f282d3b-eb4a-4b09-b61f-b9593442e286"/>
    <ds:schemaRef ds:uri="http://schemas.openxmlformats.org/package/2006/metadata/core-properties"/>
    <ds:schemaRef ds:uri="http://schemas.microsoft.com/sharepoint/v3"/>
    <ds:schemaRef ds:uri="d8762117-8292-4133-b1c7-eab5c6487cfd"/>
    <ds:schemaRef ds:uri="http://schemas.microsoft.com/office/2006/metadata/properties"/>
    <ds:schemaRef ds:uri="9b239327-9e80-40e4-b1b7-4394fed77a33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4552B9-497B-4823-9576-7F617A02C2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02CCF0-CEF0-4A8D-9BE2-C3FE0532FB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Microsoft Office PowerPoint</Application>
  <PresentationFormat>Widescreen</PresentationFormat>
  <Paragraphs>86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Ericsson Hilda</vt:lpstr>
      <vt:lpstr>Office Theme</vt:lpstr>
      <vt:lpstr>Proposals on RRM and UE demodulation enhancements for RAN4 led Rel-19 items</vt:lpstr>
      <vt:lpstr>Contents</vt:lpstr>
      <vt:lpstr>FR2 measurement delay reduction</vt:lpstr>
      <vt:lpstr>UE power saving enhancements: eDRX for non-RedCap UEs</vt:lpstr>
      <vt:lpstr>UE power saving enhancements: RLM/BFD relaxation for RedCap UEs</vt:lpstr>
      <vt:lpstr>BS/UE demodulation proposals</vt:lpstr>
      <vt:lpstr>BS/UE demodulation proposals</vt:lpstr>
      <vt:lpstr>BS/UE demodulation 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on RRM and UE demodulation enhancements for RAN4 led Rel-19 items</dc:title>
  <dc:creator/>
  <cp:lastModifiedBy/>
  <cp:revision>5</cp:revision>
  <dcterms:created xsi:type="dcterms:W3CDTF">2023-05-24T08:30:10Z</dcterms:created>
  <dcterms:modified xsi:type="dcterms:W3CDTF">2023-12-04T17:28:40Z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