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87" r:id="rId5"/>
    <p:sldMasterId id="2147483688" r:id="rId6"/>
    <p:sldMasterId id="2147483693" r:id="rId7"/>
    <p:sldMasterId id="2147483698" r:id="rId8"/>
    <p:sldMasterId id="2147483704" r:id="rId9"/>
  </p:sldMasterIdLst>
  <p:notesMasterIdLst>
    <p:notesMasterId r:id="rId14"/>
  </p:notesMasterIdLst>
  <p:handoutMasterIdLst>
    <p:handoutMasterId r:id="rId15"/>
  </p:handoutMasterIdLst>
  <p:sldIdLst>
    <p:sldId id="436" r:id="rId10"/>
    <p:sldId id="2147309803" r:id="rId11"/>
    <p:sldId id="2147309812" r:id="rId12"/>
    <p:sldId id="282" r:id="rId13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C1DDE95-13E7-1B45-294A-E5362AE073B1}" name="Shinya Kumagai (熊谷 慎也)" initials="SK(慎" userId="S::shinya.kumagai.yw@nttdocomo.com::d22c9741-fed2-4331-abb8-72920a4e3e9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FFF"/>
    <a:srgbClr val="E6FAD9"/>
    <a:srgbClr val="D4F7BC"/>
    <a:srgbClr val="FFFFCC"/>
    <a:srgbClr val="CC0033"/>
    <a:srgbClr val="FF9999"/>
    <a:srgbClr val="FF0066"/>
    <a:srgbClr val="FF5050"/>
    <a:srgbClr val="3366FF"/>
    <a:srgbClr val="C05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25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0"/>
        <p:guide pos="214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dekazu Shimodaira (下平 英和)" userId="3fd672c4-e007-4f9d-83e4-2ad823b5666b" providerId="ADAL" clId="{5F4388BF-A055-473F-BE62-DE80269A9F86}"/>
    <pc:docChg chg="modSld">
      <pc:chgData name="Hidekazu Shimodaira (下平 英和)" userId="3fd672c4-e007-4f9d-83e4-2ad823b5666b" providerId="ADAL" clId="{5F4388BF-A055-473F-BE62-DE80269A9F86}" dt="2023-12-01T12:53:59.661" v="25" actId="20577"/>
      <pc:docMkLst>
        <pc:docMk/>
      </pc:docMkLst>
      <pc:sldChg chg="modSp mod">
        <pc:chgData name="Hidekazu Shimodaira (下平 英和)" userId="3fd672c4-e007-4f9d-83e4-2ad823b5666b" providerId="ADAL" clId="{5F4388BF-A055-473F-BE62-DE80269A9F86}" dt="2023-12-01T12:53:59.661" v="25" actId="20577"/>
        <pc:sldMkLst>
          <pc:docMk/>
          <pc:sldMk cId="2182931869" sldId="436"/>
        </pc:sldMkLst>
        <pc:spChg chg="mod">
          <ac:chgData name="Hidekazu Shimodaira (下平 英和)" userId="3fd672c4-e007-4f9d-83e4-2ad823b5666b" providerId="ADAL" clId="{5F4388BF-A055-473F-BE62-DE80269A9F86}" dt="2023-11-30T01:00:52.367" v="17" actId="20577"/>
          <ac:spMkLst>
            <pc:docMk/>
            <pc:sldMk cId="2182931869" sldId="436"/>
            <ac:spMk id="3" creationId="{00000000-0000-0000-0000-000000000000}"/>
          </ac:spMkLst>
        </pc:spChg>
        <pc:spChg chg="mod">
          <ac:chgData name="Hidekazu Shimodaira (下平 英和)" userId="3fd672c4-e007-4f9d-83e4-2ad823b5666b" providerId="ADAL" clId="{5F4388BF-A055-473F-BE62-DE80269A9F86}" dt="2023-12-01T12:53:59.661" v="25" actId="20577"/>
          <ac:spMkLst>
            <pc:docMk/>
            <pc:sldMk cId="2182931869" sldId="436"/>
            <ac:spMk id="5" creationId="{1A204F25-287F-492A-824E-2B9A7FFF3DF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590026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3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91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28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1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88"/>
            <a:ext cx="5775870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2021,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7859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159223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52" indent="-239178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830" indent="-23917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1007" indent="-239178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185" indent="-239178">
              <a:buFont typeface="Wingdings" pitchFamily="2" charset="2"/>
              <a:buChar char="ü"/>
              <a:defRPr sz="14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17591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81984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716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9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24" tIns="45718" rIns="91424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8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" y="6468097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</a:rPr>
              <a:t>NTT DOCOMO, INC., Copyright 2021,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7" y="32173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0259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35" indent="-239131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670" indent="-239131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793" indent="-239131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09929" indent="-239131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412039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607890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168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 userDrawn="1"/>
        </p:nvSpPr>
        <p:spPr>
          <a:xfrm>
            <a:off x="10792449" y="41577"/>
            <a:ext cx="1348763" cy="341631"/>
          </a:xfrm>
          <a:prstGeom prst="rect">
            <a:avLst/>
          </a:prstGeom>
          <a:solidFill>
            <a:schemeClr val="accent6"/>
          </a:solidFill>
        </p:spPr>
        <p:txBody>
          <a:bodyPr wrap="none" lIns="60954" tIns="24382" rIns="60954" bIns="24382" rtlCol="0">
            <a:spAutoFit/>
          </a:bodyPr>
          <a:lstStyle/>
          <a:p>
            <a:r>
              <a:rPr lang="en-US" b="1" i="1">
                <a:solidFill>
                  <a:srgbClr val="FFFFFF"/>
                </a:solidFill>
                <a:latin typeface="Calibri"/>
                <a:ea typeface="メイリオ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93" indent="-239155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750" indent="-239155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900" indent="-239155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10057" indent="-239155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CF42B-B365-EF8D-1C1E-831F4128FB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5C6AF9-63E1-018A-4151-9EFB578715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87553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5679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5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1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91"/>
            <a:ext cx="6237974" cy="384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2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5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57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09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42" indent="-353442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93" indent="-23915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750" indent="-239155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900" indent="-2391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10057" indent="-239155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38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906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43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953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defTabSz="121905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78" indent="-380953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1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8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6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43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3689" r:id="rId2"/>
    <p:sldLayoutId id="2147483690" r:id="rId3"/>
    <p:sldLayoutId id="2147483691" r:id="rId4"/>
    <p:sldLayoutId id="2147483692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0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17" tIns="60958" rIns="121917" bIns="6095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17" tIns="60958" rIns="121917" bIns="60958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28" y="6458378"/>
            <a:ext cx="534756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88"/>
            <a:ext cx="5775870" cy="41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2023,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003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85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17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754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3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75" indent="-35347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52" indent="-239178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830" indent="-239178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1007" indent="-23917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185" indent="-239178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716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301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886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470" indent="-304792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801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8" rIns="91424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8" rIns="91424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9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24" tIns="45718" rIns="91424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6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7" y="32173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1" y="6468097"/>
            <a:ext cx="6237987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8" rIns="91424" bIns="45718">
            <a:spAutoFit/>
          </a:bodyPr>
          <a:lstStyle/>
          <a:p>
            <a:pPr>
              <a:defRPr/>
            </a:pPr>
            <a:r>
              <a:rPr lang="en-US" altLang="ja-JP" sz="19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NTT DOCOMO, INC., Copyright 2023, All rights reserved.</a:t>
            </a:r>
            <a:endParaRPr lang="en-GB" altLang="ja-JP" sz="1900" b="0">
              <a:solidFill>
                <a:schemeClr val="bg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775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45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893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392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78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10" indent="-35341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35" indent="-23913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670" indent="-239131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793" indent="-2391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09929" indent="-23913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044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512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0974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436" indent="-30472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59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92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8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6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5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3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5" y="6468091"/>
            <a:ext cx="5862416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>
              <a:defRPr/>
            </a:pPr>
            <a:r>
              <a:rPr lang="en-US" altLang="ja-JP">
                <a:solidFill>
                  <a:srgbClr val="FFFFFF">
                    <a:lumMod val="75000"/>
                  </a:srgbClr>
                </a:solidFill>
                <a:latin typeface="Calibri" panose="020F0502020204030204" pitchFamily="34" charset="0"/>
              </a:rPr>
              <a:t>NTT DOCOMO, INC., Copyright 2022, All rights reserved.</a:t>
            </a:r>
            <a:endParaRPr lang="en-GB" altLang="ja-JP">
              <a:solidFill>
                <a:srgbClr val="FFFFFF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Views on Topics Impacting both RF/OTA and </a:t>
            </a:r>
            <a:r>
              <a:rPr kumimoji="1" lang="en-US" altLang="ja-JP" dirty="0" err="1">
                <a:solidFill>
                  <a:schemeClr val="tx1"/>
                </a:solidFill>
              </a:rPr>
              <a:t>Demod</a:t>
            </a:r>
            <a:r>
              <a:rPr kumimoji="1" lang="en-US" altLang="ja-JP" dirty="0">
                <a:solidFill>
                  <a:schemeClr val="tx1"/>
                </a:solidFill>
              </a:rPr>
              <a:t>/RRM for Rel-19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</a:t>
            </a:r>
            <a:r>
              <a:rPr kumimoji="1" lang="ja-JP" altLang="en-US" dirty="0"/>
              <a:t> </a:t>
            </a:r>
            <a:r>
              <a:rPr kumimoji="1" lang="en-US" altLang="ja-JP" dirty="0"/>
              <a:t>DOCOMO,</a:t>
            </a:r>
            <a:r>
              <a:rPr kumimoji="1" lang="ja-JP" altLang="en-US" dirty="0"/>
              <a:t> </a:t>
            </a:r>
            <a:r>
              <a:rPr kumimoji="1" lang="en-US" altLang="ja-JP" dirty="0"/>
              <a:t>INC.</a:t>
            </a:r>
            <a:r>
              <a:rPr lang="en-US" altLang="ja-JP" dirty="0"/>
              <a:t>,</a:t>
            </a:r>
            <a:r>
              <a:rPr lang="ja-JP" altLang="en-US" dirty="0"/>
              <a:t> </a:t>
            </a:r>
            <a:r>
              <a:rPr lang="en-US" altLang="ja-JP" dirty="0"/>
              <a:t>SoftBank Corp.</a:t>
            </a:r>
            <a:endParaRPr kumimoji="1" lang="ja-JP" altLang="en-US" dirty="0"/>
          </a:p>
        </p:txBody>
      </p:sp>
      <p:sp>
        <p:nvSpPr>
          <p:cNvPr id="4" name="テキスト ボックス 4">
            <a:extLst>
              <a:ext uri="{FF2B5EF4-FFF2-40B4-BE49-F238E27FC236}">
                <a16:creationId xmlns:a16="http://schemas.microsoft.com/office/drawing/2014/main" id="{057AFA79-FFEA-498C-A102-805245EB7626}"/>
              </a:ext>
            </a:extLst>
          </p:cNvPr>
          <p:cNvSpPr txBox="1"/>
          <p:nvPr/>
        </p:nvSpPr>
        <p:spPr>
          <a:xfrm>
            <a:off x="101363" y="806993"/>
            <a:ext cx="639071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60952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219050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82857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438098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3047620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3657143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4266667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4876191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3GPP TSG RAN #102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Edinburgh, Scotland, December 11-15, 2023</a:t>
            </a:r>
            <a:endParaRPr lang="en-US" altLang="ja-JP" sz="2000" b="1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Agenda Item:</a:t>
            </a:r>
            <a:r>
              <a:rPr lang="en-US" altLang="ja-JP" sz="16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6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9.1.4.4</a:t>
            </a: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Document for:</a:t>
            </a:r>
            <a:r>
              <a:rPr lang="en-GB" altLang="ja-JP" sz="16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	</a:t>
            </a:r>
            <a:r>
              <a:rPr lang="en-GB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Discussion</a:t>
            </a: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5" name="テキスト ボックス 5">
            <a:extLst>
              <a:ext uri="{FF2B5EF4-FFF2-40B4-BE49-F238E27FC236}">
                <a16:creationId xmlns:a16="http://schemas.microsoft.com/office/drawing/2014/main" id="{1A204F25-287F-492A-824E-2B9A7FFF3DF1}"/>
              </a:ext>
            </a:extLst>
          </p:cNvPr>
          <p:cNvSpPr txBox="1"/>
          <p:nvPr/>
        </p:nvSpPr>
        <p:spPr>
          <a:xfrm>
            <a:off x="10047468" y="825243"/>
            <a:ext cx="20431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60952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219050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828573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438098" algn="l" rtl="0" fontAlgn="base">
              <a:spcBef>
                <a:spcPct val="0"/>
              </a:spcBef>
              <a:spcAft>
                <a:spcPct val="0"/>
              </a:spcAft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3047620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3657143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4266667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4876191" algn="l" defTabSz="1219050" rtl="0" eaLnBrk="1" latinLnBrk="0" hangingPunct="1">
              <a:defRPr kumimoji="1" sz="19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US" altLang="ja-JP" sz="2400" b="1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RP-233753</a:t>
            </a:r>
            <a:endParaRPr lang="ja-JP" altLang="ja-JP" sz="24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931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71373F-35C8-FD09-6800-9921DC6EE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Overview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785A92-EB50-C028-2E88-B49F8A7F7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2172890"/>
          </a:xfrm>
        </p:spPr>
        <p:txBody>
          <a:bodyPr/>
          <a:lstStyle/>
          <a:p>
            <a:pPr marL="353060" indent="-353060"/>
            <a:r>
              <a:rPr lang="en-US" altLang="ja-JP" sz="2000" dirty="0">
                <a:cs typeface="Calibri" panose="020F0502020204030204" pitchFamily="34" charset="0"/>
              </a:rPr>
              <a:t>In last RAN#101, we proposed several topics to be introduced as Rel-19 items and received comments from companies</a:t>
            </a:r>
          </a:p>
          <a:p>
            <a:pPr marL="353060" indent="-353060"/>
            <a:r>
              <a:rPr lang="en-US" altLang="ja-JP" sz="2000" dirty="0">
                <a:cs typeface="Calibri" panose="020F0502020204030204" pitchFamily="34" charset="0"/>
              </a:rPr>
              <a:t>With consideration of these comments, we brush-up our proposals with clear motivation and possible objectives</a:t>
            </a:r>
          </a:p>
          <a:p>
            <a:pPr marL="353060" indent="-353060"/>
            <a:r>
              <a:rPr lang="en-US" altLang="ja-JP" sz="2000" dirty="0">
                <a:cs typeface="Calibri" panose="020F0502020204030204" pitchFamily="34" charset="0"/>
              </a:rPr>
              <a:t>The list of proposals for both RF/OTA and </a:t>
            </a:r>
            <a:r>
              <a:rPr lang="en-US" altLang="ja-JP" sz="2000" dirty="0" err="1">
                <a:cs typeface="Calibri" panose="020F0502020204030204" pitchFamily="34" charset="0"/>
              </a:rPr>
              <a:t>Demod</a:t>
            </a:r>
            <a:r>
              <a:rPr lang="en-US" altLang="ja-JP" sz="2000" dirty="0">
                <a:cs typeface="Calibri" panose="020F0502020204030204" pitchFamily="34" charset="0"/>
              </a:rPr>
              <a:t>/RRM topic are as follows:</a:t>
            </a:r>
          </a:p>
          <a:p>
            <a:pPr marL="592053" lvl="1" indent="-238760"/>
            <a:r>
              <a:rPr kumimoji="1" lang="en-US" altLang="ja-JP" sz="2100" dirty="0"/>
              <a:t>100 km coverage support for HAPS TDD</a:t>
            </a:r>
          </a:p>
        </p:txBody>
      </p:sp>
    </p:spTree>
    <p:extLst>
      <p:ext uri="{BB962C8B-B14F-4D97-AF65-F5344CB8AC3E}">
        <p14:creationId xmlns:p14="http://schemas.microsoft.com/office/powerpoint/2010/main" val="1751689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BD792B8-1986-65D6-0543-F7F22E2DF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100 km coverage support for HAPS TDD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6CA9580-B520-9F8A-6CA4-70A5881A7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3403997"/>
          </a:xfrm>
        </p:spPr>
        <p:txBody>
          <a:bodyPr/>
          <a:lstStyle/>
          <a:p>
            <a:r>
              <a:rPr kumimoji="1" lang="en-US" altLang="ja-JP" dirty="0"/>
              <a:t>Motivation</a:t>
            </a:r>
          </a:p>
          <a:p>
            <a:pPr lvl="1"/>
            <a:r>
              <a:rPr kumimoji="1" lang="en-US" altLang="ja-JP" dirty="0"/>
              <a:t>According to the current TS 38.104, NR operating band n1 can be applied for HAPS operation</a:t>
            </a:r>
          </a:p>
          <a:p>
            <a:pPr lvl="1"/>
            <a:r>
              <a:rPr kumimoji="1" lang="en-US" altLang="ja-JP" dirty="0"/>
              <a:t>From operator’s point of view, it is important to increase choice for HAPS bands not only FDD but also TDD e.g., Band 34/n34 based on the need taking the outcome of WRC-23 into account</a:t>
            </a:r>
          </a:p>
          <a:p>
            <a:r>
              <a:rPr kumimoji="1" lang="en-US" altLang="ja-JP" dirty="0"/>
              <a:t>Possible objectives</a:t>
            </a:r>
          </a:p>
          <a:p>
            <a:pPr lvl="1"/>
            <a:r>
              <a:rPr kumimoji="1" lang="en-US" altLang="ja-JP" dirty="0"/>
              <a:t>Investigate the impacts </a:t>
            </a:r>
            <a:r>
              <a:rPr lang="en-US" altLang="ja-JP" dirty="0"/>
              <a:t>on </a:t>
            </a:r>
            <a:r>
              <a:rPr kumimoji="1" lang="en-US" altLang="ja-JP" dirty="0"/>
              <a:t>current specification due to 100km coverage in TDD operation</a:t>
            </a:r>
          </a:p>
          <a:p>
            <a:pPr lvl="2"/>
            <a:r>
              <a:rPr lang="en-US" altLang="ja-JP" dirty="0"/>
              <a:t>Possibly it only impacts on RAN4 performance requirements, i.e. PRACH detection requirements and TDD UL-DL configurations</a:t>
            </a:r>
          </a:p>
          <a:p>
            <a:pPr lvl="2"/>
            <a:r>
              <a:rPr kumimoji="1" lang="en-US" altLang="ja-JP" dirty="0"/>
              <a:t>If so, </a:t>
            </a:r>
            <a:r>
              <a:rPr lang="en-US" altLang="ja-JP" dirty="0"/>
              <a:t>t</a:t>
            </a:r>
            <a:r>
              <a:rPr kumimoji="1" lang="en-US" altLang="ja-JP" dirty="0"/>
              <a:t>his topic can be specified in TEI without a new WI</a:t>
            </a:r>
          </a:p>
          <a:p>
            <a:pPr lvl="1"/>
            <a:r>
              <a:rPr kumimoji="1" lang="en-US" altLang="ja-JP" dirty="0"/>
              <a:t>Refer the outcomes of NTN and ATG with respect to time alignment mechanism and study its applicability</a:t>
            </a:r>
          </a:p>
          <a:p>
            <a:pPr lvl="1"/>
            <a:r>
              <a:rPr lang="en-US" altLang="ja-JP" dirty="0"/>
              <a:t>Specify the necessary requirements as TN requirements</a:t>
            </a:r>
            <a:endParaRPr kumimoji="1" lang="en-US" altLang="ja-JP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FBBEBED-ECAA-3A81-E609-3C0DCBD8CA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898" y="5666976"/>
            <a:ext cx="448149" cy="40626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F4DCFF1-FC6B-153B-37BB-4EDD948A53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996" y="4619557"/>
            <a:ext cx="549073" cy="150076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CF60FBEC-0366-0BEB-5107-7A0290947EB9}"/>
              </a:ext>
            </a:extLst>
          </p:cNvPr>
          <p:cNvSpPr/>
          <p:nvPr/>
        </p:nvSpPr>
        <p:spPr>
          <a:xfrm rot="21182038">
            <a:off x="2787452" y="5152917"/>
            <a:ext cx="2377473" cy="982811"/>
          </a:xfrm>
          <a:prstGeom prst="ellipse">
            <a:avLst/>
          </a:prstGeom>
          <a:solidFill>
            <a:schemeClr val="accent5"/>
          </a:solidFill>
          <a:ln w="12700">
            <a:solidFill>
              <a:schemeClr val="accent5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BF29BCF-7A10-A6F7-5AD3-BC8793AC5CE0}"/>
              </a:ext>
            </a:extLst>
          </p:cNvPr>
          <p:cNvCxnSpPr>
            <a:cxnSpLocks/>
          </p:cNvCxnSpPr>
          <p:nvPr/>
        </p:nvCxnSpPr>
        <p:spPr>
          <a:xfrm flipH="1" flipV="1">
            <a:off x="6096000" y="4814469"/>
            <a:ext cx="2027408" cy="86431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B1C8714E-932B-43A4-2693-3741A474CCB4}"/>
              </a:ext>
            </a:extLst>
          </p:cNvPr>
          <p:cNvSpPr/>
          <p:nvPr/>
        </p:nvSpPr>
        <p:spPr>
          <a:xfrm>
            <a:off x="6483740" y="4611212"/>
            <a:ext cx="102194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游ゴシック" panose="020B0400000000000000" pitchFamily="50" charset="-128"/>
                <a:cs typeface="+mn-cs"/>
              </a:rPr>
              <a:t>HAPS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681512CE-E7F9-F574-7673-9A52B97F1FF5}"/>
              </a:ext>
            </a:extLst>
          </p:cNvPr>
          <p:cNvSpPr/>
          <p:nvPr/>
        </p:nvSpPr>
        <p:spPr>
          <a:xfrm>
            <a:off x="8339339" y="5482733"/>
            <a:ext cx="179552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ja-JP" sz="1050">
                <a:solidFill>
                  <a:prstClr val="black"/>
                </a:solidFill>
                <a:latin typeface="+mn-lt"/>
                <a:ea typeface="游ゴシック" panose="020B0400000000000000" pitchFamily="50" charset="-128"/>
              </a:rPr>
              <a:t>GW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F74F0784-458D-36F3-9977-C85B2D6F61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317" y="5640067"/>
            <a:ext cx="103742" cy="156413"/>
          </a:xfrm>
          <a:prstGeom prst="rect">
            <a:avLst/>
          </a:prstGeom>
        </p:spPr>
      </p:pic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6F897A2B-A702-3B45-D0E4-D5249443216C}"/>
              </a:ext>
            </a:extLst>
          </p:cNvPr>
          <p:cNvCxnSpPr>
            <a:cxnSpLocks/>
          </p:cNvCxnSpPr>
          <p:nvPr/>
        </p:nvCxnSpPr>
        <p:spPr>
          <a:xfrm flipV="1">
            <a:off x="4084542" y="4802662"/>
            <a:ext cx="2027408" cy="86431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DC08B1F-D90F-A5BF-5AC9-B33909BED10C}"/>
              </a:ext>
            </a:extLst>
          </p:cNvPr>
          <p:cNvSpPr/>
          <p:nvPr/>
        </p:nvSpPr>
        <p:spPr>
          <a:xfrm>
            <a:off x="3729252" y="5296612"/>
            <a:ext cx="179552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ja-JP" sz="1050">
                <a:solidFill>
                  <a:prstClr val="black"/>
                </a:solidFill>
                <a:latin typeface="+mn-lt"/>
                <a:ea typeface="游ゴシック" panose="020B0400000000000000" pitchFamily="50" charset="-128"/>
              </a:rPr>
              <a:t>UE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874D3F0-4FC6-57C5-D41E-04095E86B0AB}"/>
              </a:ext>
            </a:extLst>
          </p:cNvPr>
          <p:cNvSpPr/>
          <p:nvPr/>
        </p:nvSpPr>
        <p:spPr>
          <a:xfrm>
            <a:off x="6723749" y="5744375"/>
            <a:ext cx="2129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ja-JP" sz="1200">
                <a:solidFill>
                  <a:srgbClr val="FF0000"/>
                </a:solidFill>
                <a:latin typeface="+mn-lt"/>
                <a:ea typeface="游ゴシック" panose="020B0400000000000000" pitchFamily="50" charset="-128"/>
              </a:rPr>
              <a:t>UE-HAPS-GW-</a:t>
            </a:r>
            <a:r>
              <a:rPr lang="en-US" altLang="ja-JP" sz="1200" err="1">
                <a:solidFill>
                  <a:srgbClr val="FF0000"/>
                </a:solidFill>
                <a:latin typeface="+mn-lt"/>
                <a:ea typeface="游ゴシック" panose="020B0400000000000000" pitchFamily="50" charset="-128"/>
              </a:rPr>
              <a:t>gNB</a:t>
            </a:r>
            <a:r>
              <a:rPr lang="en-US" altLang="ja-JP" sz="1200">
                <a:solidFill>
                  <a:srgbClr val="FF0000"/>
                </a:solidFill>
                <a:latin typeface="+mn-lt"/>
                <a:ea typeface="游ゴシック" panose="020B0400000000000000" pitchFamily="50" charset="-128"/>
              </a:rPr>
              <a:t>: </a:t>
            </a:r>
          </a:p>
          <a:p>
            <a:pPr lvl="0">
              <a:defRPr/>
            </a:pPr>
            <a:r>
              <a:rPr lang="en-US" altLang="ja-JP" sz="1200">
                <a:solidFill>
                  <a:srgbClr val="FF0000"/>
                </a:solidFill>
                <a:latin typeface="+mn-lt"/>
                <a:ea typeface="游ゴシック" panose="020B0400000000000000" pitchFamily="50" charset="-128"/>
              </a:rPr>
              <a:t>100km</a:t>
            </a:r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游ゴシック" panose="020B0400000000000000" pitchFamily="50" charset="-128"/>
              <a:cs typeface="+mn-cs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7132C3D0-6615-B783-3068-BA86767E2A7F}"/>
              </a:ext>
            </a:extLst>
          </p:cNvPr>
          <p:cNvCxnSpPr>
            <a:stCxn id="4" idx="3"/>
          </p:cNvCxnSpPr>
          <p:nvPr/>
        </p:nvCxnSpPr>
        <p:spPr>
          <a:xfrm flipV="1">
            <a:off x="8645047" y="5602006"/>
            <a:ext cx="707147" cy="2681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D524636-6864-B5A1-E106-AC7DBBB0177D}"/>
              </a:ext>
            </a:extLst>
          </p:cNvPr>
          <p:cNvSpPr txBox="1"/>
          <p:nvPr/>
        </p:nvSpPr>
        <p:spPr>
          <a:xfrm>
            <a:off x="9352195" y="5411203"/>
            <a:ext cx="52610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600" err="1">
                <a:latin typeface="+mn-lt"/>
                <a:ea typeface="+mn-ea"/>
              </a:rPr>
              <a:t>gNB</a:t>
            </a:r>
            <a:endParaRPr kumimoji="1" lang="ja-JP" altLang="en-US" sz="1600">
              <a:latin typeface="+mn-lt"/>
              <a:ea typeface="+mn-ea"/>
            </a:endParaRPr>
          </a:p>
        </p:txBody>
      </p: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7A304D6E-2147-8824-0749-A843C333E7AF}"/>
              </a:ext>
            </a:extLst>
          </p:cNvPr>
          <p:cNvCxnSpPr/>
          <p:nvPr/>
        </p:nvCxnSpPr>
        <p:spPr>
          <a:xfrm flipV="1">
            <a:off x="4122751" y="4911263"/>
            <a:ext cx="1979765" cy="85365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E8E95EC6-550C-E223-DAC3-D1BBB5B4D492}"/>
              </a:ext>
            </a:extLst>
          </p:cNvPr>
          <p:cNvCxnSpPr>
            <a:cxnSpLocks/>
          </p:cNvCxnSpPr>
          <p:nvPr/>
        </p:nvCxnSpPr>
        <p:spPr>
          <a:xfrm flipH="1" flipV="1">
            <a:off x="6102402" y="4904746"/>
            <a:ext cx="2452111" cy="108005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374BC347-520C-90B3-F6B2-584515016490}"/>
              </a:ext>
            </a:extLst>
          </p:cNvPr>
          <p:cNvCxnSpPr>
            <a:cxnSpLocks/>
          </p:cNvCxnSpPr>
          <p:nvPr/>
        </p:nvCxnSpPr>
        <p:spPr>
          <a:xfrm flipV="1">
            <a:off x="8550672" y="5692728"/>
            <a:ext cx="761895" cy="29296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26">
            <a:extLst>
              <a:ext uri="{FF2B5EF4-FFF2-40B4-BE49-F238E27FC236}">
                <a16:creationId xmlns:a16="http://schemas.microsoft.com/office/drawing/2014/main" id="{88A2D878-3762-C8C0-9010-F0C9D9E823B3}"/>
              </a:ext>
            </a:extLst>
          </p:cNvPr>
          <p:cNvSpPr txBox="1"/>
          <p:nvPr/>
        </p:nvSpPr>
        <p:spPr bwMode="auto">
          <a:xfrm flipH="1">
            <a:off x="6118352" y="5289259"/>
            <a:ext cx="90565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9pPr>
          </a:lstStyle>
          <a:p>
            <a:pPr marL="268288" indent="-268288"/>
            <a:r>
              <a:rPr kumimoji="1" lang="en-US" altLang="ja-JP" sz="1050" kern="0">
                <a:latin typeface="Meiryo UI" panose="020B0604030504040204" pitchFamily="50" charset="-128"/>
                <a:ea typeface="Meiryo UI" panose="020B0604030504040204" pitchFamily="50" charset="-128"/>
              </a:rPr>
              <a:t>20km</a:t>
            </a:r>
            <a:endParaRPr kumimoji="1" lang="ja-JP" altLang="en-US" sz="1050" ker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D1785E9D-BB62-0555-6717-D48ADC48CAC8}"/>
              </a:ext>
            </a:extLst>
          </p:cNvPr>
          <p:cNvCxnSpPr>
            <a:cxnSpLocks/>
          </p:cNvCxnSpPr>
          <p:nvPr/>
        </p:nvCxnSpPr>
        <p:spPr>
          <a:xfrm>
            <a:off x="6122859" y="4970277"/>
            <a:ext cx="0" cy="705893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1237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32" y="2768927"/>
            <a:ext cx="6272773" cy="136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207433" y="-144461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410633" y="7940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</p:spTree>
    <p:extLst>
      <p:ext uri="{BB962C8B-B14F-4D97-AF65-F5344CB8AC3E}">
        <p14:creationId xmlns:p14="http://schemas.microsoft.com/office/powerpoint/2010/main" val="3751383928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1505D91EB3C8C64998A350A7754318DA" ma:contentTypeVersion="11" ma:contentTypeDescription="新しいドキュメントを作成します。" ma:contentTypeScope="" ma:versionID="7b5ae1b8c26e4ca2e7ed4c9902ef1591">
  <xsd:schema xmlns:xsd="http://www.w3.org/2001/XMLSchema" xmlns:xs="http://www.w3.org/2001/XMLSchema" xmlns:p="http://schemas.microsoft.com/office/2006/metadata/properties" xmlns:ns2="982d6def-2ef6-47fd-adbb-fbf083733c15" xmlns:ns3="a23066e0-fd52-47c5-8e6a-94d011ae15e0" targetNamespace="http://schemas.microsoft.com/office/2006/metadata/properties" ma:root="true" ma:fieldsID="5f8a3c93cd84fa727989751576eccee4" ns2:_="" ns3:_="">
    <xsd:import namespace="982d6def-2ef6-47fd-adbb-fbf083733c15"/>
    <xsd:import namespace="a23066e0-fd52-47c5-8e6a-94d011ae15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2d6def-2ef6-47fd-adbb-fbf083733c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3066e0-fd52-47c5-8e6a-94d011ae15e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340c3b03-1134-4c39-a11a-e776f0b90e9e}" ma:internalName="TaxCatchAll" ma:showField="CatchAllData" ma:web="a23066e0-fd52-47c5-8e6a-94d011ae15e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23066e0-fd52-47c5-8e6a-94d011ae15e0" xsi:nil="true"/>
    <lcf76f155ced4ddcb4097134ff3c332f xmlns="982d6def-2ef6-47fd-adbb-fbf083733c1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44E63A1-1F15-4266-BEA0-0F4C19FD3D9B}">
  <ds:schemaRefs>
    <ds:schemaRef ds:uri="982d6def-2ef6-47fd-adbb-fbf083733c15"/>
    <ds:schemaRef ds:uri="a23066e0-fd52-47c5-8e6a-94d011ae15e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9F0EF07-DBFE-4F4D-9B06-352B6C7CE6FE}">
  <ds:schemaRefs>
    <ds:schemaRef ds:uri="http://purl.org/dc/elements/1.1/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a23066e0-fd52-47c5-8e6a-94d011ae15e0"/>
    <ds:schemaRef ds:uri="982d6def-2ef6-47fd-adbb-fbf083733c15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735</TotalTime>
  <Words>258</Words>
  <Application>Microsoft Office PowerPoint</Application>
  <PresentationFormat>ワイド画面</PresentationFormat>
  <Paragraphs>30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6</vt:i4>
      </vt:variant>
      <vt:variant>
        <vt:lpstr>スライド タイトル</vt:lpstr>
      </vt:variant>
      <vt:variant>
        <vt:i4>4</vt:i4>
      </vt:variant>
    </vt:vector>
  </HeadingPairs>
  <TitlesOfParts>
    <vt:vector size="16" baseType="lpstr">
      <vt:lpstr>Meiryo UI</vt:lpstr>
      <vt:lpstr>Arial</vt:lpstr>
      <vt:lpstr>Calibri</vt:lpstr>
      <vt:lpstr>Segoe UI</vt:lpstr>
      <vt:lpstr>Times New Roman</vt:lpstr>
      <vt:lpstr>Wingdings</vt:lpstr>
      <vt:lpstr>標準デザイン</vt:lpstr>
      <vt:lpstr>Custom Design</vt:lpstr>
      <vt:lpstr>1_標準デザイン</vt:lpstr>
      <vt:lpstr>2_標準デザイン</vt:lpstr>
      <vt:lpstr>3_標準デザイン</vt:lpstr>
      <vt:lpstr>1_標準デザイン</vt:lpstr>
      <vt:lpstr>Views on Topics Impacting both RF/OTA and Demod/RRM for Rel-19</vt:lpstr>
      <vt:lpstr>Overview</vt:lpstr>
      <vt:lpstr>100 km coverage support for HAPS TDD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Initial views on Rel-19</dc:title>
  <dc:creator>6758703</dc:creator>
  <cp:lastModifiedBy>Hidekazu Shimodaira (下平 英和)</cp:lastModifiedBy>
  <cp:revision>2</cp:revision>
  <dcterms:created xsi:type="dcterms:W3CDTF">2008-05-20T02:15:22Z</dcterms:created>
  <dcterms:modified xsi:type="dcterms:W3CDTF">2023-12-01T12:54:00Z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0x0101001505D91EB3C8C64998A350A7754318DA</vt:lpwstr>
  </property>
  <property fmtid="{D5CDD505-2E9C-101B-9397-08002B2CF9AE}" pid="3" name="MSIP_Label_f7b7771f-98a2-4ec9-8160-ee37e9359e20_Enabled">
    <vt:lpwstr>true</vt:lpwstr>
  </property>
  <property fmtid="{D5CDD505-2E9C-101B-9397-08002B2CF9AE}" pid="4" name="MSIP_Label_f7b7771f-98a2-4ec9-8160-ee37e9359e20_SetDate">
    <vt:lpwstr>2023-04-05T01:07:14Z</vt:lpwstr>
  </property>
  <property fmtid="{D5CDD505-2E9C-101B-9397-08002B2CF9AE}" pid="5" name="MSIP_Label_f7b7771f-98a2-4ec9-8160-ee37e9359e20_Method">
    <vt:lpwstr>Privileged</vt:lpwstr>
  </property>
  <property fmtid="{D5CDD505-2E9C-101B-9397-08002B2CF9AE}" pid="6" name="MSIP_Label_f7b7771f-98a2-4ec9-8160-ee37e9359e20_Name">
    <vt:lpwstr>社外開示</vt:lpwstr>
  </property>
  <property fmtid="{D5CDD505-2E9C-101B-9397-08002B2CF9AE}" pid="7" name="MSIP_Label_f7b7771f-98a2-4ec9-8160-ee37e9359e20_SiteId">
    <vt:lpwstr>6786d483-f51b-44bd-b40a-6fe409a5265e</vt:lpwstr>
  </property>
  <property fmtid="{D5CDD505-2E9C-101B-9397-08002B2CF9AE}" pid="8" name="MSIP_Label_f7b7771f-98a2-4ec9-8160-ee37e9359e20_ActionId">
    <vt:lpwstr>0411b94f-eb4f-4d5b-a276-ab68d9472120</vt:lpwstr>
  </property>
  <property fmtid="{D5CDD505-2E9C-101B-9397-08002B2CF9AE}" pid="9" name="MSIP_Label_f7b7771f-98a2-4ec9-8160-ee37e9359e20_ContentBits">
    <vt:lpwstr>0</vt:lpwstr>
  </property>
  <property fmtid="{D5CDD505-2E9C-101B-9397-08002B2CF9AE}" pid="10" name="MediaServiceImageTags">
    <vt:lpwstr/>
  </property>
</Properties>
</file>