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147473018" r:id="rId6"/>
    <p:sldId id="257" r:id="rId7"/>
    <p:sldId id="258" r:id="rId8"/>
    <p:sldId id="2147473015" r:id="rId9"/>
    <p:sldId id="2147473016" r:id="rId10"/>
    <p:sldId id="2147473019" r:id="rId11"/>
    <p:sldId id="2147473017" r:id="rId12"/>
    <p:sldId id="2147473014" r:id="rId13"/>
    <p:sldId id="259" r:id="rId14"/>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42CD73C-7663-EFD0-4FA2-C11742A6EB19}" name="Narendar Madhavan" initials="NM" userId="Narendar Madhavan" providerId="None"/>
  <p188:author id="{4E328746-4967-CD21-0001-4E1ED653298B}" name="Filip Barac" initials="FB" userId="Filip Barac" providerId="None"/>
  <p188:author id="{9EB3BEB5-23D4-BE6E-D5D0-AB94A18C4296}" name="Stephen Grant" initials="SG" userId="S::stephen.grant@ericsson.com::d918c8d1-e30c-4135-b596-ec8489a32f16" providerId="AD"/>
  <p188:author id="{CA31C5E7-CDCF-7931-33A1-4400AAB30CCC}" name="Thomas Chapman" initials="TC" userId="S::thomas.chapman@ericsson.com::62f56abd-8013-406a-a5cf-528bee683f35" providerId="AD"/>
  <p188:author id="{259728EB-666A-B7B5-61B9-74AD1EFB4BAB}" name="Daniel Chen Larsson" initials="DL" userId="S::daniel.chen.larsson@ericsson.com::042d937e-b645-4e79-8328-c8401d62659e"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46D216-6772-405F-8B58-19029FF2DCD7}" v="1" dt="2023-12-04T09:45:25.883"/>
    <p1510:client id="{D1F03257-4ACF-486C-9F65-527858A55556}" v="250" dt="2023-12-03T17:52:49.5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4" d="100"/>
          <a:sy n="154" d="100"/>
        </p:scale>
        <p:origin x="534"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Chapman" userId="62f56abd-8013-406a-a5cf-528bee683f35" providerId="ADAL" clId="{29853F64-7DB6-44D9-88B8-FA2163124577}"/>
    <pc:docChg chg="custSel modSld">
      <pc:chgData name="Thomas Chapman" userId="62f56abd-8013-406a-a5cf-528bee683f35" providerId="ADAL" clId="{29853F64-7DB6-44D9-88B8-FA2163124577}" dt="2023-12-04T17:25:28.455" v="116" actId="20577"/>
      <pc:docMkLst>
        <pc:docMk/>
      </pc:docMkLst>
      <pc:sldChg chg="modSp mod">
        <pc:chgData name="Thomas Chapman" userId="62f56abd-8013-406a-a5cf-528bee683f35" providerId="ADAL" clId="{29853F64-7DB6-44D9-88B8-FA2163124577}" dt="2023-12-04T16:58:16.887" v="10" actId="6549"/>
        <pc:sldMkLst>
          <pc:docMk/>
          <pc:sldMk cId="4038275652" sldId="256"/>
        </pc:sldMkLst>
        <pc:spChg chg="mod">
          <ac:chgData name="Thomas Chapman" userId="62f56abd-8013-406a-a5cf-528bee683f35" providerId="ADAL" clId="{29853F64-7DB6-44D9-88B8-FA2163124577}" dt="2023-12-04T16:58:16.887" v="10" actId="6549"/>
          <ac:spMkLst>
            <pc:docMk/>
            <pc:sldMk cId="4038275652" sldId="256"/>
            <ac:spMk id="5" creationId="{731BFDE8-8CC7-6CDA-EF1C-C00A2DC27955}"/>
          </ac:spMkLst>
        </pc:spChg>
      </pc:sldChg>
      <pc:sldChg chg="delCm">
        <pc:chgData name="Thomas Chapman" userId="62f56abd-8013-406a-a5cf-528bee683f35" providerId="ADAL" clId="{29853F64-7DB6-44D9-88B8-FA2163124577}" dt="2023-12-04T16:58:35.248" v="11"/>
        <pc:sldMkLst>
          <pc:docMk/>
          <pc:sldMk cId="362488459" sldId="257"/>
        </pc:sldMkLst>
      </pc:sldChg>
      <pc:sldChg chg="modSp mod">
        <pc:chgData name="Thomas Chapman" userId="62f56abd-8013-406a-a5cf-528bee683f35" providerId="ADAL" clId="{29853F64-7DB6-44D9-88B8-FA2163124577}" dt="2023-12-04T17:21:14.920" v="115" actId="20577"/>
        <pc:sldMkLst>
          <pc:docMk/>
          <pc:sldMk cId="1180439458" sldId="2147473014"/>
        </pc:sldMkLst>
        <pc:spChg chg="mod">
          <ac:chgData name="Thomas Chapman" userId="62f56abd-8013-406a-a5cf-528bee683f35" providerId="ADAL" clId="{29853F64-7DB6-44D9-88B8-FA2163124577}" dt="2023-12-04T17:21:14.920" v="115" actId="20577"/>
          <ac:spMkLst>
            <pc:docMk/>
            <pc:sldMk cId="1180439458" sldId="2147473014"/>
            <ac:spMk id="6" creationId="{03014320-9D05-3FA3-DDDB-B9AA576EB5B5}"/>
          </ac:spMkLst>
        </pc:spChg>
      </pc:sldChg>
      <pc:sldChg chg="modSp mod">
        <pc:chgData name="Thomas Chapman" userId="62f56abd-8013-406a-a5cf-528bee683f35" providerId="ADAL" clId="{29853F64-7DB6-44D9-88B8-FA2163124577}" dt="2023-12-04T17:20:49.126" v="71" actId="20577"/>
        <pc:sldMkLst>
          <pc:docMk/>
          <pc:sldMk cId="519687244" sldId="2147473019"/>
        </pc:sldMkLst>
        <pc:spChg chg="mod">
          <ac:chgData name="Thomas Chapman" userId="62f56abd-8013-406a-a5cf-528bee683f35" providerId="ADAL" clId="{29853F64-7DB6-44D9-88B8-FA2163124577}" dt="2023-12-04T17:20:49.126" v="71" actId="20577"/>
          <ac:spMkLst>
            <pc:docMk/>
            <pc:sldMk cId="519687244" sldId="2147473019"/>
            <ac:spMk id="3" creationId="{1E850243-6DF0-9AB6-69CA-02D4A9CAA7B7}"/>
          </ac:spMkLst>
        </pc:spChg>
      </pc:sldChg>
    </pc:docChg>
  </pc:docChgLst>
  <pc:docChgLst>
    <pc:chgData name="Narendar Madhavan" userId="36e1278f-63e9-453b-b125-25cb7cbfb67a" providerId="ADAL" clId="{F995B72C-B9BD-4253-8F65-12A0917A048D}"/>
    <pc:docChg chg="custSel modSld sldOrd">
      <pc:chgData name="Narendar Madhavan" userId="36e1278f-63e9-453b-b125-25cb7cbfb67a" providerId="ADAL" clId="{F995B72C-B9BD-4253-8F65-12A0917A048D}" dt="2023-12-02T17:30:23.832" v="80" actId="20577"/>
      <pc:docMkLst>
        <pc:docMk/>
      </pc:docMkLst>
      <pc:sldChg chg="modSp mod delCm">
        <pc:chgData name="Narendar Madhavan" userId="36e1278f-63e9-453b-b125-25cb7cbfb67a" providerId="ADAL" clId="{F995B72C-B9BD-4253-8F65-12A0917A048D}" dt="2023-12-02T17:30:23.832" v="80" actId="20577"/>
        <pc:sldMkLst>
          <pc:docMk/>
          <pc:sldMk cId="1180439458" sldId="2147473014"/>
        </pc:sldMkLst>
        <pc:spChg chg="mod">
          <ac:chgData name="Narendar Madhavan" userId="36e1278f-63e9-453b-b125-25cb7cbfb67a" providerId="ADAL" clId="{F995B72C-B9BD-4253-8F65-12A0917A048D}" dt="2023-12-02T17:30:23.832" v="80" actId="20577"/>
          <ac:spMkLst>
            <pc:docMk/>
            <pc:sldMk cId="1180439458" sldId="2147473014"/>
            <ac:spMk id="6" creationId="{03014320-9D05-3FA3-DDDB-B9AA576EB5B5}"/>
          </ac:spMkLst>
        </pc:spChg>
      </pc:sldChg>
      <pc:sldChg chg="delCm">
        <pc:chgData name="Narendar Madhavan" userId="36e1278f-63e9-453b-b125-25cb7cbfb67a" providerId="ADAL" clId="{F995B72C-B9BD-4253-8F65-12A0917A048D}" dt="2023-12-02T16:49:29.197" v="1"/>
        <pc:sldMkLst>
          <pc:docMk/>
          <pc:sldMk cId="4027129079" sldId="2147473016"/>
        </pc:sldMkLst>
      </pc:sldChg>
      <pc:sldChg chg="modSp mod ord delCm">
        <pc:chgData name="Narendar Madhavan" userId="36e1278f-63e9-453b-b125-25cb7cbfb67a" providerId="ADAL" clId="{F995B72C-B9BD-4253-8F65-12A0917A048D}" dt="2023-12-02T17:30:09.968" v="76"/>
        <pc:sldMkLst>
          <pc:docMk/>
          <pc:sldMk cId="1049893698" sldId="2147473017"/>
        </pc:sldMkLst>
        <pc:graphicFrameChg chg="modGraphic">
          <ac:chgData name="Narendar Madhavan" userId="36e1278f-63e9-453b-b125-25cb7cbfb67a" providerId="ADAL" clId="{F995B72C-B9BD-4253-8F65-12A0917A048D}" dt="2023-12-02T16:49:46.189" v="3" actId="207"/>
          <ac:graphicFrameMkLst>
            <pc:docMk/>
            <pc:sldMk cId="1049893698" sldId="2147473017"/>
            <ac:graphicFrameMk id="5" creationId="{290F6E7F-9174-982A-CAD0-60A628DD0ED9}"/>
          </ac:graphicFrameMkLst>
        </pc:graphicFrameChg>
      </pc:sldChg>
      <pc:sldChg chg="modSp mod">
        <pc:chgData name="Narendar Madhavan" userId="36e1278f-63e9-453b-b125-25cb7cbfb67a" providerId="ADAL" clId="{F995B72C-B9BD-4253-8F65-12A0917A048D}" dt="2023-12-02T17:30:18.130" v="78" actId="20577"/>
        <pc:sldMkLst>
          <pc:docMk/>
          <pc:sldMk cId="519687244" sldId="2147473019"/>
        </pc:sldMkLst>
        <pc:spChg chg="mod">
          <ac:chgData name="Narendar Madhavan" userId="36e1278f-63e9-453b-b125-25cb7cbfb67a" providerId="ADAL" clId="{F995B72C-B9BD-4253-8F65-12A0917A048D}" dt="2023-12-02T17:30:18.130" v="78" actId="20577"/>
          <ac:spMkLst>
            <pc:docMk/>
            <pc:sldMk cId="519687244" sldId="2147473019"/>
            <ac:spMk id="3" creationId="{1E850243-6DF0-9AB6-69CA-02D4A9CAA7B7}"/>
          </ac:spMkLst>
        </pc:spChg>
      </pc:sldChg>
    </pc:docChg>
  </pc:docChgLst>
  <pc:docChgLst>
    <pc:chgData name="Sorour Falahati" userId="8955ae62-45ff-43c9-8c3d-6aad30f36d67" providerId="ADAL" clId="{1A46D216-6772-405F-8B58-19029FF2DCD7}"/>
    <pc:docChg chg="custSel">
      <pc:chgData name="Sorour Falahati" userId="8955ae62-45ff-43c9-8c3d-6aad30f36d67" providerId="ADAL" clId="{1A46D216-6772-405F-8B58-19029FF2DCD7}" dt="2023-12-04T09:45:25.883" v="0" actId="20577"/>
      <pc:docMkLst>
        <pc:docMk/>
      </pc:docMkLst>
    </pc:docChg>
  </pc:docChgLst>
  <pc:docChgLst>
    <pc:chgData name="Thomas Chapman" userId="62f56abd-8013-406a-a5cf-528bee683f35" providerId="ADAL" clId="{D1F03257-4ACF-486C-9F65-527858A55556}"/>
    <pc:docChg chg="undo custSel modSld">
      <pc:chgData name="Thomas Chapman" userId="62f56abd-8013-406a-a5cf-528bee683f35" providerId="ADAL" clId="{D1F03257-4ACF-486C-9F65-527858A55556}" dt="2023-12-03T17:52:49.516" v="249" actId="20577"/>
      <pc:docMkLst>
        <pc:docMk/>
      </pc:docMkLst>
      <pc:sldChg chg="modSp mod">
        <pc:chgData name="Thomas Chapman" userId="62f56abd-8013-406a-a5cf-528bee683f35" providerId="ADAL" clId="{D1F03257-4ACF-486C-9F65-527858A55556}" dt="2023-12-03T17:52:49.516" v="249" actId="20577"/>
        <pc:sldMkLst>
          <pc:docMk/>
          <pc:sldMk cId="1180439458" sldId="2147473014"/>
        </pc:sldMkLst>
        <pc:spChg chg="mod">
          <ac:chgData name="Thomas Chapman" userId="62f56abd-8013-406a-a5cf-528bee683f35" providerId="ADAL" clId="{D1F03257-4ACF-486C-9F65-527858A55556}" dt="2023-12-03T17:52:49.516" v="249" actId="20577"/>
          <ac:spMkLst>
            <pc:docMk/>
            <pc:sldMk cId="1180439458" sldId="2147473014"/>
            <ac:spMk id="6" creationId="{03014320-9D05-3FA3-DDDB-B9AA576EB5B5}"/>
          </ac:spMkLst>
        </pc:spChg>
      </pc:sldChg>
      <pc:sldChg chg="modSp mod">
        <pc:chgData name="Thomas Chapman" userId="62f56abd-8013-406a-a5cf-528bee683f35" providerId="ADAL" clId="{D1F03257-4ACF-486C-9F65-527858A55556}" dt="2023-12-03T17:51:04.955" v="28" actId="1076"/>
        <pc:sldMkLst>
          <pc:docMk/>
          <pc:sldMk cId="1177805516" sldId="2147473018"/>
        </pc:sldMkLst>
        <pc:picChg chg="mod">
          <ac:chgData name="Thomas Chapman" userId="62f56abd-8013-406a-a5cf-528bee683f35" providerId="ADAL" clId="{D1F03257-4ACF-486C-9F65-527858A55556}" dt="2023-12-03T17:51:04.955" v="28" actId="1076"/>
          <ac:picMkLst>
            <pc:docMk/>
            <pc:sldMk cId="1177805516" sldId="2147473018"/>
            <ac:picMk id="4" creationId="{70C86FC5-1622-32B1-EAC9-4BAD80185512}"/>
          </ac:picMkLst>
        </pc:picChg>
      </pc:sldChg>
      <pc:sldChg chg="modSp mod">
        <pc:chgData name="Thomas Chapman" userId="62f56abd-8013-406a-a5cf-528bee683f35" providerId="ADAL" clId="{D1F03257-4ACF-486C-9F65-527858A55556}" dt="2023-12-03T17:52:07.333" v="128" actId="20577"/>
        <pc:sldMkLst>
          <pc:docMk/>
          <pc:sldMk cId="519687244" sldId="2147473019"/>
        </pc:sldMkLst>
        <pc:spChg chg="mod">
          <ac:chgData name="Thomas Chapman" userId="62f56abd-8013-406a-a5cf-528bee683f35" providerId="ADAL" clId="{D1F03257-4ACF-486C-9F65-527858A55556}" dt="2023-12-03T17:52:07.333" v="128" actId="20577"/>
          <ac:spMkLst>
            <pc:docMk/>
            <pc:sldMk cId="519687244" sldId="2147473019"/>
            <ac:spMk id="3" creationId="{1E850243-6DF0-9AB6-69CA-02D4A9CAA7B7}"/>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19AC1-B0EF-46F2-AB0B-AE6B9B9FBC2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ADE3CA1-AD63-5B9F-0AB0-0AC5693599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595855C-98D4-845E-F4C0-0670E18AA5F8}"/>
              </a:ext>
            </a:extLst>
          </p:cNvPr>
          <p:cNvSpPr>
            <a:spLocks noGrp="1"/>
          </p:cNvSpPr>
          <p:nvPr>
            <p:ph type="dt" sz="half" idx="10"/>
          </p:nvPr>
        </p:nvSpPr>
        <p:spPr/>
        <p:txBody>
          <a:bodyPr/>
          <a:lstStyle/>
          <a:p>
            <a:fld id="{00AEB5CE-1764-4566-8DDB-CD31515CCBDA}" type="datetimeFigureOut">
              <a:rPr lang="en-US" smtClean="0"/>
              <a:t>12/4/2023</a:t>
            </a:fld>
            <a:endParaRPr lang="en-US"/>
          </a:p>
        </p:txBody>
      </p:sp>
      <p:sp>
        <p:nvSpPr>
          <p:cNvPr id="5" name="Footer Placeholder 4">
            <a:extLst>
              <a:ext uri="{FF2B5EF4-FFF2-40B4-BE49-F238E27FC236}">
                <a16:creationId xmlns:a16="http://schemas.microsoft.com/office/drawing/2014/main" id="{F81A46F5-009D-6C55-58DF-C17D024ECB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CDFE3C-F7C0-A039-F65D-0CA151284DB2}"/>
              </a:ext>
            </a:extLst>
          </p:cNvPr>
          <p:cNvSpPr>
            <a:spLocks noGrp="1"/>
          </p:cNvSpPr>
          <p:nvPr>
            <p:ph type="sldNum" sz="quarter" idx="12"/>
          </p:nvPr>
        </p:nvSpPr>
        <p:spPr/>
        <p:txBody>
          <a:bodyPr/>
          <a:lstStyle/>
          <a:p>
            <a:fld id="{1CB4686B-DFD1-4755-BA2D-0E657C643BE0}" type="slidenum">
              <a:rPr lang="en-US" smtClean="0"/>
              <a:t>‹#›</a:t>
            </a:fld>
            <a:endParaRPr lang="en-US"/>
          </a:p>
        </p:txBody>
      </p:sp>
    </p:spTree>
    <p:extLst>
      <p:ext uri="{BB962C8B-B14F-4D97-AF65-F5344CB8AC3E}">
        <p14:creationId xmlns:p14="http://schemas.microsoft.com/office/powerpoint/2010/main" val="2669405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8DB79-F5B8-0F89-648A-7B0E615FB4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51051A5-67FF-4DC8-6A9E-15C1D1A27C7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DDA00A-95F1-C2BA-9C1B-DD92835B634E}"/>
              </a:ext>
            </a:extLst>
          </p:cNvPr>
          <p:cNvSpPr>
            <a:spLocks noGrp="1"/>
          </p:cNvSpPr>
          <p:nvPr>
            <p:ph type="dt" sz="half" idx="10"/>
          </p:nvPr>
        </p:nvSpPr>
        <p:spPr/>
        <p:txBody>
          <a:bodyPr/>
          <a:lstStyle/>
          <a:p>
            <a:fld id="{00AEB5CE-1764-4566-8DDB-CD31515CCBDA}" type="datetimeFigureOut">
              <a:rPr lang="en-US" smtClean="0"/>
              <a:t>12/4/2023</a:t>
            </a:fld>
            <a:endParaRPr lang="en-US"/>
          </a:p>
        </p:txBody>
      </p:sp>
      <p:sp>
        <p:nvSpPr>
          <p:cNvPr id="5" name="Footer Placeholder 4">
            <a:extLst>
              <a:ext uri="{FF2B5EF4-FFF2-40B4-BE49-F238E27FC236}">
                <a16:creationId xmlns:a16="http://schemas.microsoft.com/office/drawing/2014/main" id="{498F9F72-98D9-2E7F-1CD7-49DB9F37FB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EBE1BC-0041-CB8A-1B07-12E67AA09884}"/>
              </a:ext>
            </a:extLst>
          </p:cNvPr>
          <p:cNvSpPr>
            <a:spLocks noGrp="1"/>
          </p:cNvSpPr>
          <p:nvPr>
            <p:ph type="sldNum" sz="quarter" idx="12"/>
          </p:nvPr>
        </p:nvSpPr>
        <p:spPr/>
        <p:txBody>
          <a:bodyPr/>
          <a:lstStyle/>
          <a:p>
            <a:fld id="{1CB4686B-DFD1-4755-BA2D-0E657C643BE0}" type="slidenum">
              <a:rPr lang="en-US" smtClean="0"/>
              <a:t>‹#›</a:t>
            </a:fld>
            <a:endParaRPr lang="en-US"/>
          </a:p>
        </p:txBody>
      </p:sp>
    </p:spTree>
    <p:extLst>
      <p:ext uri="{BB962C8B-B14F-4D97-AF65-F5344CB8AC3E}">
        <p14:creationId xmlns:p14="http://schemas.microsoft.com/office/powerpoint/2010/main" val="2630215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6DF399-2AE7-DC36-799E-A78C954DB15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688547E-B2E1-F1A9-E61F-9F09D1B7666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020545-AD5D-9907-A904-15C43B6CA990}"/>
              </a:ext>
            </a:extLst>
          </p:cNvPr>
          <p:cNvSpPr>
            <a:spLocks noGrp="1"/>
          </p:cNvSpPr>
          <p:nvPr>
            <p:ph type="dt" sz="half" idx="10"/>
          </p:nvPr>
        </p:nvSpPr>
        <p:spPr/>
        <p:txBody>
          <a:bodyPr/>
          <a:lstStyle/>
          <a:p>
            <a:fld id="{00AEB5CE-1764-4566-8DDB-CD31515CCBDA}" type="datetimeFigureOut">
              <a:rPr lang="en-US" smtClean="0"/>
              <a:t>12/4/2023</a:t>
            </a:fld>
            <a:endParaRPr lang="en-US"/>
          </a:p>
        </p:txBody>
      </p:sp>
      <p:sp>
        <p:nvSpPr>
          <p:cNvPr id="5" name="Footer Placeholder 4">
            <a:extLst>
              <a:ext uri="{FF2B5EF4-FFF2-40B4-BE49-F238E27FC236}">
                <a16:creationId xmlns:a16="http://schemas.microsoft.com/office/drawing/2014/main" id="{1A67BA8B-FD33-3F34-1252-7CA6EC40BE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89B35D-DB14-7647-3372-0F71E017459C}"/>
              </a:ext>
            </a:extLst>
          </p:cNvPr>
          <p:cNvSpPr>
            <a:spLocks noGrp="1"/>
          </p:cNvSpPr>
          <p:nvPr>
            <p:ph type="sldNum" sz="quarter" idx="12"/>
          </p:nvPr>
        </p:nvSpPr>
        <p:spPr/>
        <p:txBody>
          <a:bodyPr/>
          <a:lstStyle/>
          <a:p>
            <a:fld id="{1CB4686B-DFD1-4755-BA2D-0E657C643BE0}" type="slidenum">
              <a:rPr lang="en-US" smtClean="0"/>
              <a:t>‹#›</a:t>
            </a:fld>
            <a:endParaRPr lang="en-US"/>
          </a:p>
        </p:txBody>
      </p:sp>
    </p:spTree>
    <p:extLst>
      <p:ext uri="{BB962C8B-B14F-4D97-AF65-F5344CB8AC3E}">
        <p14:creationId xmlns:p14="http://schemas.microsoft.com/office/powerpoint/2010/main" val="3670165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1523872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99CFF-0999-372A-8D4C-1F6A87C0D1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F15BC4-4B8E-F53A-303B-815907BCB0F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184BA2-DBBC-945C-90A7-4E01C350C6C8}"/>
              </a:ext>
            </a:extLst>
          </p:cNvPr>
          <p:cNvSpPr>
            <a:spLocks noGrp="1"/>
          </p:cNvSpPr>
          <p:nvPr>
            <p:ph type="dt" sz="half" idx="10"/>
          </p:nvPr>
        </p:nvSpPr>
        <p:spPr/>
        <p:txBody>
          <a:bodyPr/>
          <a:lstStyle/>
          <a:p>
            <a:fld id="{00AEB5CE-1764-4566-8DDB-CD31515CCBDA}" type="datetimeFigureOut">
              <a:rPr lang="en-US" smtClean="0"/>
              <a:t>12/4/2023</a:t>
            </a:fld>
            <a:endParaRPr lang="en-US"/>
          </a:p>
        </p:txBody>
      </p:sp>
      <p:sp>
        <p:nvSpPr>
          <p:cNvPr id="5" name="Footer Placeholder 4">
            <a:extLst>
              <a:ext uri="{FF2B5EF4-FFF2-40B4-BE49-F238E27FC236}">
                <a16:creationId xmlns:a16="http://schemas.microsoft.com/office/drawing/2014/main" id="{989B2388-FC4A-97E7-14E4-C87FBE335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BEE698-94B6-0236-42A4-70749B3F066C}"/>
              </a:ext>
            </a:extLst>
          </p:cNvPr>
          <p:cNvSpPr>
            <a:spLocks noGrp="1"/>
          </p:cNvSpPr>
          <p:nvPr>
            <p:ph type="sldNum" sz="quarter" idx="12"/>
          </p:nvPr>
        </p:nvSpPr>
        <p:spPr/>
        <p:txBody>
          <a:bodyPr/>
          <a:lstStyle/>
          <a:p>
            <a:fld id="{1CB4686B-DFD1-4755-BA2D-0E657C643BE0}" type="slidenum">
              <a:rPr lang="en-US" smtClean="0"/>
              <a:t>‹#›</a:t>
            </a:fld>
            <a:endParaRPr lang="en-US"/>
          </a:p>
        </p:txBody>
      </p:sp>
    </p:spTree>
    <p:extLst>
      <p:ext uri="{BB962C8B-B14F-4D97-AF65-F5344CB8AC3E}">
        <p14:creationId xmlns:p14="http://schemas.microsoft.com/office/powerpoint/2010/main" val="630045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7D4B3-6BB7-088D-C435-F922A6B8EB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3F8CC39-A30D-95A5-3808-A0F783FE97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949839-59CD-5941-FB2C-7E3B9A0816A5}"/>
              </a:ext>
            </a:extLst>
          </p:cNvPr>
          <p:cNvSpPr>
            <a:spLocks noGrp="1"/>
          </p:cNvSpPr>
          <p:nvPr>
            <p:ph type="dt" sz="half" idx="10"/>
          </p:nvPr>
        </p:nvSpPr>
        <p:spPr/>
        <p:txBody>
          <a:bodyPr/>
          <a:lstStyle/>
          <a:p>
            <a:fld id="{00AEB5CE-1764-4566-8DDB-CD31515CCBDA}" type="datetimeFigureOut">
              <a:rPr lang="en-US" smtClean="0"/>
              <a:t>12/4/2023</a:t>
            </a:fld>
            <a:endParaRPr lang="en-US"/>
          </a:p>
        </p:txBody>
      </p:sp>
      <p:sp>
        <p:nvSpPr>
          <p:cNvPr id="5" name="Footer Placeholder 4">
            <a:extLst>
              <a:ext uri="{FF2B5EF4-FFF2-40B4-BE49-F238E27FC236}">
                <a16:creationId xmlns:a16="http://schemas.microsoft.com/office/drawing/2014/main" id="{5FCF860D-5611-9110-3314-9D51B9764C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DA618E-0AAB-21E5-B30F-3A830A0A03DC}"/>
              </a:ext>
            </a:extLst>
          </p:cNvPr>
          <p:cNvSpPr>
            <a:spLocks noGrp="1"/>
          </p:cNvSpPr>
          <p:nvPr>
            <p:ph type="sldNum" sz="quarter" idx="12"/>
          </p:nvPr>
        </p:nvSpPr>
        <p:spPr/>
        <p:txBody>
          <a:bodyPr/>
          <a:lstStyle/>
          <a:p>
            <a:fld id="{1CB4686B-DFD1-4755-BA2D-0E657C643BE0}" type="slidenum">
              <a:rPr lang="en-US" smtClean="0"/>
              <a:t>‹#›</a:t>
            </a:fld>
            <a:endParaRPr lang="en-US"/>
          </a:p>
        </p:txBody>
      </p:sp>
    </p:spTree>
    <p:extLst>
      <p:ext uri="{BB962C8B-B14F-4D97-AF65-F5344CB8AC3E}">
        <p14:creationId xmlns:p14="http://schemas.microsoft.com/office/powerpoint/2010/main" val="3972682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A4F66-003A-7ADC-A816-ECF0D8BE4E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3663FC-5DA7-98A9-86E9-E0390A21396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7E48F0-E4F0-552E-4134-A05A5CE5052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7082795-06F3-B4A8-3E35-F6E21F30E841}"/>
              </a:ext>
            </a:extLst>
          </p:cNvPr>
          <p:cNvSpPr>
            <a:spLocks noGrp="1"/>
          </p:cNvSpPr>
          <p:nvPr>
            <p:ph type="dt" sz="half" idx="10"/>
          </p:nvPr>
        </p:nvSpPr>
        <p:spPr/>
        <p:txBody>
          <a:bodyPr/>
          <a:lstStyle/>
          <a:p>
            <a:fld id="{00AEB5CE-1764-4566-8DDB-CD31515CCBDA}" type="datetimeFigureOut">
              <a:rPr lang="en-US" smtClean="0"/>
              <a:t>12/4/2023</a:t>
            </a:fld>
            <a:endParaRPr lang="en-US"/>
          </a:p>
        </p:txBody>
      </p:sp>
      <p:sp>
        <p:nvSpPr>
          <p:cNvPr id="6" name="Footer Placeholder 5">
            <a:extLst>
              <a:ext uri="{FF2B5EF4-FFF2-40B4-BE49-F238E27FC236}">
                <a16:creationId xmlns:a16="http://schemas.microsoft.com/office/drawing/2014/main" id="{003960FE-049A-D0DB-1D9D-E0F7CF6D98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9CBE6B-C31B-55D4-7640-D1DAA816551B}"/>
              </a:ext>
            </a:extLst>
          </p:cNvPr>
          <p:cNvSpPr>
            <a:spLocks noGrp="1"/>
          </p:cNvSpPr>
          <p:nvPr>
            <p:ph type="sldNum" sz="quarter" idx="12"/>
          </p:nvPr>
        </p:nvSpPr>
        <p:spPr/>
        <p:txBody>
          <a:bodyPr/>
          <a:lstStyle/>
          <a:p>
            <a:fld id="{1CB4686B-DFD1-4755-BA2D-0E657C643BE0}" type="slidenum">
              <a:rPr lang="en-US" smtClean="0"/>
              <a:t>‹#›</a:t>
            </a:fld>
            <a:endParaRPr lang="en-US"/>
          </a:p>
        </p:txBody>
      </p:sp>
    </p:spTree>
    <p:extLst>
      <p:ext uri="{BB962C8B-B14F-4D97-AF65-F5344CB8AC3E}">
        <p14:creationId xmlns:p14="http://schemas.microsoft.com/office/powerpoint/2010/main" val="1813645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B22A7-8CB8-1CD2-94B5-BC3781A5875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6080080-F689-6612-D88E-73704A58FB4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6940678-BA7A-B5C3-109A-59AAE17834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2C1C38F-FC3F-E9D1-8055-6BE8413E3B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97F43C8-0B41-4DD7-F906-55D5E2E01A7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674784C-9BD5-67CC-130E-7BB5C966A9FE}"/>
              </a:ext>
            </a:extLst>
          </p:cNvPr>
          <p:cNvSpPr>
            <a:spLocks noGrp="1"/>
          </p:cNvSpPr>
          <p:nvPr>
            <p:ph type="dt" sz="half" idx="10"/>
          </p:nvPr>
        </p:nvSpPr>
        <p:spPr/>
        <p:txBody>
          <a:bodyPr/>
          <a:lstStyle/>
          <a:p>
            <a:fld id="{00AEB5CE-1764-4566-8DDB-CD31515CCBDA}" type="datetimeFigureOut">
              <a:rPr lang="en-US" smtClean="0"/>
              <a:t>12/4/2023</a:t>
            </a:fld>
            <a:endParaRPr lang="en-US"/>
          </a:p>
        </p:txBody>
      </p:sp>
      <p:sp>
        <p:nvSpPr>
          <p:cNvPr id="8" name="Footer Placeholder 7">
            <a:extLst>
              <a:ext uri="{FF2B5EF4-FFF2-40B4-BE49-F238E27FC236}">
                <a16:creationId xmlns:a16="http://schemas.microsoft.com/office/drawing/2014/main" id="{EC6B7462-F941-039D-BAFE-9F84533D14C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D0E128D-F53E-0729-CD6C-459992B37524}"/>
              </a:ext>
            </a:extLst>
          </p:cNvPr>
          <p:cNvSpPr>
            <a:spLocks noGrp="1"/>
          </p:cNvSpPr>
          <p:nvPr>
            <p:ph type="sldNum" sz="quarter" idx="12"/>
          </p:nvPr>
        </p:nvSpPr>
        <p:spPr/>
        <p:txBody>
          <a:bodyPr/>
          <a:lstStyle/>
          <a:p>
            <a:fld id="{1CB4686B-DFD1-4755-BA2D-0E657C643BE0}" type="slidenum">
              <a:rPr lang="en-US" smtClean="0"/>
              <a:t>‹#›</a:t>
            </a:fld>
            <a:endParaRPr lang="en-US"/>
          </a:p>
        </p:txBody>
      </p:sp>
    </p:spTree>
    <p:extLst>
      <p:ext uri="{BB962C8B-B14F-4D97-AF65-F5344CB8AC3E}">
        <p14:creationId xmlns:p14="http://schemas.microsoft.com/office/powerpoint/2010/main" val="15553309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A0FA9-DCA6-E89E-E984-93664A7812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CA13E3F-4751-5DA5-4997-9C2EB4B77B22}"/>
              </a:ext>
            </a:extLst>
          </p:cNvPr>
          <p:cNvSpPr>
            <a:spLocks noGrp="1"/>
          </p:cNvSpPr>
          <p:nvPr>
            <p:ph type="dt" sz="half" idx="10"/>
          </p:nvPr>
        </p:nvSpPr>
        <p:spPr/>
        <p:txBody>
          <a:bodyPr/>
          <a:lstStyle/>
          <a:p>
            <a:fld id="{00AEB5CE-1764-4566-8DDB-CD31515CCBDA}" type="datetimeFigureOut">
              <a:rPr lang="en-US" smtClean="0"/>
              <a:t>12/4/2023</a:t>
            </a:fld>
            <a:endParaRPr lang="en-US"/>
          </a:p>
        </p:txBody>
      </p:sp>
      <p:sp>
        <p:nvSpPr>
          <p:cNvPr id="4" name="Footer Placeholder 3">
            <a:extLst>
              <a:ext uri="{FF2B5EF4-FFF2-40B4-BE49-F238E27FC236}">
                <a16:creationId xmlns:a16="http://schemas.microsoft.com/office/drawing/2014/main" id="{688D0015-DCF9-6590-AAA8-BB281E391C7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8B9D7D0-AE9D-FF07-49B7-D12AED4B110A}"/>
              </a:ext>
            </a:extLst>
          </p:cNvPr>
          <p:cNvSpPr>
            <a:spLocks noGrp="1"/>
          </p:cNvSpPr>
          <p:nvPr>
            <p:ph type="sldNum" sz="quarter" idx="12"/>
          </p:nvPr>
        </p:nvSpPr>
        <p:spPr/>
        <p:txBody>
          <a:bodyPr/>
          <a:lstStyle/>
          <a:p>
            <a:fld id="{1CB4686B-DFD1-4755-BA2D-0E657C643BE0}" type="slidenum">
              <a:rPr lang="en-US" smtClean="0"/>
              <a:t>‹#›</a:t>
            </a:fld>
            <a:endParaRPr lang="en-US"/>
          </a:p>
        </p:txBody>
      </p:sp>
    </p:spTree>
    <p:extLst>
      <p:ext uri="{BB962C8B-B14F-4D97-AF65-F5344CB8AC3E}">
        <p14:creationId xmlns:p14="http://schemas.microsoft.com/office/powerpoint/2010/main" val="3820253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C60E9C-E8DC-C4E1-1210-D59D863F9E83}"/>
              </a:ext>
            </a:extLst>
          </p:cNvPr>
          <p:cNvSpPr>
            <a:spLocks noGrp="1"/>
          </p:cNvSpPr>
          <p:nvPr>
            <p:ph type="dt" sz="half" idx="10"/>
          </p:nvPr>
        </p:nvSpPr>
        <p:spPr/>
        <p:txBody>
          <a:bodyPr/>
          <a:lstStyle/>
          <a:p>
            <a:fld id="{00AEB5CE-1764-4566-8DDB-CD31515CCBDA}" type="datetimeFigureOut">
              <a:rPr lang="en-US" smtClean="0"/>
              <a:t>12/4/2023</a:t>
            </a:fld>
            <a:endParaRPr lang="en-US"/>
          </a:p>
        </p:txBody>
      </p:sp>
      <p:sp>
        <p:nvSpPr>
          <p:cNvPr id="3" name="Footer Placeholder 2">
            <a:extLst>
              <a:ext uri="{FF2B5EF4-FFF2-40B4-BE49-F238E27FC236}">
                <a16:creationId xmlns:a16="http://schemas.microsoft.com/office/drawing/2014/main" id="{03EBD4B0-4EC9-ED01-1FE6-7BDC4D7BF7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F3FEB11-4EB8-9478-E3A9-B83F8F59BF32}"/>
              </a:ext>
            </a:extLst>
          </p:cNvPr>
          <p:cNvSpPr>
            <a:spLocks noGrp="1"/>
          </p:cNvSpPr>
          <p:nvPr>
            <p:ph type="sldNum" sz="quarter" idx="12"/>
          </p:nvPr>
        </p:nvSpPr>
        <p:spPr/>
        <p:txBody>
          <a:bodyPr/>
          <a:lstStyle/>
          <a:p>
            <a:fld id="{1CB4686B-DFD1-4755-BA2D-0E657C643BE0}" type="slidenum">
              <a:rPr lang="en-US" smtClean="0"/>
              <a:t>‹#›</a:t>
            </a:fld>
            <a:endParaRPr lang="en-US"/>
          </a:p>
        </p:txBody>
      </p:sp>
    </p:spTree>
    <p:extLst>
      <p:ext uri="{BB962C8B-B14F-4D97-AF65-F5344CB8AC3E}">
        <p14:creationId xmlns:p14="http://schemas.microsoft.com/office/powerpoint/2010/main" val="999474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E1F85-04E1-04A8-B060-16E6E6C9B8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F29A22A-2677-1BE4-A73D-2893E1FAB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51D76C-8CA0-9DAA-6E76-81C44D6D9F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72A75D-C46B-0E80-2882-4D9AE26A4DDA}"/>
              </a:ext>
            </a:extLst>
          </p:cNvPr>
          <p:cNvSpPr>
            <a:spLocks noGrp="1"/>
          </p:cNvSpPr>
          <p:nvPr>
            <p:ph type="dt" sz="half" idx="10"/>
          </p:nvPr>
        </p:nvSpPr>
        <p:spPr/>
        <p:txBody>
          <a:bodyPr/>
          <a:lstStyle/>
          <a:p>
            <a:fld id="{00AEB5CE-1764-4566-8DDB-CD31515CCBDA}" type="datetimeFigureOut">
              <a:rPr lang="en-US" smtClean="0"/>
              <a:t>12/4/2023</a:t>
            </a:fld>
            <a:endParaRPr lang="en-US"/>
          </a:p>
        </p:txBody>
      </p:sp>
      <p:sp>
        <p:nvSpPr>
          <p:cNvPr id="6" name="Footer Placeholder 5">
            <a:extLst>
              <a:ext uri="{FF2B5EF4-FFF2-40B4-BE49-F238E27FC236}">
                <a16:creationId xmlns:a16="http://schemas.microsoft.com/office/drawing/2014/main" id="{ABCFEF04-2A0A-F53C-2FAA-24D316CC41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05EA24-9E6D-4044-E5BD-E9C7508A56B5}"/>
              </a:ext>
            </a:extLst>
          </p:cNvPr>
          <p:cNvSpPr>
            <a:spLocks noGrp="1"/>
          </p:cNvSpPr>
          <p:nvPr>
            <p:ph type="sldNum" sz="quarter" idx="12"/>
          </p:nvPr>
        </p:nvSpPr>
        <p:spPr/>
        <p:txBody>
          <a:bodyPr/>
          <a:lstStyle/>
          <a:p>
            <a:fld id="{1CB4686B-DFD1-4755-BA2D-0E657C643BE0}" type="slidenum">
              <a:rPr lang="en-US" smtClean="0"/>
              <a:t>‹#›</a:t>
            </a:fld>
            <a:endParaRPr lang="en-US"/>
          </a:p>
        </p:txBody>
      </p:sp>
    </p:spTree>
    <p:extLst>
      <p:ext uri="{BB962C8B-B14F-4D97-AF65-F5344CB8AC3E}">
        <p14:creationId xmlns:p14="http://schemas.microsoft.com/office/powerpoint/2010/main" val="2469190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22162-2253-609A-D518-A587B54E55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0CF3705-82FB-38FC-12C0-6C89271261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C9254DB-5A32-9CE3-212B-C328587357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0F2CED-56F1-5C56-EB97-4DC569E12873}"/>
              </a:ext>
            </a:extLst>
          </p:cNvPr>
          <p:cNvSpPr>
            <a:spLocks noGrp="1"/>
          </p:cNvSpPr>
          <p:nvPr>
            <p:ph type="dt" sz="half" idx="10"/>
          </p:nvPr>
        </p:nvSpPr>
        <p:spPr/>
        <p:txBody>
          <a:bodyPr/>
          <a:lstStyle/>
          <a:p>
            <a:fld id="{00AEB5CE-1764-4566-8DDB-CD31515CCBDA}" type="datetimeFigureOut">
              <a:rPr lang="en-US" smtClean="0"/>
              <a:t>12/4/2023</a:t>
            </a:fld>
            <a:endParaRPr lang="en-US"/>
          </a:p>
        </p:txBody>
      </p:sp>
      <p:sp>
        <p:nvSpPr>
          <p:cNvPr id="6" name="Footer Placeholder 5">
            <a:extLst>
              <a:ext uri="{FF2B5EF4-FFF2-40B4-BE49-F238E27FC236}">
                <a16:creationId xmlns:a16="http://schemas.microsoft.com/office/drawing/2014/main" id="{0836AA63-92AE-501E-53F5-159757C1BF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81FA71-CACA-2742-613F-DDF0D4ACDFD6}"/>
              </a:ext>
            </a:extLst>
          </p:cNvPr>
          <p:cNvSpPr>
            <a:spLocks noGrp="1"/>
          </p:cNvSpPr>
          <p:nvPr>
            <p:ph type="sldNum" sz="quarter" idx="12"/>
          </p:nvPr>
        </p:nvSpPr>
        <p:spPr/>
        <p:txBody>
          <a:bodyPr/>
          <a:lstStyle/>
          <a:p>
            <a:fld id="{1CB4686B-DFD1-4755-BA2D-0E657C643BE0}" type="slidenum">
              <a:rPr lang="en-US" smtClean="0"/>
              <a:t>‹#›</a:t>
            </a:fld>
            <a:endParaRPr lang="en-US"/>
          </a:p>
        </p:txBody>
      </p:sp>
    </p:spTree>
    <p:extLst>
      <p:ext uri="{BB962C8B-B14F-4D97-AF65-F5344CB8AC3E}">
        <p14:creationId xmlns:p14="http://schemas.microsoft.com/office/powerpoint/2010/main" val="2937901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23C6E9-045D-EBB5-71E1-081CD253E6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E273B70-2C13-8148-80C3-F299E512DA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5B3CDC-F7DB-050A-3A28-44D5995D03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AEB5CE-1764-4566-8DDB-CD31515CCBDA}" type="datetimeFigureOut">
              <a:rPr lang="en-US" smtClean="0"/>
              <a:t>12/4/2023</a:t>
            </a:fld>
            <a:endParaRPr lang="en-US"/>
          </a:p>
        </p:txBody>
      </p:sp>
      <p:sp>
        <p:nvSpPr>
          <p:cNvPr id="5" name="Footer Placeholder 4">
            <a:extLst>
              <a:ext uri="{FF2B5EF4-FFF2-40B4-BE49-F238E27FC236}">
                <a16:creationId xmlns:a16="http://schemas.microsoft.com/office/drawing/2014/main" id="{B84C2972-1A39-CB27-DDAD-0BF691E897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94F7891-444F-308F-AFD7-BBD74726EA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B4686B-DFD1-4755-BA2D-0E657C643BE0}" type="slidenum">
              <a:rPr lang="en-US" smtClean="0"/>
              <a:t>‹#›</a:t>
            </a:fld>
            <a:endParaRPr lang="en-US"/>
          </a:p>
        </p:txBody>
      </p:sp>
    </p:spTree>
    <p:extLst>
      <p:ext uri="{BB962C8B-B14F-4D97-AF65-F5344CB8AC3E}">
        <p14:creationId xmlns:p14="http://schemas.microsoft.com/office/powerpoint/2010/main" val="38322811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TSG_RAN/TSGR_102/Docs/RP-232745.zip"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31BFDE8-8CC7-6CDA-EF1C-C00A2DC27955}"/>
              </a:ext>
            </a:extLst>
          </p:cNvPr>
          <p:cNvSpPr txBox="1"/>
          <p:nvPr/>
        </p:nvSpPr>
        <p:spPr>
          <a:xfrm>
            <a:off x="676275" y="1158871"/>
            <a:ext cx="11125200" cy="3183885"/>
          </a:xfrm>
          <a:prstGeom prst="rect">
            <a:avLst/>
          </a:prstGeom>
          <a:noFill/>
        </p:spPr>
        <p:txBody>
          <a:bodyPr wrap="square">
            <a:spAutoFit/>
          </a:bodyPr>
          <a:lstStyle/>
          <a:p>
            <a:pPr algn="just">
              <a:lnSpc>
                <a:spcPct val="107000"/>
              </a:lnSpc>
              <a:spcAft>
                <a:spcPts val="300"/>
              </a:spcAft>
            </a:pPr>
            <a:r>
              <a:rPr lang="en-US" sz="2000" b="1" dirty="0">
                <a:effectLst/>
                <a:latin typeface="Arial" panose="020B0604020202020204" pitchFamily="34" charset="0"/>
                <a:ea typeface="Calibri" panose="020F0502020204030204" pitchFamily="34" charset="0"/>
                <a:cs typeface="Arial" panose="020B0604020202020204" pitchFamily="34" charset="0"/>
              </a:rPr>
              <a:t>3GPP TSG-RAN Meeting #102					 </a:t>
            </a:r>
            <a:r>
              <a:rPr lang="en-US" sz="2800" b="1" dirty="0">
                <a:effectLst/>
                <a:latin typeface="Arial" panose="020B0604020202020204" pitchFamily="34" charset="0"/>
                <a:ea typeface="Calibri" panose="020F0502020204030204" pitchFamily="34" charset="0"/>
                <a:cs typeface="Arial" panose="020B0604020202020204" pitchFamily="34" charset="0"/>
              </a:rPr>
              <a:t>RP-233749</a:t>
            </a:r>
            <a:endParaRPr lang="en-SE" sz="2000" b="1" dirty="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1200"/>
              </a:spcAft>
            </a:pPr>
            <a:r>
              <a:rPr lang="en-US" sz="2000" b="1" dirty="0">
                <a:effectLst/>
                <a:latin typeface="Arial" panose="020B0604020202020204" pitchFamily="34" charset="0"/>
                <a:ea typeface="Calibri" panose="020F0502020204030204" pitchFamily="34" charset="0"/>
                <a:cs typeface="Arial" panose="020B0604020202020204" pitchFamily="34" charset="0"/>
              </a:rPr>
              <a:t>Edinburgh, Scotland, 11th – 15th December 2023</a:t>
            </a:r>
            <a:endParaRPr lang="en-SE" sz="2000" b="1" dirty="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1200"/>
              </a:spcAft>
            </a:pPr>
            <a:r>
              <a:rPr lang="en-US" sz="2000" b="1" dirty="0">
                <a:effectLst/>
                <a:latin typeface="Arial" panose="020B0604020202020204" pitchFamily="34" charset="0"/>
                <a:ea typeface="Calibri" panose="020F0502020204030204" pitchFamily="34" charset="0"/>
                <a:cs typeface="Arial" panose="020B0604020202020204" pitchFamily="34" charset="0"/>
              </a:rPr>
              <a:t> </a:t>
            </a:r>
            <a:endParaRPr lang="en-SE" sz="2000" b="1" dirty="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1200"/>
              </a:spcAft>
            </a:pPr>
            <a:r>
              <a:rPr lang="en-US" sz="1800" b="1" dirty="0">
                <a:effectLst/>
                <a:latin typeface="Arial" panose="020B0604020202020204" pitchFamily="34" charset="0"/>
                <a:ea typeface="Calibri" panose="020F0502020204030204" pitchFamily="34" charset="0"/>
                <a:cs typeface="Arial" panose="020B0604020202020204" pitchFamily="34" charset="0"/>
              </a:rPr>
              <a:t>Agenda Item:	9.1.1.3</a:t>
            </a:r>
            <a:endParaRPr lang="en-SE" sz="2000" b="1" dirty="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1200"/>
              </a:spcAft>
            </a:pPr>
            <a:r>
              <a:rPr lang="en-US" sz="1800" b="1" dirty="0">
                <a:effectLst/>
                <a:latin typeface="Arial" panose="020B0604020202020204" pitchFamily="34" charset="0"/>
                <a:ea typeface="Calibri" panose="020F0502020204030204" pitchFamily="34" charset="0"/>
                <a:cs typeface="Arial" panose="020B0604020202020204" pitchFamily="34" charset="0"/>
              </a:rPr>
              <a:t>Source:	Ericsson</a:t>
            </a:r>
            <a:endParaRPr lang="en-SE" sz="2000" b="1" dirty="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1200"/>
              </a:spcAft>
            </a:pPr>
            <a:r>
              <a:rPr lang="en-US" sz="1800" b="1" dirty="0">
                <a:effectLst/>
                <a:latin typeface="Arial" panose="020B0604020202020204" pitchFamily="34" charset="0"/>
                <a:ea typeface="Calibri" panose="020F0502020204030204" pitchFamily="34" charset="0"/>
                <a:cs typeface="Arial" panose="020B0604020202020204" pitchFamily="34" charset="0"/>
              </a:rPr>
              <a:t>Title:	Duplex Evolution </a:t>
            </a:r>
            <a:endParaRPr lang="en-SE" sz="2000" b="1" dirty="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1200"/>
              </a:spcAft>
            </a:pPr>
            <a:r>
              <a:rPr lang="en-US" sz="1800" b="1" dirty="0">
                <a:effectLst/>
                <a:latin typeface="Arial" panose="020B0604020202020204" pitchFamily="34" charset="0"/>
                <a:ea typeface="Calibri" panose="020F0502020204030204" pitchFamily="34" charset="0"/>
                <a:cs typeface="Arial" panose="020B0604020202020204" pitchFamily="34" charset="0"/>
              </a:rPr>
              <a:t>Document for:	Discussion, Decision</a:t>
            </a:r>
            <a:endParaRPr lang="en-SE" sz="2000" b="1"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382756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68F14-2AA6-DC94-1A53-E0C774A667B7}"/>
              </a:ext>
            </a:extLst>
          </p:cNvPr>
          <p:cNvSpPr>
            <a:spLocks noGrp="1"/>
          </p:cNvSpPr>
          <p:nvPr>
            <p:ph type="title"/>
          </p:nvPr>
        </p:nvSpPr>
        <p:spPr/>
        <p:txBody>
          <a:bodyPr/>
          <a:lstStyle/>
          <a:p>
            <a:r>
              <a:rPr lang="en-US"/>
              <a:t>References </a:t>
            </a:r>
          </a:p>
        </p:txBody>
      </p:sp>
      <p:sp>
        <p:nvSpPr>
          <p:cNvPr id="3" name="Content Placeholder 2">
            <a:extLst>
              <a:ext uri="{FF2B5EF4-FFF2-40B4-BE49-F238E27FC236}">
                <a16:creationId xmlns:a16="http://schemas.microsoft.com/office/drawing/2014/main" id="{6F59F9AB-A979-2BB1-029A-5F1914F2469F}"/>
              </a:ext>
            </a:extLst>
          </p:cNvPr>
          <p:cNvSpPr>
            <a:spLocks noGrp="1"/>
          </p:cNvSpPr>
          <p:nvPr>
            <p:ph idx="1"/>
          </p:nvPr>
        </p:nvSpPr>
        <p:spPr/>
        <p:txBody>
          <a:bodyPr/>
          <a:lstStyle/>
          <a:p>
            <a:pPr marL="514350" indent="-514350">
              <a:buFont typeface="+mj-lt"/>
              <a:buAutoNum type="arabicPeriod"/>
            </a:pPr>
            <a:r>
              <a:rPr lang="pt-BR"/>
              <a:t>RP-232745 </a:t>
            </a:r>
            <a:r>
              <a:rPr lang="en-US" sz="2800"/>
              <a:t>Summary for RAN Rel-19 Package: RAN1/2/3-led; for RAN #102 Plenary, Edinburgh, December 2023</a:t>
            </a:r>
            <a:endParaRPr lang="en-US"/>
          </a:p>
        </p:txBody>
      </p:sp>
    </p:spTree>
    <p:extLst>
      <p:ext uri="{BB962C8B-B14F-4D97-AF65-F5344CB8AC3E}">
        <p14:creationId xmlns:p14="http://schemas.microsoft.com/office/powerpoint/2010/main" val="846275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7E3F3-6948-35A1-90F7-D877FC6790FA}"/>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70C86FC5-1622-32B1-EAC9-4BAD80185512}"/>
              </a:ext>
            </a:extLst>
          </p:cNvPr>
          <p:cNvPicPr>
            <a:picLocks noChangeAspect="1"/>
          </p:cNvPicPr>
          <p:nvPr/>
        </p:nvPicPr>
        <p:blipFill>
          <a:blip r:embed="rId2"/>
          <a:stretch>
            <a:fillRect/>
          </a:stretch>
        </p:blipFill>
        <p:spPr>
          <a:xfrm>
            <a:off x="0" y="443262"/>
            <a:ext cx="12191494" cy="5567770"/>
          </a:xfrm>
          <a:prstGeom prst="rect">
            <a:avLst/>
          </a:prstGeom>
        </p:spPr>
      </p:pic>
      <p:sp>
        <p:nvSpPr>
          <p:cNvPr id="6" name="TextBox 5">
            <a:extLst>
              <a:ext uri="{FF2B5EF4-FFF2-40B4-BE49-F238E27FC236}">
                <a16:creationId xmlns:a16="http://schemas.microsoft.com/office/drawing/2014/main" id="{21D53937-9035-C601-DFBA-05B1D4390677}"/>
              </a:ext>
            </a:extLst>
          </p:cNvPr>
          <p:cNvSpPr txBox="1"/>
          <p:nvPr/>
        </p:nvSpPr>
        <p:spPr>
          <a:xfrm>
            <a:off x="2674776" y="6045406"/>
            <a:ext cx="6096000" cy="369332"/>
          </a:xfrm>
          <a:prstGeom prst="rect">
            <a:avLst/>
          </a:prstGeom>
          <a:noFill/>
        </p:spPr>
        <p:txBody>
          <a:bodyPr wrap="square">
            <a:spAutoFit/>
          </a:bodyPr>
          <a:lstStyle/>
          <a:p>
            <a:pPr algn="ctr"/>
            <a:r>
              <a:rPr lang="en-US" sz="1800">
                <a:hlinkClick r:id="rId3"/>
              </a:rPr>
              <a:t>RAN Chair’s Summary for RAN-P Rel-19 package</a:t>
            </a:r>
            <a:endParaRPr lang="en-US"/>
          </a:p>
        </p:txBody>
      </p:sp>
    </p:spTree>
    <p:extLst>
      <p:ext uri="{BB962C8B-B14F-4D97-AF65-F5344CB8AC3E}">
        <p14:creationId xmlns:p14="http://schemas.microsoft.com/office/powerpoint/2010/main" val="1177805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27BC1-1C95-332B-1824-4FCFB943DFA7}"/>
              </a:ext>
            </a:extLst>
          </p:cNvPr>
          <p:cNvSpPr>
            <a:spLocks noGrp="1"/>
          </p:cNvSpPr>
          <p:nvPr>
            <p:ph type="title"/>
          </p:nvPr>
        </p:nvSpPr>
        <p:spPr>
          <a:xfrm>
            <a:off x="838200" y="365126"/>
            <a:ext cx="10515600" cy="977900"/>
          </a:xfrm>
        </p:spPr>
        <p:txBody>
          <a:bodyPr/>
          <a:lstStyle/>
          <a:p>
            <a:r>
              <a:rPr lang="en-US"/>
              <a:t>Background </a:t>
            </a:r>
          </a:p>
        </p:txBody>
      </p:sp>
      <p:sp>
        <p:nvSpPr>
          <p:cNvPr id="3" name="Content Placeholder 2">
            <a:extLst>
              <a:ext uri="{FF2B5EF4-FFF2-40B4-BE49-F238E27FC236}">
                <a16:creationId xmlns:a16="http://schemas.microsoft.com/office/drawing/2014/main" id="{CAB4C240-7EB9-C964-9884-BA1215C33CDF}"/>
              </a:ext>
            </a:extLst>
          </p:cNvPr>
          <p:cNvSpPr>
            <a:spLocks noGrp="1"/>
          </p:cNvSpPr>
          <p:nvPr>
            <p:ph idx="1"/>
          </p:nvPr>
        </p:nvSpPr>
        <p:spPr>
          <a:xfrm>
            <a:off x="838200" y="1343026"/>
            <a:ext cx="10515600" cy="4833937"/>
          </a:xfrm>
        </p:spPr>
        <p:txBody>
          <a:bodyPr>
            <a:normAutofit fontScale="92500" lnSpcReduction="10000"/>
          </a:bodyPr>
          <a:lstStyle/>
          <a:p>
            <a:r>
              <a:rPr lang="en-US"/>
              <a:t>Sub-Band Full Duplex (SBFD) has been studied during a Rel-18 Study Item (SI). </a:t>
            </a:r>
          </a:p>
          <a:p>
            <a:pPr lvl="1"/>
            <a:r>
              <a:rPr lang="en-US"/>
              <a:t>For both FR1 and FR2,</a:t>
            </a:r>
          </a:p>
          <a:p>
            <a:pPr lvl="1"/>
            <a:r>
              <a:rPr lang="en-US"/>
              <a:t>Low power indoor to high power wide area cases considered,</a:t>
            </a:r>
          </a:p>
          <a:p>
            <a:pPr lvl="1"/>
            <a:r>
              <a:rPr lang="en-US"/>
              <a:t>Various deployment scenarios studied. </a:t>
            </a:r>
          </a:p>
          <a:p>
            <a:pPr lvl="1"/>
            <a:endParaRPr lang="en-US"/>
          </a:p>
          <a:p>
            <a:r>
              <a:rPr lang="en-US"/>
              <a:t>Our analysis shows:</a:t>
            </a:r>
          </a:p>
          <a:p>
            <a:pPr lvl="1"/>
            <a:r>
              <a:rPr lang="en-US"/>
              <a:t>Feasibility of SBFD is highly questionable for realistic outdoor, wide-area FR1 scenarios, </a:t>
            </a:r>
          </a:p>
          <a:p>
            <a:pPr lvl="1"/>
            <a:r>
              <a:rPr lang="en-US"/>
              <a:t>potential uplink coverage improvements observed only when the system load is low in all co-existing networks in the same frequency band</a:t>
            </a:r>
          </a:p>
          <a:p>
            <a:pPr lvl="1"/>
            <a:endParaRPr lang="en-US"/>
          </a:p>
          <a:p>
            <a:r>
              <a:rPr lang="en-US"/>
              <a:t>After RAN #101 plenary, a potential set of objectives for Duplex Evolution in Rel-19 was proposed by the RAN Chair  [1]. </a:t>
            </a:r>
          </a:p>
        </p:txBody>
      </p:sp>
    </p:spTree>
    <p:extLst>
      <p:ext uri="{BB962C8B-B14F-4D97-AF65-F5344CB8AC3E}">
        <p14:creationId xmlns:p14="http://schemas.microsoft.com/office/powerpoint/2010/main" val="362488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4FA2A-6479-7D16-5E8C-040EFC5674ED}"/>
              </a:ext>
            </a:extLst>
          </p:cNvPr>
          <p:cNvSpPr>
            <a:spLocks noGrp="1"/>
          </p:cNvSpPr>
          <p:nvPr>
            <p:ph type="title"/>
          </p:nvPr>
        </p:nvSpPr>
        <p:spPr/>
        <p:txBody>
          <a:bodyPr/>
          <a:lstStyle/>
          <a:p>
            <a:r>
              <a:rPr lang="en-US"/>
              <a:t>Potential WI Objectives:</a:t>
            </a:r>
            <a:br>
              <a:rPr lang="en-US"/>
            </a:br>
            <a:r>
              <a:rPr lang="en-US"/>
              <a:t>RRC_IDLE/INACTIVE modes </a:t>
            </a:r>
          </a:p>
        </p:txBody>
      </p:sp>
      <p:sp>
        <p:nvSpPr>
          <p:cNvPr id="3" name="Content Placeholder 2">
            <a:extLst>
              <a:ext uri="{FF2B5EF4-FFF2-40B4-BE49-F238E27FC236}">
                <a16:creationId xmlns:a16="http://schemas.microsoft.com/office/drawing/2014/main" id="{BBB116A5-052D-932E-28E3-A47B3144CA1A}"/>
              </a:ext>
            </a:extLst>
          </p:cNvPr>
          <p:cNvSpPr>
            <a:spLocks noGrp="1"/>
          </p:cNvSpPr>
          <p:nvPr>
            <p:ph idx="1"/>
          </p:nvPr>
        </p:nvSpPr>
        <p:spPr/>
        <p:txBody>
          <a:bodyPr>
            <a:normAutofit fontScale="85000" lnSpcReduction="20000"/>
          </a:bodyPr>
          <a:lstStyle/>
          <a:p>
            <a:r>
              <a:rPr lang="en-US"/>
              <a:t>The following potential objective was included regarding potential SBFD operation in RRC_IDLE/INACTIVE modes</a:t>
            </a:r>
          </a:p>
          <a:p>
            <a:pPr lvl="1"/>
            <a:r>
              <a:rPr lang="en-US" sz="2000" i="1">
                <a:solidFill>
                  <a:schemeClr val="tx1">
                    <a:lumMod val="50000"/>
                    <a:lumOff val="50000"/>
                  </a:schemeClr>
                </a:solidFill>
                <a:highlight>
                  <a:srgbClr val="FFFF00"/>
                </a:highlight>
                <a:latin typeface="TimesNewRomanPSMT"/>
              </a:rPr>
              <a:t>[</a:t>
            </a:r>
            <a:r>
              <a:rPr lang="en-US" sz="2000" i="1" u="sng">
                <a:solidFill>
                  <a:schemeClr val="tx1">
                    <a:lumMod val="50000"/>
                    <a:lumOff val="50000"/>
                  </a:schemeClr>
                </a:solidFill>
                <a:highlight>
                  <a:srgbClr val="FFFF00"/>
                </a:highlight>
                <a:latin typeface="TimesNewRomanPSMT"/>
              </a:rPr>
              <a:t>Semi-static/dynamic</a:t>
            </a:r>
            <a:r>
              <a:rPr lang="en-US" sz="2000" i="1">
                <a:solidFill>
                  <a:schemeClr val="tx1">
                    <a:lumMod val="50000"/>
                    <a:lumOff val="50000"/>
                  </a:schemeClr>
                </a:solidFill>
                <a:highlight>
                  <a:srgbClr val="FFFF00"/>
                </a:highlight>
                <a:latin typeface="TimesNewRomanPSMT"/>
              </a:rPr>
              <a:t>]</a:t>
            </a:r>
            <a:r>
              <a:rPr lang="en-US" sz="2000" i="1">
                <a:solidFill>
                  <a:schemeClr val="tx1">
                    <a:lumMod val="50000"/>
                    <a:lumOff val="50000"/>
                  </a:schemeClr>
                </a:solidFill>
                <a:latin typeface="TimesNewRomanPSMT"/>
              </a:rPr>
              <a:t> indication of time location of SBFD </a:t>
            </a:r>
            <a:r>
              <a:rPr lang="en-US" sz="2000" i="1" err="1">
                <a:solidFill>
                  <a:schemeClr val="tx1">
                    <a:lumMod val="50000"/>
                    <a:lumOff val="50000"/>
                  </a:schemeClr>
                </a:solidFill>
                <a:latin typeface="TimesNewRomanPSMT"/>
              </a:rPr>
              <a:t>subbands</a:t>
            </a:r>
            <a:r>
              <a:rPr lang="en-US" sz="2000" i="1">
                <a:solidFill>
                  <a:schemeClr val="tx1">
                    <a:lumMod val="50000"/>
                    <a:lumOff val="50000"/>
                  </a:schemeClr>
                </a:solidFill>
                <a:latin typeface="TimesNewRomanPSMT"/>
              </a:rPr>
              <a:t> to UEs </a:t>
            </a:r>
            <a:r>
              <a:rPr lang="en-US" sz="2000" i="1">
                <a:highlight>
                  <a:srgbClr val="FFFF00"/>
                </a:highlight>
                <a:latin typeface="TimesNewRomanPSMT"/>
              </a:rPr>
              <a:t>[in RRC_CONNECTED mode]</a:t>
            </a:r>
          </a:p>
          <a:p>
            <a:pPr lvl="1"/>
            <a:endParaRPr lang="en-SE" sz="1400">
              <a:effectLst/>
              <a:latin typeface="MS PGothic" panose="020B0600070205080204" pitchFamily="34" charset="-128"/>
              <a:ea typeface="MS PGothic" panose="020B0600070205080204" pitchFamily="34" charset="-128"/>
              <a:cs typeface="MS PGothic" panose="020B0600070205080204" pitchFamily="34" charset="-128"/>
            </a:endParaRPr>
          </a:p>
          <a:p>
            <a:r>
              <a:rPr lang="en-US"/>
              <a:t>The SI in RAN1 focused primarily on operation and performance of SBFD in RRC_CONNECTED mode </a:t>
            </a:r>
          </a:p>
          <a:p>
            <a:pPr lvl="1"/>
            <a:r>
              <a:rPr lang="en-US"/>
              <a:t>Potential issues and performance for SBFD operation in RRC_IDLE mode including interference to PRACH have not been sufficiently studied, and motivation has not been clearly identified.</a:t>
            </a:r>
          </a:p>
          <a:p>
            <a:pPr lvl="1"/>
            <a:r>
              <a:rPr lang="en-US"/>
              <a:t>No conclusions/recommendations for operation in RRC_IDLE/INACTIVE mode were drawn in the TR.</a:t>
            </a:r>
          </a:p>
          <a:p>
            <a:endParaRPr lang="en-US"/>
          </a:p>
          <a:p>
            <a:r>
              <a:rPr lang="en-US"/>
              <a:t>Hence, </a:t>
            </a:r>
          </a:p>
          <a:p>
            <a:pPr marL="0" indent="0">
              <a:lnSpc>
                <a:spcPct val="120000"/>
              </a:lnSpc>
              <a:buNone/>
            </a:pPr>
            <a:r>
              <a:rPr lang="en-US" sz="1800" b="1">
                <a:effectLst/>
                <a:latin typeface="Arial" panose="020B0604020202020204" pitchFamily="34" charset="0"/>
                <a:ea typeface="Calibri" panose="020F0502020204030204" pitchFamily="34" charset="0"/>
                <a:cs typeface="Arial" panose="020B0604020202020204" pitchFamily="34" charset="0"/>
              </a:rPr>
              <a:t>Proposal 1: WI on SBFD should only consider CONNECTED mode. SBFD operation in IDLE/INACTIVE mode is out of scope.</a:t>
            </a:r>
            <a:endParaRPr lang="en-SE" sz="1800" b="1">
              <a:effectLst/>
              <a:latin typeface="Arial" panose="020B0604020202020204" pitchFamily="34" charset="0"/>
              <a:ea typeface="Calibri" panose="020F0502020204030204" pitchFamily="34" charset="0"/>
              <a:cs typeface="Arial" panose="020B0604020202020204" pitchFamily="34" charset="0"/>
            </a:endParaRPr>
          </a:p>
          <a:p>
            <a:endParaRPr lang="en-US"/>
          </a:p>
          <a:p>
            <a:endParaRPr lang="en-US"/>
          </a:p>
        </p:txBody>
      </p:sp>
    </p:spTree>
    <p:extLst>
      <p:ext uri="{BB962C8B-B14F-4D97-AF65-F5344CB8AC3E}">
        <p14:creationId xmlns:p14="http://schemas.microsoft.com/office/powerpoint/2010/main" val="3297960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C8E49-0970-86F4-144F-58C36ACBD9AE}"/>
              </a:ext>
            </a:extLst>
          </p:cNvPr>
          <p:cNvSpPr>
            <a:spLocks noGrp="1"/>
          </p:cNvSpPr>
          <p:nvPr>
            <p:ph type="title"/>
          </p:nvPr>
        </p:nvSpPr>
        <p:spPr/>
        <p:txBody>
          <a:bodyPr/>
          <a:lstStyle/>
          <a:p>
            <a:r>
              <a:rPr lang="en-US"/>
              <a:t>Potential WI Objectives:</a:t>
            </a:r>
            <a:br>
              <a:rPr lang="en-US"/>
            </a:br>
            <a:r>
              <a:rPr lang="en-US"/>
              <a:t>Dynamic SBFD </a:t>
            </a:r>
          </a:p>
        </p:txBody>
      </p:sp>
      <p:sp>
        <p:nvSpPr>
          <p:cNvPr id="3" name="Content Placeholder 2">
            <a:extLst>
              <a:ext uri="{FF2B5EF4-FFF2-40B4-BE49-F238E27FC236}">
                <a16:creationId xmlns:a16="http://schemas.microsoft.com/office/drawing/2014/main" id="{11E0B287-ED3A-A67B-123B-686F7E0ED245}"/>
              </a:ext>
            </a:extLst>
          </p:cNvPr>
          <p:cNvSpPr>
            <a:spLocks noGrp="1"/>
          </p:cNvSpPr>
          <p:nvPr>
            <p:ph idx="1"/>
          </p:nvPr>
        </p:nvSpPr>
        <p:spPr/>
        <p:txBody>
          <a:bodyPr>
            <a:normAutofit fontScale="85000" lnSpcReduction="20000"/>
          </a:bodyPr>
          <a:lstStyle/>
          <a:p>
            <a:r>
              <a:rPr lang="en-US"/>
              <a:t>The following potential objective was included regarding dynamic time location of SBFD </a:t>
            </a:r>
            <a:r>
              <a:rPr lang="en-US" err="1"/>
              <a:t>subbands</a:t>
            </a:r>
            <a:r>
              <a:rPr lang="en-US"/>
              <a:t>, referred to as “dynamic SBFD” </a:t>
            </a:r>
          </a:p>
          <a:p>
            <a:pPr lvl="1"/>
            <a:r>
              <a:rPr lang="en-US" i="1">
                <a:highlight>
                  <a:srgbClr val="FFFF00"/>
                </a:highlight>
                <a:latin typeface="TimesNewRomanPSMT"/>
              </a:rPr>
              <a:t>[</a:t>
            </a:r>
            <a:r>
              <a:rPr lang="en-US" i="1" u="sng">
                <a:solidFill>
                  <a:srgbClr val="FF0000"/>
                </a:solidFill>
                <a:highlight>
                  <a:srgbClr val="FFFF00"/>
                </a:highlight>
                <a:latin typeface="TimesNewRomanPSMT"/>
              </a:rPr>
              <a:t>Semi-static/dynamic</a:t>
            </a:r>
            <a:r>
              <a:rPr lang="en-US" i="1">
                <a:highlight>
                  <a:srgbClr val="FFFF00"/>
                </a:highlight>
                <a:latin typeface="TimesNewRomanPSMT"/>
              </a:rPr>
              <a:t>]</a:t>
            </a:r>
            <a:r>
              <a:rPr lang="en-US" i="1">
                <a:latin typeface="TimesNewRomanPSMT"/>
              </a:rPr>
              <a:t> </a:t>
            </a:r>
            <a:r>
              <a:rPr lang="en-US" i="1">
                <a:solidFill>
                  <a:schemeClr val="tx1">
                    <a:lumMod val="50000"/>
                    <a:lumOff val="50000"/>
                  </a:schemeClr>
                </a:solidFill>
                <a:latin typeface="TimesNewRomanPSMT"/>
              </a:rPr>
              <a:t>indication of time location of SBFD </a:t>
            </a:r>
            <a:r>
              <a:rPr lang="en-US" i="1" err="1">
                <a:solidFill>
                  <a:schemeClr val="tx1">
                    <a:lumMod val="50000"/>
                    <a:lumOff val="50000"/>
                  </a:schemeClr>
                </a:solidFill>
                <a:latin typeface="TimesNewRomanPSMT"/>
              </a:rPr>
              <a:t>subbands</a:t>
            </a:r>
            <a:r>
              <a:rPr lang="en-US" i="1">
                <a:solidFill>
                  <a:schemeClr val="tx1">
                    <a:lumMod val="50000"/>
                    <a:lumOff val="50000"/>
                  </a:schemeClr>
                </a:solidFill>
                <a:latin typeface="TimesNewRomanPSMT"/>
              </a:rPr>
              <a:t> to UEs </a:t>
            </a:r>
            <a:r>
              <a:rPr lang="en-US" i="1">
                <a:solidFill>
                  <a:schemeClr val="tx1">
                    <a:lumMod val="50000"/>
                    <a:lumOff val="50000"/>
                  </a:schemeClr>
                </a:solidFill>
                <a:highlight>
                  <a:srgbClr val="FFFF00"/>
                </a:highlight>
                <a:latin typeface="TimesNewRomanPSMT"/>
              </a:rPr>
              <a:t>[in RRC_CONNECTED mode]</a:t>
            </a:r>
          </a:p>
          <a:p>
            <a:pPr marL="457200" lvl="1" indent="0">
              <a:buNone/>
            </a:pPr>
            <a:endParaRPr lang="en-US"/>
          </a:p>
          <a:p>
            <a:r>
              <a:rPr lang="en-US"/>
              <a:t>During the SI, dynamic SBFD was studied, </a:t>
            </a:r>
          </a:p>
          <a:p>
            <a:pPr lvl="1"/>
            <a:r>
              <a:rPr lang="en-US"/>
              <a:t>In dynamic SBFD, the transmission direction for semi-statically configured sub-bands is overridden to support DL transmission in an UL sub-band and/or UL transmission in a DL sub-band. </a:t>
            </a:r>
          </a:p>
          <a:p>
            <a:pPr lvl="1"/>
            <a:r>
              <a:rPr lang="en-US"/>
              <a:t>Our analysis show that dynamic TDD supported by current specifications performs equally or better than dynamic SBFD</a:t>
            </a:r>
          </a:p>
          <a:p>
            <a:pPr lvl="1"/>
            <a:r>
              <a:rPr lang="en-US"/>
              <a:t>No conclusions/recommendations were drawn in the TR. </a:t>
            </a:r>
          </a:p>
          <a:p>
            <a:pPr lvl="1"/>
            <a:endParaRPr lang="en-US"/>
          </a:p>
          <a:p>
            <a:r>
              <a:rPr lang="en-US"/>
              <a:t>Hence,</a:t>
            </a:r>
          </a:p>
          <a:p>
            <a:pPr marL="0" indent="0">
              <a:buNone/>
            </a:pPr>
            <a:r>
              <a:rPr lang="en-US" sz="1800" b="1">
                <a:effectLst/>
                <a:latin typeface="Arial" panose="020B0604020202020204" pitchFamily="34" charset="0"/>
                <a:ea typeface="Calibri" panose="020F0502020204030204" pitchFamily="34" charset="0"/>
                <a:cs typeface="Arial" panose="020B0604020202020204" pitchFamily="34" charset="0"/>
              </a:rPr>
              <a:t>Proposal 2: WI on SBFD should only consider semi-static SBFD. Dynamic SBFD is out of scope.</a:t>
            </a:r>
            <a:endParaRPr lang="en-SE" sz="1800" b="1">
              <a:effectLst/>
              <a:latin typeface="Arial" panose="020B0604020202020204" pitchFamily="34" charset="0"/>
              <a:ea typeface="Calibri" panose="020F0502020204030204" pitchFamily="34" charset="0"/>
              <a:cs typeface="Arial" panose="020B0604020202020204" pitchFamily="34" charset="0"/>
            </a:endParaRPr>
          </a:p>
          <a:p>
            <a:pPr marL="0" indent="0">
              <a:buNone/>
            </a:pPr>
            <a:endParaRPr lang="en-US"/>
          </a:p>
        </p:txBody>
      </p:sp>
    </p:spTree>
    <p:extLst>
      <p:ext uri="{BB962C8B-B14F-4D97-AF65-F5344CB8AC3E}">
        <p14:creationId xmlns:p14="http://schemas.microsoft.com/office/powerpoint/2010/main" val="1194179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56948-64A6-EECD-3DD9-16D55B9D2C47}"/>
              </a:ext>
            </a:extLst>
          </p:cNvPr>
          <p:cNvSpPr>
            <a:spLocks noGrp="1"/>
          </p:cNvSpPr>
          <p:nvPr>
            <p:ph type="title"/>
          </p:nvPr>
        </p:nvSpPr>
        <p:spPr>
          <a:xfrm>
            <a:off x="504825" y="127001"/>
            <a:ext cx="10515600" cy="1035050"/>
          </a:xfrm>
        </p:spPr>
        <p:txBody>
          <a:bodyPr>
            <a:normAutofit fontScale="90000"/>
          </a:bodyPr>
          <a:lstStyle/>
          <a:p>
            <a:r>
              <a:rPr lang="en-US"/>
              <a:t>Potential WI Objectives:</a:t>
            </a:r>
            <a:br>
              <a:rPr lang="en-US"/>
            </a:br>
            <a:r>
              <a:rPr lang="en-US"/>
              <a:t>CLI handling schemes</a:t>
            </a:r>
          </a:p>
        </p:txBody>
      </p:sp>
      <p:sp>
        <p:nvSpPr>
          <p:cNvPr id="3" name="Content Placeholder 2">
            <a:extLst>
              <a:ext uri="{FF2B5EF4-FFF2-40B4-BE49-F238E27FC236}">
                <a16:creationId xmlns:a16="http://schemas.microsoft.com/office/drawing/2014/main" id="{7B86FBBD-C701-3581-3C26-8C6B4ADE09CD}"/>
              </a:ext>
            </a:extLst>
          </p:cNvPr>
          <p:cNvSpPr>
            <a:spLocks noGrp="1"/>
          </p:cNvSpPr>
          <p:nvPr>
            <p:ph idx="1"/>
          </p:nvPr>
        </p:nvSpPr>
        <p:spPr>
          <a:xfrm>
            <a:off x="504825" y="1276350"/>
            <a:ext cx="11401425" cy="5343525"/>
          </a:xfrm>
        </p:spPr>
        <p:txBody>
          <a:bodyPr>
            <a:normAutofit fontScale="77500" lnSpcReduction="20000"/>
          </a:bodyPr>
          <a:lstStyle/>
          <a:p>
            <a:r>
              <a:rPr lang="en-US" sz="2400"/>
              <a:t>The following potential objective was included regarding CLI handling schemes</a:t>
            </a:r>
            <a:endParaRPr lang="en-US" sz="2400">
              <a:effectLst/>
              <a:latin typeface="Times New Roman" panose="02020603050405020304" pitchFamily="18" charset="0"/>
              <a:ea typeface="MS PGothic" panose="020B0600070205080204" pitchFamily="34" charset="-128"/>
            </a:endParaRPr>
          </a:p>
          <a:p>
            <a:pPr lvl="1"/>
            <a:r>
              <a:rPr lang="en-US" sz="2000" i="1">
                <a:effectLst/>
                <a:latin typeface="Times New Roman" panose="02020603050405020304" pitchFamily="18" charset="0"/>
                <a:ea typeface="MS PGothic" panose="020B0600070205080204" pitchFamily="34" charset="-128"/>
              </a:rPr>
              <a:t>Specify enhancements for CLI handling:</a:t>
            </a:r>
          </a:p>
          <a:p>
            <a:pPr lvl="2"/>
            <a:r>
              <a:rPr lang="en-US" sz="1600" i="1" u="sng">
                <a:solidFill>
                  <a:srgbClr val="FF0000"/>
                </a:solidFill>
                <a:latin typeface="Times New Roman" panose="02020603050405020304" pitchFamily="18" charset="0"/>
                <a:ea typeface="MS PGothic" panose="020B0600070205080204" pitchFamily="34" charset="-128"/>
              </a:rPr>
              <a:t>Support both the </a:t>
            </a:r>
            <a:r>
              <a:rPr lang="en-US" sz="1600" i="1" u="sng" err="1">
                <a:solidFill>
                  <a:srgbClr val="FF0000"/>
                </a:solidFill>
                <a:latin typeface="Times New Roman" panose="02020603050405020304" pitchFamily="18" charset="0"/>
                <a:ea typeface="MS PGothic" panose="020B0600070205080204" pitchFamily="34" charset="-128"/>
              </a:rPr>
              <a:t>gNB</a:t>
            </a:r>
            <a:r>
              <a:rPr lang="en-US" sz="1600" i="1" u="sng">
                <a:solidFill>
                  <a:srgbClr val="FF0000"/>
                </a:solidFill>
                <a:latin typeface="Times New Roman" panose="02020603050405020304" pitchFamily="18" charset="0"/>
                <a:ea typeface="MS PGothic" panose="020B0600070205080204" pitchFamily="34" charset="-128"/>
              </a:rPr>
              <a:t>-to-</a:t>
            </a:r>
            <a:r>
              <a:rPr lang="en-US" sz="1600" i="1" u="sng" err="1">
                <a:solidFill>
                  <a:srgbClr val="FF0000"/>
                </a:solidFill>
                <a:latin typeface="Times New Roman" panose="02020603050405020304" pitchFamily="18" charset="0"/>
                <a:ea typeface="MS PGothic" panose="020B0600070205080204" pitchFamily="34" charset="-128"/>
              </a:rPr>
              <a:t>gNB</a:t>
            </a:r>
            <a:r>
              <a:rPr lang="en-US" sz="1600" i="1" u="sng">
                <a:solidFill>
                  <a:srgbClr val="FF0000"/>
                </a:solidFill>
                <a:latin typeface="Times New Roman" panose="02020603050405020304" pitchFamily="18" charset="0"/>
                <a:ea typeface="MS PGothic" panose="020B0600070205080204" pitchFamily="34" charset="-128"/>
              </a:rPr>
              <a:t> co-channel CLI handling scheme(s) and UE-to-UE co-channel CLI handling scheme(s) (the detailed schemes are to be down-selected from those in TR38.858)  </a:t>
            </a:r>
            <a:endParaRPr lang="en-US" sz="1600" i="1" u="sng" strike="sngStrike">
              <a:solidFill>
                <a:srgbClr val="FF0000"/>
              </a:solidFill>
              <a:latin typeface="Times New Roman" panose="02020603050405020304" pitchFamily="18" charset="0"/>
              <a:ea typeface="MS PGothic" panose="020B0600070205080204" pitchFamily="34" charset="-128"/>
            </a:endParaRPr>
          </a:p>
          <a:p>
            <a:pPr lvl="2"/>
            <a:r>
              <a:rPr lang="en-US" sz="1600" i="1" u="sng">
                <a:solidFill>
                  <a:srgbClr val="FF0000"/>
                </a:solidFill>
                <a:latin typeface="Times New Roman" panose="02020603050405020304" pitchFamily="18" charset="0"/>
                <a:ea typeface="MS PGothic" panose="020B0600070205080204" pitchFamily="34" charset="-128"/>
              </a:rPr>
              <a:t>The SBFD operation drives the CLI enhancements, which are expected to be applicable to the dynamic/flexible TDD operation but without dedicated optimization</a:t>
            </a:r>
          </a:p>
          <a:p>
            <a:r>
              <a:rPr lang="en-US" sz="1700" err="1"/>
              <a:t>gNB-gNB</a:t>
            </a:r>
            <a:r>
              <a:rPr lang="en-US" sz="1700"/>
              <a:t> CLI:</a:t>
            </a:r>
          </a:p>
          <a:p>
            <a:pPr lvl="1"/>
            <a:r>
              <a:rPr lang="en-US" sz="1700"/>
              <a:t>A major source of interference for SBFD is </a:t>
            </a:r>
            <a:r>
              <a:rPr lang="en-US" sz="1700" err="1"/>
              <a:t>gNB-gNB</a:t>
            </a:r>
            <a:r>
              <a:rPr lang="en-US" sz="1700"/>
              <a:t> CLI from both co-sited nodes and other-sites, particularly in WA macro networks</a:t>
            </a:r>
          </a:p>
          <a:p>
            <a:pPr lvl="2"/>
            <a:r>
              <a:rPr lang="en-US" sz="1200"/>
              <a:t>TR addresses only co-channel (intra-operator) CLI handling, while adjacent channel (inter-operator) CLI is also a major source of interference for both SBFD and dynamic TDD. </a:t>
            </a:r>
          </a:p>
          <a:p>
            <a:pPr lvl="1"/>
            <a:r>
              <a:rPr lang="en-US" sz="1700"/>
              <a:t>Addressing inter-operator CLI is not feasible; thus mitigating only cochannel (intra-operator) </a:t>
            </a:r>
            <a:r>
              <a:rPr lang="en-US" sz="1700" err="1"/>
              <a:t>gNB-gNB</a:t>
            </a:r>
            <a:r>
              <a:rPr lang="en-US" sz="1700"/>
              <a:t> CLI is not sufficient</a:t>
            </a:r>
          </a:p>
          <a:p>
            <a:pPr lvl="1"/>
            <a:r>
              <a:rPr lang="en-US" sz="1700"/>
              <a:t>Benefit of CLI mitigation for small cell or indoor networks is questionable</a:t>
            </a:r>
          </a:p>
          <a:p>
            <a:endParaRPr lang="en-US" sz="1700"/>
          </a:p>
          <a:p>
            <a:r>
              <a:rPr lang="en-US" sz="1700"/>
              <a:t>UE-UE CLI:</a:t>
            </a:r>
          </a:p>
          <a:p>
            <a:pPr lvl="1"/>
            <a:r>
              <a:rPr lang="en-US" sz="1700"/>
              <a:t>UE-UE CLI is much less of an issue compared to </a:t>
            </a:r>
            <a:r>
              <a:rPr lang="en-US" sz="1700" err="1"/>
              <a:t>gNB-gNB</a:t>
            </a:r>
            <a:r>
              <a:rPr lang="en-US" sz="1700"/>
              <a:t> CLI</a:t>
            </a:r>
          </a:p>
          <a:p>
            <a:pPr lvl="2"/>
            <a:r>
              <a:rPr lang="en-US" sz="1200"/>
              <a:t>Rare that two UEs are simultaneously in close proximity, scheduled in opposite directions, and near cell edge</a:t>
            </a:r>
          </a:p>
          <a:p>
            <a:endParaRPr lang="en-US" sz="1900"/>
          </a:p>
          <a:p>
            <a:r>
              <a:rPr lang="en-US" sz="1700"/>
              <a:t>TR 38.858 contains high level description of multiple CLI handling schemes proposed by different companies</a:t>
            </a:r>
          </a:p>
          <a:p>
            <a:pPr lvl="1"/>
            <a:r>
              <a:rPr lang="en-US" sz="1200"/>
              <a:t>Each one evaluated by only 1 or 2 sources, with inconsistent evaluation assumptions</a:t>
            </a:r>
          </a:p>
          <a:p>
            <a:pPr marL="0" indent="0">
              <a:lnSpc>
                <a:spcPct val="120000"/>
              </a:lnSpc>
              <a:buNone/>
            </a:pPr>
            <a:r>
              <a:rPr lang="en-GB" sz="1200" b="1">
                <a:effectLst/>
                <a:latin typeface="Arial" panose="020B0604020202020204" pitchFamily="34" charset="0"/>
                <a:ea typeface="Calibri" panose="020F0502020204030204" pitchFamily="34" charset="0"/>
              </a:rPr>
              <a:t>Proposal 3: </a:t>
            </a:r>
          </a:p>
          <a:p>
            <a:pPr marL="0" indent="0">
              <a:lnSpc>
                <a:spcPct val="120000"/>
              </a:lnSpc>
              <a:buNone/>
            </a:pPr>
            <a:r>
              <a:rPr lang="en-GB" sz="1200" b="1">
                <a:latin typeface="Arial" panose="020B0604020202020204" pitchFamily="34" charset="0"/>
                <a:ea typeface="Calibri" panose="020F0502020204030204" pitchFamily="34" charset="0"/>
              </a:rPr>
              <a:t>	In order to have a manageable WID, discussion is needed to narrow the scope of potentially supported CLI mitigation scheme(s) only to those that were evaluated among the discussed CLI handling schemes in the TR 38.858.</a:t>
            </a:r>
          </a:p>
          <a:p>
            <a:pPr marL="0" indent="0">
              <a:lnSpc>
                <a:spcPct val="120000"/>
              </a:lnSpc>
              <a:buNone/>
            </a:pPr>
            <a:r>
              <a:rPr lang="en-GB" sz="1200" b="1">
                <a:latin typeface="Arial" panose="020B0604020202020204" pitchFamily="34" charset="0"/>
                <a:ea typeface="Calibri" panose="020F0502020204030204" pitchFamily="34" charset="0"/>
              </a:rPr>
              <a:t>Proposal 4: </a:t>
            </a:r>
          </a:p>
          <a:p>
            <a:pPr marL="0" indent="0">
              <a:lnSpc>
                <a:spcPct val="120000"/>
              </a:lnSpc>
              <a:buNone/>
            </a:pPr>
            <a:r>
              <a:rPr lang="en-GB" sz="1200" b="1">
                <a:latin typeface="Arial" panose="020B0604020202020204" pitchFamily="34" charset="0"/>
                <a:ea typeface="Calibri" panose="020F0502020204030204" pitchFamily="34" charset="0"/>
              </a:rPr>
              <a:t>	Propose to add the following note to the WID: </a:t>
            </a:r>
          </a:p>
          <a:p>
            <a:pPr marL="0" indent="0">
              <a:lnSpc>
                <a:spcPct val="120000"/>
              </a:lnSpc>
              <a:buNone/>
            </a:pPr>
            <a:r>
              <a:rPr lang="en-US" sz="1200" b="1">
                <a:latin typeface="Arial" panose="020B0604020202020204" pitchFamily="34" charset="0"/>
                <a:ea typeface="Calibri" panose="020F0502020204030204" pitchFamily="34" charset="0"/>
              </a:rPr>
              <a:t>	NOTE: CLI schemes should not assume changes to latency or data rate capabilities for existing interfaces, e.g., </a:t>
            </a:r>
            <a:r>
              <a:rPr lang="en-US" sz="1200" b="1" err="1">
                <a:latin typeface="Arial" panose="020B0604020202020204" pitchFamily="34" charset="0"/>
                <a:ea typeface="Calibri" panose="020F0502020204030204" pitchFamily="34" charset="0"/>
              </a:rPr>
              <a:t>Xn</a:t>
            </a:r>
            <a:r>
              <a:rPr lang="en-US" sz="1200" b="1">
                <a:latin typeface="Arial" panose="020B0604020202020204" pitchFamily="34" charset="0"/>
                <a:ea typeface="Calibri" panose="020F0502020204030204" pitchFamily="34" charset="0"/>
              </a:rPr>
              <a:t>, F1</a:t>
            </a:r>
            <a:r>
              <a:rPr lang="en-US" sz="1200" b="1">
                <a:solidFill>
                  <a:srgbClr val="C00000"/>
                </a:solidFill>
                <a:latin typeface="Arial" panose="020B0604020202020204" pitchFamily="34" charset="0"/>
                <a:ea typeface="Calibri" panose="020F0502020204030204" pitchFamily="34" charset="0"/>
              </a:rPr>
              <a:t>.</a:t>
            </a:r>
            <a:endParaRPr lang="en-GB" sz="1200" b="1">
              <a:solidFill>
                <a:srgbClr val="C00000"/>
              </a:solidFill>
              <a:latin typeface="Arial" panose="020B0604020202020204" pitchFamily="34" charset="0"/>
              <a:ea typeface="Calibri" panose="020F0502020204030204" pitchFamily="34" charset="0"/>
            </a:endParaRPr>
          </a:p>
        </p:txBody>
      </p:sp>
    </p:spTree>
    <p:extLst>
      <p:ext uri="{BB962C8B-B14F-4D97-AF65-F5344CB8AC3E}">
        <p14:creationId xmlns:p14="http://schemas.microsoft.com/office/powerpoint/2010/main" val="4027129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B219B-A61A-8D7E-AB11-CECC30180E61}"/>
              </a:ext>
            </a:extLst>
          </p:cNvPr>
          <p:cNvSpPr>
            <a:spLocks noGrp="1"/>
          </p:cNvSpPr>
          <p:nvPr>
            <p:ph type="title"/>
          </p:nvPr>
        </p:nvSpPr>
        <p:spPr/>
        <p:txBody>
          <a:bodyPr/>
          <a:lstStyle/>
          <a:p>
            <a:r>
              <a:rPr lang="en-US"/>
              <a:t>RAN4 objectives</a:t>
            </a:r>
            <a:endParaRPr lang="en-SE"/>
          </a:p>
        </p:txBody>
      </p:sp>
      <p:sp>
        <p:nvSpPr>
          <p:cNvPr id="3" name="Content Placeholder 2">
            <a:extLst>
              <a:ext uri="{FF2B5EF4-FFF2-40B4-BE49-F238E27FC236}">
                <a16:creationId xmlns:a16="http://schemas.microsoft.com/office/drawing/2014/main" id="{1E850243-6DF0-9AB6-69CA-02D4A9CAA7B7}"/>
              </a:ext>
            </a:extLst>
          </p:cNvPr>
          <p:cNvSpPr>
            <a:spLocks noGrp="1"/>
          </p:cNvSpPr>
          <p:nvPr>
            <p:ph sz="quarter" idx="10"/>
          </p:nvPr>
        </p:nvSpPr>
        <p:spPr/>
        <p:txBody>
          <a:bodyPr>
            <a:normAutofit fontScale="92500" lnSpcReduction="10000"/>
          </a:bodyPr>
          <a:lstStyle/>
          <a:p>
            <a:r>
              <a:rPr lang="en-US" sz="2400" dirty="0"/>
              <a:t>RAN4 will need to develop RF requirements for the </a:t>
            </a:r>
            <a:r>
              <a:rPr lang="en-US" sz="2400" dirty="0" err="1"/>
              <a:t>gNB</a:t>
            </a:r>
            <a:r>
              <a:rPr lang="en-US" sz="2400" dirty="0"/>
              <a:t>, following on from the SI</a:t>
            </a:r>
          </a:p>
          <a:p>
            <a:pPr lvl="1"/>
            <a:r>
              <a:rPr lang="en-US" sz="2000" dirty="0"/>
              <a:t>For some requirements, such as blocking in SBFD slots, some further co-existence work may be required (due to the blocking signal coming from other operators </a:t>
            </a:r>
            <a:r>
              <a:rPr lang="en-US" sz="2000" dirty="0" err="1"/>
              <a:t>gNB</a:t>
            </a:r>
            <a:r>
              <a:rPr lang="en-US" sz="2000" dirty="0"/>
              <a:t>, not other operators UE)</a:t>
            </a:r>
          </a:p>
          <a:p>
            <a:r>
              <a:rPr lang="en-US" sz="2400" dirty="0"/>
              <a:t>Depending on RAN1 decisions, changes to physical channels across SBFD/non-SBFD slots or CSI reporting may necessitate updates to performance requirements</a:t>
            </a:r>
          </a:p>
          <a:p>
            <a:r>
              <a:rPr lang="en-US" sz="2400" dirty="0"/>
              <a:t>Depending on RAN1 decisions, UE-UE CLI measurements may necessitate measurement requirements or performance requirements</a:t>
            </a:r>
          </a:p>
          <a:p>
            <a:r>
              <a:rPr lang="en-US" sz="2400" dirty="0"/>
              <a:t>The assumption on at least adjacent channel co-existence between two operators being considered should be included and updated according to the discussion in RP-232895</a:t>
            </a:r>
          </a:p>
          <a:p>
            <a:pPr marL="0" indent="0">
              <a:buNone/>
            </a:pPr>
            <a:r>
              <a:rPr lang="en-GB" sz="2000" b="1" dirty="0">
                <a:effectLst/>
                <a:latin typeface="Arial" panose="020B0604020202020204" pitchFamily="34" charset="0"/>
                <a:ea typeface="Calibri" panose="020F0502020204030204" pitchFamily="34" charset="0"/>
              </a:rPr>
              <a:t>Proposal 5: </a:t>
            </a:r>
            <a:r>
              <a:rPr lang="en-US" sz="2000" b="1" dirty="0">
                <a:effectLst/>
                <a:latin typeface="Arial" panose="020B0604020202020204" pitchFamily="34" charset="0"/>
                <a:ea typeface="Calibri" panose="020F0502020204030204" pitchFamily="34" charset="0"/>
              </a:rPr>
              <a:t>RAN4 scope should include:</a:t>
            </a:r>
          </a:p>
          <a:p>
            <a:pPr>
              <a:buFontTx/>
              <a:buChar char="-"/>
            </a:pPr>
            <a:r>
              <a:rPr lang="en-US" sz="2000" b="1" dirty="0" err="1">
                <a:latin typeface="Arial" panose="020B0604020202020204" pitchFamily="34" charset="0"/>
              </a:rPr>
              <a:t>gNB</a:t>
            </a:r>
            <a:r>
              <a:rPr lang="en-US" sz="2000" b="1" dirty="0">
                <a:latin typeface="Arial" panose="020B0604020202020204" pitchFamily="34" charset="0"/>
              </a:rPr>
              <a:t> RF requirements</a:t>
            </a:r>
          </a:p>
          <a:p>
            <a:pPr>
              <a:buFontTx/>
              <a:buChar char="-"/>
            </a:pPr>
            <a:r>
              <a:rPr lang="en-US" sz="2000" b="1" dirty="0">
                <a:latin typeface="Arial" panose="020B0604020202020204" pitchFamily="34" charset="0"/>
              </a:rPr>
              <a:t>RRM requirements if necessary</a:t>
            </a:r>
          </a:p>
          <a:p>
            <a:pPr>
              <a:buFontTx/>
              <a:buChar char="-"/>
            </a:pPr>
            <a:r>
              <a:rPr lang="en-US" sz="2000" b="1" dirty="0">
                <a:latin typeface="Arial" panose="020B0604020202020204" pitchFamily="34" charset="0"/>
              </a:rPr>
              <a:t>Performance requirements if necessary</a:t>
            </a:r>
          </a:p>
        </p:txBody>
      </p:sp>
    </p:spTree>
    <p:extLst>
      <p:ext uri="{BB962C8B-B14F-4D97-AF65-F5344CB8AC3E}">
        <p14:creationId xmlns:p14="http://schemas.microsoft.com/office/powerpoint/2010/main" val="519687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C5F4E-910D-15A2-BA38-568DDF069447}"/>
              </a:ext>
            </a:extLst>
          </p:cNvPr>
          <p:cNvSpPr>
            <a:spLocks noGrp="1"/>
          </p:cNvSpPr>
          <p:nvPr>
            <p:ph type="title"/>
          </p:nvPr>
        </p:nvSpPr>
        <p:spPr/>
        <p:txBody>
          <a:bodyPr/>
          <a:lstStyle/>
          <a:p>
            <a:r>
              <a:rPr lang="en-US"/>
              <a:t>Proposed TUs for the WI</a:t>
            </a:r>
          </a:p>
        </p:txBody>
      </p:sp>
      <p:graphicFrame>
        <p:nvGraphicFramePr>
          <p:cNvPr id="5" name="Table 5">
            <a:extLst>
              <a:ext uri="{FF2B5EF4-FFF2-40B4-BE49-F238E27FC236}">
                <a16:creationId xmlns:a16="http://schemas.microsoft.com/office/drawing/2014/main" id="{290F6E7F-9174-982A-CAD0-60A628DD0ED9}"/>
              </a:ext>
            </a:extLst>
          </p:cNvPr>
          <p:cNvGraphicFramePr>
            <a:graphicFrameLocks noGrp="1"/>
          </p:cNvGraphicFramePr>
          <p:nvPr>
            <p:ph sz="quarter" idx="10"/>
            <p:extLst>
              <p:ext uri="{D42A27DB-BD31-4B8C-83A1-F6EECF244321}">
                <p14:modId xmlns:p14="http://schemas.microsoft.com/office/powerpoint/2010/main" val="3270114344"/>
              </p:ext>
            </p:extLst>
          </p:nvPr>
        </p:nvGraphicFramePr>
        <p:xfrm>
          <a:off x="3295650" y="1663700"/>
          <a:ext cx="4695825" cy="2225040"/>
        </p:xfrm>
        <a:graphic>
          <a:graphicData uri="http://schemas.openxmlformats.org/drawingml/2006/table">
            <a:tbl>
              <a:tblPr firstRow="1" bandRow="1">
                <a:tableStyleId>{5C22544A-7EE6-4342-B048-85BDC9FD1C3A}</a:tableStyleId>
              </a:tblPr>
              <a:tblGrid>
                <a:gridCol w="2338585">
                  <a:extLst>
                    <a:ext uri="{9D8B030D-6E8A-4147-A177-3AD203B41FA5}">
                      <a16:colId xmlns:a16="http://schemas.microsoft.com/office/drawing/2014/main" val="4109151638"/>
                    </a:ext>
                  </a:extLst>
                </a:gridCol>
                <a:gridCol w="2357240">
                  <a:extLst>
                    <a:ext uri="{9D8B030D-6E8A-4147-A177-3AD203B41FA5}">
                      <a16:colId xmlns:a16="http://schemas.microsoft.com/office/drawing/2014/main" val="139082761"/>
                    </a:ext>
                  </a:extLst>
                </a:gridCol>
              </a:tblGrid>
              <a:tr h="370840">
                <a:tc>
                  <a:txBody>
                    <a:bodyPr/>
                    <a:lstStyle/>
                    <a:p>
                      <a:pPr algn="ctr"/>
                      <a:r>
                        <a:rPr lang="en-US"/>
                        <a:t>Working Group</a:t>
                      </a:r>
                    </a:p>
                  </a:txBody>
                  <a:tcPr/>
                </a:tc>
                <a:tc>
                  <a:txBody>
                    <a:bodyPr/>
                    <a:lstStyle/>
                    <a:p>
                      <a:pPr algn="ctr"/>
                      <a:r>
                        <a:rPr lang="en-US"/>
                        <a:t>Proposed TUs</a:t>
                      </a:r>
                    </a:p>
                  </a:txBody>
                  <a:tcPr/>
                </a:tc>
                <a:extLst>
                  <a:ext uri="{0D108BD9-81ED-4DB2-BD59-A6C34878D82A}">
                    <a16:rowId xmlns:a16="http://schemas.microsoft.com/office/drawing/2014/main" val="3197287912"/>
                  </a:ext>
                </a:extLst>
              </a:tr>
              <a:tr h="370840">
                <a:tc>
                  <a:txBody>
                    <a:bodyPr/>
                    <a:lstStyle/>
                    <a:p>
                      <a:pPr algn="ctr"/>
                      <a:r>
                        <a:rPr lang="en-US"/>
                        <a:t>RAN1</a:t>
                      </a:r>
                    </a:p>
                  </a:txBody>
                  <a:tcPr/>
                </a:tc>
                <a:tc>
                  <a:txBody>
                    <a:bodyPr/>
                    <a:lstStyle/>
                    <a:p>
                      <a:pPr algn="ctr"/>
                      <a:r>
                        <a:rPr lang="en-US"/>
                        <a:t>2.0</a:t>
                      </a:r>
                    </a:p>
                  </a:txBody>
                  <a:tcPr/>
                </a:tc>
                <a:extLst>
                  <a:ext uri="{0D108BD9-81ED-4DB2-BD59-A6C34878D82A}">
                    <a16:rowId xmlns:a16="http://schemas.microsoft.com/office/drawing/2014/main" val="1529664986"/>
                  </a:ext>
                </a:extLst>
              </a:tr>
              <a:tr h="370840">
                <a:tc>
                  <a:txBody>
                    <a:bodyPr/>
                    <a:lstStyle/>
                    <a:p>
                      <a:pPr algn="ctr"/>
                      <a:r>
                        <a:rPr lang="en-US"/>
                        <a:t>RAN2</a:t>
                      </a:r>
                    </a:p>
                  </a:txBody>
                  <a:tcPr/>
                </a:tc>
                <a:tc>
                  <a:txBody>
                    <a:bodyPr/>
                    <a:lstStyle/>
                    <a:p>
                      <a:pPr algn="ctr"/>
                      <a:r>
                        <a:rPr lang="en-US"/>
                        <a:t>0.5</a:t>
                      </a:r>
                    </a:p>
                  </a:txBody>
                  <a:tcPr/>
                </a:tc>
                <a:extLst>
                  <a:ext uri="{0D108BD9-81ED-4DB2-BD59-A6C34878D82A}">
                    <a16:rowId xmlns:a16="http://schemas.microsoft.com/office/drawing/2014/main" val="3866889392"/>
                  </a:ext>
                </a:extLst>
              </a:tr>
              <a:tr h="370840">
                <a:tc>
                  <a:txBody>
                    <a:bodyPr/>
                    <a:lstStyle/>
                    <a:p>
                      <a:pPr algn="ctr"/>
                      <a:r>
                        <a:rPr lang="en-US"/>
                        <a:t>RAN3</a:t>
                      </a:r>
                    </a:p>
                  </a:txBody>
                  <a:tcPr/>
                </a:tc>
                <a:tc>
                  <a:txBody>
                    <a:bodyPr/>
                    <a:lstStyle/>
                    <a:p>
                      <a:pPr algn="ctr"/>
                      <a:r>
                        <a:rPr lang="en-US">
                          <a:solidFill>
                            <a:schemeClr val="tx1"/>
                          </a:solidFill>
                        </a:rPr>
                        <a:t>0.5</a:t>
                      </a:r>
                    </a:p>
                  </a:txBody>
                  <a:tcPr/>
                </a:tc>
                <a:extLst>
                  <a:ext uri="{0D108BD9-81ED-4DB2-BD59-A6C34878D82A}">
                    <a16:rowId xmlns:a16="http://schemas.microsoft.com/office/drawing/2014/main" val="2252574954"/>
                  </a:ext>
                </a:extLst>
              </a:tr>
              <a:tr h="370840">
                <a:tc>
                  <a:txBody>
                    <a:bodyPr/>
                    <a:lstStyle/>
                    <a:p>
                      <a:pPr algn="ctr"/>
                      <a:r>
                        <a:rPr lang="en-US"/>
                        <a:t>RAN4 RF</a:t>
                      </a:r>
                    </a:p>
                  </a:txBody>
                  <a:tcPr/>
                </a:tc>
                <a:tc>
                  <a:txBody>
                    <a:bodyPr/>
                    <a:lstStyle/>
                    <a:p>
                      <a:pPr algn="ctr"/>
                      <a:r>
                        <a:rPr lang="en-US"/>
                        <a:t>1.0</a:t>
                      </a:r>
                    </a:p>
                  </a:txBody>
                  <a:tcPr/>
                </a:tc>
                <a:extLst>
                  <a:ext uri="{0D108BD9-81ED-4DB2-BD59-A6C34878D82A}">
                    <a16:rowId xmlns:a16="http://schemas.microsoft.com/office/drawing/2014/main" val="2886932799"/>
                  </a:ext>
                </a:extLst>
              </a:tr>
              <a:tr h="370840">
                <a:tc>
                  <a:txBody>
                    <a:bodyPr/>
                    <a:lstStyle/>
                    <a:p>
                      <a:pPr algn="ctr"/>
                      <a:r>
                        <a:rPr lang="en-US"/>
                        <a:t>RAN4 RD</a:t>
                      </a:r>
                    </a:p>
                  </a:txBody>
                  <a:tcPr/>
                </a:tc>
                <a:tc>
                  <a:txBody>
                    <a:bodyPr/>
                    <a:lstStyle/>
                    <a:p>
                      <a:pPr algn="ctr"/>
                      <a:r>
                        <a:rPr lang="en-US"/>
                        <a:t>0.5</a:t>
                      </a:r>
                    </a:p>
                  </a:txBody>
                  <a:tcPr/>
                </a:tc>
                <a:extLst>
                  <a:ext uri="{0D108BD9-81ED-4DB2-BD59-A6C34878D82A}">
                    <a16:rowId xmlns:a16="http://schemas.microsoft.com/office/drawing/2014/main" val="2890487700"/>
                  </a:ext>
                </a:extLst>
              </a:tr>
            </a:tbl>
          </a:graphicData>
        </a:graphic>
      </p:graphicFrame>
      <p:sp>
        <p:nvSpPr>
          <p:cNvPr id="7" name="TextBox 6">
            <a:extLst>
              <a:ext uri="{FF2B5EF4-FFF2-40B4-BE49-F238E27FC236}">
                <a16:creationId xmlns:a16="http://schemas.microsoft.com/office/drawing/2014/main" id="{E7813806-B4CE-AF9B-C42C-C0E57AF63D2E}"/>
              </a:ext>
            </a:extLst>
          </p:cNvPr>
          <p:cNvSpPr txBox="1"/>
          <p:nvPr/>
        </p:nvSpPr>
        <p:spPr>
          <a:xfrm>
            <a:off x="1781174" y="4677460"/>
            <a:ext cx="9077325" cy="646331"/>
          </a:xfrm>
          <a:prstGeom prst="rect">
            <a:avLst/>
          </a:prstGeom>
          <a:noFill/>
        </p:spPr>
        <p:txBody>
          <a:bodyPr wrap="square">
            <a:spAutoFit/>
          </a:bodyPr>
          <a:lstStyle/>
          <a:p>
            <a:pPr marL="0" indent="0">
              <a:buNone/>
            </a:pPr>
            <a:r>
              <a:rPr lang="en-GB" sz="1800" b="1">
                <a:effectLst/>
                <a:latin typeface="Arial" panose="020B0604020202020204" pitchFamily="34" charset="0"/>
                <a:ea typeface="Calibri" panose="020F0502020204030204" pitchFamily="34" charset="0"/>
              </a:rPr>
              <a:t>Proposal 6: For the Duplex Evolution WI, adopt the above proposed TUs for different working groups.</a:t>
            </a:r>
            <a:endParaRPr lang="en-US" sz="1800" strike="sngStrike">
              <a:solidFill>
                <a:schemeClr val="accent2"/>
              </a:solidFill>
            </a:endParaRPr>
          </a:p>
        </p:txBody>
      </p:sp>
    </p:spTree>
    <p:extLst>
      <p:ext uri="{BB962C8B-B14F-4D97-AF65-F5344CB8AC3E}">
        <p14:creationId xmlns:p14="http://schemas.microsoft.com/office/powerpoint/2010/main" val="1049893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F8C909-1316-90DC-CAF0-E0B0AF9E6F62}"/>
              </a:ext>
            </a:extLst>
          </p:cNvPr>
          <p:cNvSpPr>
            <a:spLocks noGrp="1"/>
          </p:cNvSpPr>
          <p:nvPr>
            <p:ph type="title"/>
          </p:nvPr>
        </p:nvSpPr>
        <p:spPr/>
        <p:txBody>
          <a:bodyPr/>
          <a:lstStyle/>
          <a:p>
            <a:r>
              <a:rPr lang="en-US"/>
              <a:t>Proposed WID objectives</a:t>
            </a:r>
          </a:p>
        </p:txBody>
      </p:sp>
      <p:sp>
        <p:nvSpPr>
          <p:cNvPr id="6" name="Content Placeholder 5">
            <a:extLst>
              <a:ext uri="{FF2B5EF4-FFF2-40B4-BE49-F238E27FC236}">
                <a16:creationId xmlns:a16="http://schemas.microsoft.com/office/drawing/2014/main" id="{03014320-9D05-3FA3-DDDB-B9AA576EB5B5}"/>
              </a:ext>
            </a:extLst>
          </p:cNvPr>
          <p:cNvSpPr>
            <a:spLocks noGrp="1"/>
          </p:cNvSpPr>
          <p:nvPr>
            <p:ph sz="quarter" idx="10"/>
          </p:nvPr>
        </p:nvSpPr>
        <p:spPr>
          <a:xfrm>
            <a:off x="479425" y="1281496"/>
            <a:ext cx="11233150" cy="4955792"/>
          </a:xfrm>
        </p:spPr>
        <p:txBody>
          <a:bodyPr>
            <a:normAutofit fontScale="77500" lnSpcReduction="20000"/>
          </a:bodyPr>
          <a:lstStyle/>
          <a:p>
            <a:r>
              <a:rPr lang="en-US" sz="2000" dirty="0">
                <a:latin typeface="TimesNewRomanPSMT"/>
              </a:rPr>
              <a:t>Potential objectives:</a:t>
            </a:r>
          </a:p>
          <a:p>
            <a:pPr lvl="1"/>
            <a:r>
              <a:rPr lang="en-US" sz="2000" dirty="0">
                <a:latin typeface="TimesNewRomanPSMT"/>
              </a:rPr>
              <a:t>For </a:t>
            </a:r>
            <a:r>
              <a:rPr lang="en-US" sz="2000" dirty="0" err="1">
                <a:latin typeface="TimesNewRomanPSMT"/>
              </a:rPr>
              <a:t>subband</a:t>
            </a:r>
            <a:r>
              <a:rPr lang="en-US" sz="2000" dirty="0">
                <a:latin typeface="TimesNewRomanPSMT"/>
              </a:rPr>
              <a:t> non-overlapping full duplex (SBFD) operation at </a:t>
            </a:r>
            <a:r>
              <a:rPr lang="en-US" sz="2000" dirty="0" err="1">
                <a:latin typeface="TimesNewRomanPSMT"/>
              </a:rPr>
              <a:t>gNB</a:t>
            </a:r>
            <a:r>
              <a:rPr lang="en-US" sz="2000" dirty="0">
                <a:latin typeface="TimesNewRomanPSMT"/>
              </a:rPr>
              <a:t> side within a TDD carrier </a:t>
            </a:r>
          </a:p>
          <a:p>
            <a:pPr lvl="2"/>
            <a:r>
              <a:rPr lang="en-US" sz="1800" strike="sngStrike" dirty="0">
                <a:highlight>
                  <a:srgbClr val="00FF00"/>
                </a:highlight>
                <a:latin typeface="TimesNewRomanPSMT"/>
              </a:rPr>
              <a:t>[</a:t>
            </a:r>
            <a:r>
              <a:rPr lang="en-US" sz="1800" u="sng" dirty="0">
                <a:solidFill>
                  <a:srgbClr val="FF0000"/>
                </a:solidFill>
                <a:highlight>
                  <a:srgbClr val="00FF00"/>
                </a:highlight>
                <a:latin typeface="TimesNewRomanPSMT"/>
              </a:rPr>
              <a:t>Semi-static</a:t>
            </a:r>
            <a:r>
              <a:rPr lang="en-US" sz="1800" u="sng" dirty="0">
                <a:solidFill>
                  <a:srgbClr val="FF0000"/>
                </a:solidFill>
                <a:highlight>
                  <a:srgbClr val="FFFF00"/>
                </a:highlight>
                <a:latin typeface="TimesNewRomanPSMT"/>
              </a:rPr>
              <a:t>/</a:t>
            </a:r>
            <a:r>
              <a:rPr lang="en-US" sz="1800" u="sng" strike="sngStrike" dirty="0">
                <a:solidFill>
                  <a:srgbClr val="FF0000"/>
                </a:solidFill>
                <a:highlight>
                  <a:srgbClr val="FFFF00"/>
                </a:highlight>
                <a:latin typeface="TimesNewRomanPSMT"/>
              </a:rPr>
              <a:t>dynamic</a:t>
            </a:r>
            <a:r>
              <a:rPr lang="en-US" sz="1800" strike="sngStrike" dirty="0">
                <a:highlight>
                  <a:srgbClr val="FFFF00"/>
                </a:highlight>
                <a:latin typeface="TimesNewRomanPSMT"/>
              </a:rPr>
              <a:t>]</a:t>
            </a:r>
            <a:r>
              <a:rPr lang="en-US" sz="1800" dirty="0">
                <a:latin typeface="TimesNewRomanPSMT"/>
              </a:rPr>
              <a:t> indication of time location of SBFD </a:t>
            </a:r>
            <a:r>
              <a:rPr lang="en-US" sz="1800" dirty="0" err="1">
                <a:latin typeface="TimesNewRomanPSMT"/>
              </a:rPr>
              <a:t>subbands</a:t>
            </a:r>
            <a:r>
              <a:rPr lang="en-US" sz="1800" dirty="0">
                <a:latin typeface="TimesNewRomanPSMT"/>
              </a:rPr>
              <a:t> to UEs </a:t>
            </a:r>
            <a:r>
              <a:rPr lang="en-US" sz="1800" strike="sngStrike" dirty="0">
                <a:highlight>
                  <a:srgbClr val="FFFF00"/>
                </a:highlight>
                <a:latin typeface="TimesNewRomanPSMT"/>
              </a:rPr>
              <a:t>[</a:t>
            </a:r>
            <a:r>
              <a:rPr lang="en-US" sz="1800" dirty="0">
                <a:highlight>
                  <a:srgbClr val="00FF00"/>
                </a:highlight>
                <a:latin typeface="TimesNewRomanPSMT"/>
              </a:rPr>
              <a:t>in RRC_CONNECTED mode</a:t>
            </a:r>
            <a:r>
              <a:rPr lang="en-US" sz="1800" strike="sngStrike" dirty="0">
                <a:highlight>
                  <a:srgbClr val="FFFF00"/>
                </a:highlight>
                <a:latin typeface="TimesNewRomanPSMT"/>
              </a:rPr>
              <a:t>]</a:t>
            </a:r>
          </a:p>
          <a:p>
            <a:pPr lvl="2"/>
            <a:r>
              <a:rPr lang="en-US" sz="1800" u="sng" dirty="0">
                <a:solidFill>
                  <a:srgbClr val="FF0000"/>
                </a:solidFill>
                <a:latin typeface="TimesNewRomanPSMT"/>
              </a:rPr>
              <a:t>Semi-static indication of </a:t>
            </a:r>
            <a:r>
              <a:rPr lang="en-US" sz="1800" dirty="0">
                <a:latin typeface="TimesNewRomanPSMT"/>
              </a:rPr>
              <a:t>frequency domain location of SBFD </a:t>
            </a:r>
            <a:r>
              <a:rPr lang="en-US" sz="1800" dirty="0" err="1">
                <a:latin typeface="TimesNewRomanPSMT"/>
              </a:rPr>
              <a:t>subbands</a:t>
            </a:r>
            <a:r>
              <a:rPr lang="en-US" sz="1800" dirty="0">
                <a:latin typeface="TimesNewRomanPSMT"/>
              </a:rPr>
              <a:t> to UEs </a:t>
            </a:r>
            <a:r>
              <a:rPr lang="en-US" sz="1800" strike="sngStrike" dirty="0">
                <a:highlight>
                  <a:srgbClr val="FFFF00"/>
                </a:highlight>
                <a:latin typeface="TimesNewRomanPSMT"/>
              </a:rPr>
              <a:t>[</a:t>
            </a:r>
            <a:r>
              <a:rPr lang="en-US" sz="1800" dirty="0">
                <a:highlight>
                  <a:srgbClr val="00FF00"/>
                </a:highlight>
                <a:latin typeface="TimesNewRomanPSMT"/>
              </a:rPr>
              <a:t>in RRC_CONNECTED mode</a:t>
            </a:r>
            <a:r>
              <a:rPr lang="en-US" sz="1800" strike="sngStrike" dirty="0">
                <a:highlight>
                  <a:srgbClr val="FFFF00"/>
                </a:highlight>
                <a:latin typeface="TimesNewRomanPSMT"/>
              </a:rPr>
              <a:t>]</a:t>
            </a:r>
          </a:p>
          <a:p>
            <a:pPr lvl="2"/>
            <a:r>
              <a:rPr lang="en-US" sz="1800" dirty="0">
                <a:latin typeface="TimesNewRomanPSMT"/>
              </a:rPr>
              <a:t>UE transmission and reception behavior and procedures in SBFD symbols and/or non-SBFD symbols</a:t>
            </a:r>
          </a:p>
          <a:p>
            <a:pPr lvl="2"/>
            <a:r>
              <a:rPr lang="en-US" sz="1800" dirty="0">
                <a:latin typeface="TimesNewRomanPSMT"/>
              </a:rPr>
              <a:t>Note: followings are assumed based on TR 38.858</a:t>
            </a:r>
          </a:p>
          <a:p>
            <a:pPr lvl="3"/>
            <a:r>
              <a:rPr lang="en-US" sz="1400" dirty="0">
                <a:latin typeface="TimesNewRomanPSMT"/>
              </a:rPr>
              <a:t>SBFD operation Option 4</a:t>
            </a:r>
          </a:p>
          <a:p>
            <a:pPr lvl="3"/>
            <a:r>
              <a:rPr lang="en-US" sz="1400" dirty="0">
                <a:latin typeface="TimesNewRomanPSMT"/>
              </a:rPr>
              <a:t>Coexistence between legacy UEs and SBFD aware UEs in the cell operating SBFD at </a:t>
            </a:r>
            <a:r>
              <a:rPr lang="en-US" sz="1400" dirty="0" err="1">
                <a:latin typeface="TimesNewRomanPSMT"/>
              </a:rPr>
              <a:t>gNB</a:t>
            </a:r>
            <a:r>
              <a:rPr lang="en-US" sz="1400" dirty="0">
                <a:latin typeface="TimesNewRomanPSMT"/>
              </a:rPr>
              <a:t> side</a:t>
            </a:r>
          </a:p>
          <a:p>
            <a:pPr lvl="3"/>
            <a:r>
              <a:rPr lang="en-US" sz="1400" dirty="0">
                <a:latin typeface="TimesNewRomanPSMT"/>
              </a:rPr>
              <a:t>SBFD scheme within a single configured DL and UL BWP pair with aligned center frequencies</a:t>
            </a:r>
          </a:p>
          <a:p>
            <a:pPr lvl="3"/>
            <a:r>
              <a:rPr lang="en-US" sz="1400" dirty="0">
                <a:latin typeface="TimesNewRomanPSMT"/>
              </a:rPr>
              <a:t>Up to one UL </a:t>
            </a:r>
            <a:r>
              <a:rPr lang="en-US" sz="1400" dirty="0" err="1">
                <a:latin typeface="TimesNewRomanPSMT"/>
              </a:rPr>
              <a:t>subband</a:t>
            </a:r>
            <a:r>
              <a:rPr lang="en-US" sz="1400" dirty="0">
                <a:latin typeface="TimesNewRomanPSMT"/>
              </a:rPr>
              <a:t> for SBFD operation in an SBFD symbol (excluding legacy UL symbol/slot) within a TDD carrier</a:t>
            </a:r>
          </a:p>
          <a:p>
            <a:pPr lvl="2"/>
            <a:r>
              <a:rPr lang="en-US" sz="2000" dirty="0">
                <a:latin typeface="TimesNewRomanPSMT"/>
              </a:rPr>
              <a:t>At least adjacent channel coexistence between two operators should be considered as a minimum.</a:t>
            </a:r>
          </a:p>
          <a:p>
            <a:pPr lvl="1"/>
            <a:r>
              <a:rPr lang="en-US" sz="2000" dirty="0">
                <a:effectLst/>
                <a:latin typeface="Times New Roman" panose="02020603050405020304" pitchFamily="18" charset="0"/>
                <a:ea typeface="MS PGothic" panose="020B0600070205080204" pitchFamily="34" charset="-128"/>
              </a:rPr>
              <a:t>Specify enhancements for CLI handling:</a:t>
            </a:r>
          </a:p>
          <a:p>
            <a:pPr lvl="2"/>
            <a:r>
              <a:rPr lang="en-US" sz="1600" u="sng" dirty="0">
                <a:solidFill>
                  <a:srgbClr val="FF0000"/>
                </a:solidFill>
                <a:latin typeface="Times New Roman" panose="02020603050405020304" pitchFamily="18" charset="0"/>
                <a:ea typeface="MS PGothic" panose="020B0600070205080204" pitchFamily="34" charset="-128"/>
              </a:rPr>
              <a:t>Support both the </a:t>
            </a:r>
            <a:r>
              <a:rPr lang="en-US" sz="1600" u="sng" dirty="0" err="1">
                <a:solidFill>
                  <a:srgbClr val="FF0000"/>
                </a:solidFill>
                <a:latin typeface="Times New Roman" panose="02020603050405020304" pitchFamily="18" charset="0"/>
                <a:ea typeface="MS PGothic" panose="020B0600070205080204" pitchFamily="34" charset="-128"/>
              </a:rPr>
              <a:t>gNB</a:t>
            </a:r>
            <a:r>
              <a:rPr lang="en-US" sz="1600" u="sng" dirty="0">
                <a:solidFill>
                  <a:srgbClr val="FF0000"/>
                </a:solidFill>
                <a:latin typeface="Times New Roman" panose="02020603050405020304" pitchFamily="18" charset="0"/>
                <a:ea typeface="MS PGothic" panose="020B0600070205080204" pitchFamily="34" charset="-128"/>
              </a:rPr>
              <a:t>-to-</a:t>
            </a:r>
            <a:r>
              <a:rPr lang="en-US" sz="1600" u="sng" dirty="0" err="1">
                <a:solidFill>
                  <a:srgbClr val="FF0000"/>
                </a:solidFill>
                <a:latin typeface="Times New Roman" panose="02020603050405020304" pitchFamily="18" charset="0"/>
                <a:ea typeface="MS PGothic" panose="020B0600070205080204" pitchFamily="34" charset="-128"/>
              </a:rPr>
              <a:t>gNB</a:t>
            </a:r>
            <a:r>
              <a:rPr lang="en-US" sz="1600" u="sng" dirty="0">
                <a:solidFill>
                  <a:srgbClr val="FF0000"/>
                </a:solidFill>
                <a:latin typeface="Times New Roman" panose="02020603050405020304" pitchFamily="18" charset="0"/>
                <a:ea typeface="MS PGothic" panose="020B0600070205080204" pitchFamily="34" charset="-128"/>
              </a:rPr>
              <a:t> co-channel CLI handling scheme(s) and UE-to-UE co-channel CLI handling scheme(s) (the detailed schemes are to be down-selected from those </a:t>
            </a:r>
            <a:r>
              <a:rPr lang="en-US" sz="1600" u="sng" dirty="0">
                <a:solidFill>
                  <a:srgbClr val="FF0000"/>
                </a:solidFill>
                <a:highlight>
                  <a:srgbClr val="00FF00"/>
                </a:highlight>
                <a:latin typeface="Times New Roman" panose="02020603050405020304" pitchFamily="18" charset="0"/>
                <a:ea typeface="MS PGothic" panose="020B0600070205080204" pitchFamily="34" charset="-128"/>
              </a:rPr>
              <a:t>schemes evaluated by simulations</a:t>
            </a:r>
            <a:r>
              <a:rPr lang="en-US" sz="1600" u="sng" dirty="0">
                <a:solidFill>
                  <a:srgbClr val="FF0000"/>
                </a:solidFill>
                <a:latin typeface="Times New Roman" panose="02020603050405020304" pitchFamily="18" charset="0"/>
                <a:ea typeface="MS PGothic" panose="020B0600070205080204" pitchFamily="34" charset="-128"/>
              </a:rPr>
              <a:t> in TR38.858) </a:t>
            </a:r>
          </a:p>
          <a:p>
            <a:pPr lvl="3"/>
            <a:r>
              <a:rPr lang="en-US" sz="1400" u="sng" dirty="0">
                <a:solidFill>
                  <a:srgbClr val="FF0000"/>
                </a:solidFill>
                <a:highlight>
                  <a:srgbClr val="00FF00"/>
                </a:highlight>
                <a:latin typeface="Times New Roman" panose="02020603050405020304" pitchFamily="18" charset="0"/>
                <a:ea typeface="MS PGothic" panose="020B0600070205080204" pitchFamily="34" charset="-128"/>
              </a:rPr>
              <a:t>NOTE: CLI schemes should not assume changes to latency or data rate capabilities for existing interfaces, e.g., </a:t>
            </a:r>
            <a:r>
              <a:rPr lang="en-US" sz="1400" u="sng" dirty="0" err="1">
                <a:solidFill>
                  <a:srgbClr val="FF0000"/>
                </a:solidFill>
                <a:highlight>
                  <a:srgbClr val="00FF00"/>
                </a:highlight>
                <a:latin typeface="Times New Roman" panose="02020603050405020304" pitchFamily="18" charset="0"/>
                <a:ea typeface="MS PGothic" panose="020B0600070205080204" pitchFamily="34" charset="-128"/>
              </a:rPr>
              <a:t>Xn</a:t>
            </a:r>
            <a:r>
              <a:rPr lang="en-US" sz="1400" u="sng" dirty="0">
                <a:solidFill>
                  <a:srgbClr val="FF0000"/>
                </a:solidFill>
                <a:highlight>
                  <a:srgbClr val="00FF00"/>
                </a:highlight>
                <a:latin typeface="Times New Roman" panose="02020603050405020304" pitchFamily="18" charset="0"/>
                <a:ea typeface="MS PGothic" panose="020B0600070205080204" pitchFamily="34" charset="-128"/>
              </a:rPr>
              <a:t>, F1</a:t>
            </a:r>
            <a:r>
              <a:rPr lang="en-US" sz="1400" u="sng" dirty="0">
                <a:solidFill>
                  <a:srgbClr val="FF0000"/>
                </a:solidFill>
                <a:latin typeface="Times New Roman" panose="02020603050405020304" pitchFamily="18" charset="0"/>
                <a:ea typeface="MS PGothic" panose="020B0600070205080204" pitchFamily="34" charset="-128"/>
              </a:rPr>
              <a:t>. </a:t>
            </a:r>
            <a:endParaRPr lang="en-US" sz="1400" u="sng" strike="sngStrike" dirty="0">
              <a:solidFill>
                <a:srgbClr val="FF0000"/>
              </a:solidFill>
              <a:latin typeface="Times New Roman" panose="02020603050405020304" pitchFamily="18" charset="0"/>
              <a:ea typeface="MS PGothic" panose="020B0600070205080204" pitchFamily="34" charset="-128"/>
            </a:endParaRPr>
          </a:p>
          <a:p>
            <a:pPr lvl="2"/>
            <a:r>
              <a:rPr lang="en-US" sz="1600" u="sng" dirty="0">
                <a:solidFill>
                  <a:srgbClr val="FF0000"/>
                </a:solidFill>
                <a:latin typeface="Times New Roman" panose="02020603050405020304" pitchFamily="18" charset="0"/>
                <a:ea typeface="MS PGothic" panose="020B0600070205080204" pitchFamily="34" charset="-128"/>
              </a:rPr>
              <a:t>The SBFD operation drives the CLI enhancements, which are expected to be applicable to the dynamic/flexible TDD operation but without dedicated optimization</a:t>
            </a:r>
          </a:p>
          <a:p>
            <a:pPr lvl="1"/>
            <a:r>
              <a:rPr lang="en-US" sz="2000" dirty="0">
                <a:highlight>
                  <a:srgbClr val="00FFFF"/>
                </a:highlight>
                <a:latin typeface="TimesNewRomanPSMT"/>
              </a:rPr>
              <a:t>At least adjacent channel co-existence between two operators should be considered as a minimum [RAN4, RAN1]</a:t>
            </a:r>
          </a:p>
          <a:p>
            <a:pPr lvl="1"/>
            <a:r>
              <a:rPr lang="en-US" sz="2000" dirty="0">
                <a:latin typeface="TimesNewRomanPSMT"/>
              </a:rPr>
              <a:t>RF requirements for SBFD operation at </a:t>
            </a:r>
            <a:r>
              <a:rPr lang="en-US" sz="2000" dirty="0" err="1">
                <a:latin typeface="TimesNewRomanPSMT"/>
              </a:rPr>
              <a:t>gNB</a:t>
            </a:r>
            <a:endParaRPr lang="en-US" sz="2000" dirty="0">
              <a:latin typeface="TimesNewRomanPSMT"/>
            </a:endParaRPr>
          </a:p>
          <a:p>
            <a:pPr lvl="1"/>
            <a:r>
              <a:rPr lang="en-US" sz="2000" dirty="0">
                <a:highlight>
                  <a:srgbClr val="00FF00"/>
                </a:highlight>
                <a:latin typeface="TimesNewRomanPSMT"/>
              </a:rPr>
              <a:t>RRM requirements for SBFD operation at </a:t>
            </a:r>
            <a:r>
              <a:rPr lang="en-US" sz="2000" dirty="0" err="1">
                <a:highlight>
                  <a:srgbClr val="00FF00"/>
                </a:highlight>
                <a:latin typeface="TimesNewRomanPSMT"/>
              </a:rPr>
              <a:t>gNB</a:t>
            </a:r>
            <a:r>
              <a:rPr lang="en-US" sz="2000" dirty="0">
                <a:highlight>
                  <a:srgbClr val="00FF00"/>
                </a:highlight>
                <a:latin typeface="TimesNewRomanPSMT"/>
              </a:rPr>
              <a:t> </a:t>
            </a:r>
          </a:p>
          <a:p>
            <a:pPr lvl="1"/>
            <a:r>
              <a:rPr lang="en-US" sz="2000" dirty="0">
                <a:highlight>
                  <a:srgbClr val="00FF00"/>
                </a:highlight>
                <a:latin typeface="TimesNewRomanPSMT"/>
              </a:rPr>
              <a:t>Performance requirements, if necessary, for SBFD operation at </a:t>
            </a:r>
            <a:r>
              <a:rPr lang="en-US" sz="2000" dirty="0" err="1">
                <a:highlight>
                  <a:srgbClr val="00FF00"/>
                </a:highlight>
                <a:latin typeface="TimesNewRomanPSMT"/>
              </a:rPr>
              <a:t>gNB</a:t>
            </a:r>
            <a:endParaRPr lang="en-US" sz="2000" dirty="0">
              <a:highlight>
                <a:srgbClr val="00FF00"/>
              </a:highlight>
              <a:latin typeface="TimesNewRomanPSMT"/>
            </a:endParaRPr>
          </a:p>
          <a:p>
            <a:pPr marL="0" indent="0">
              <a:buNone/>
            </a:pPr>
            <a:r>
              <a:rPr lang="en-GB" sz="2300" b="1" dirty="0">
                <a:effectLst/>
                <a:latin typeface="Arial" panose="020B0604020202020204" pitchFamily="34" charset="0"/>
                <a:ea typeface="Calibri" panose="020F0502020204030204" pitchFamily="34" charset="0"/>
              </a:rPr>
              <a:t>Proposal 7: Adopt the above proposed WI objectives for Duplex Evolution. New proposed objective text highlighted in green. Proposal in blue to be updated </a:t>
            </a:r>
            <a:r>
              <a:rPr lang="en-GB" sz="2300" b="1">
                <a:effectLst/>
                <a:latin typeface="Arial" panose="020B0604020202020204" pitchFamily="34" charset="0"/>
                <a:ea typeface="Calibri" panose="020F0502020204030204" pitchFamily="34" charset="0"/>
              </a:rPr>
              <a:t>as needed.</a:t>
            </a:r>
            <a:endParaRPr lang="en-US" sz="2300" strike="sngStrike" dirty="0">
              <a:solidFill>
                <a:schemeClr val="accent2"/>
              </a:solidFill>
            </a:endParaRPr>
          </a:p>
        </p:txBody>
      </p:sp>
    </p:spTree>
    <p:extLst>
      <p:ext uri="{BB962C8B-B14F-4D97-AF65-F5344CB8AC3E}">
        <p14:creationId xmlns:p14="http://schemas.microsoft.com/office/powerpoint/2010/main" val="11804394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2f282d3b-eb4a-4b09-b61f-b9593442e286">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1" ma:contentTypeDescription="Create a new document." ma:contentTypeScope="" ma:versionID="2ccf4b56b599cf8e6ea5ffbb9e7242d2">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970ffe4eafcd9f4eda3f5040a1e0e65c"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5132AA6-6E37-4198-BFCA-A1A7002413A7}">
  <ds:schemaRefs>
    <ds:schemaRef ds:uri="http://schemas.microsoft.com/sharepoint/v3/contenttype/forms"/>
  </ds:schemaRefs>
</ds:datastoreItem>
</file>

<file path=customXml/itemProps2.xml><?xml version="1.0" encoding="utf-8"?>
<ds:datastoreItem xmlns:ds="http://schemas.openxmlformats.org/officeDocument/2006/customXml" ds:itemID="{3168FC4E-A887-43E9-9479-5F2B48635132}">
  <ds:schemaRefs>
    <ds:schemaRef ds:uri="2f282d3b-eb4a-4b09-b61f-b9593442e286"/>
    <ds:schemaRef ds:uri="9b239327-9e80-40e4-b1b7-4394fed77a33"/>
    <ds:schemaRef ds:uri="d8762117-8292-4133-b1c7-eab5c6487c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C86383B-1100-49F7-8804-C9DA127639E7}">
  <ds:schemaRefs>
    <ds:schemaRef ds:uri="2f282d3b-eb4a-4b09-b61f-b9593442e286"/>
    <ds:schemaRef ds:uri="9b239327-9e80-40e4-b1b7-4394fed77a33"/>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TotalTime>
  <Words>1271</Words>
  <Application>Microsoft Office PowerPoint</Application>
  <PresentationFormat>Widescreen</PresentationFormat>
  <Paragraphs>109</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MS PGothic</vt:lpstr>
      <vt:lpstr>Arial</vt:lpstr>
      <vt:lpstr>Calibri</vt:lpstr>
      <vt:lpstr>Calibri Light</vt:lpstr>
      <vt:lpstr>Times New Roman</vt:lpstr>
      <vt:lpstr>TimesNewRomanPSMT</vt:lpstr>
      <vt:lpstr>Office Theme</vt:lpstr>
      <vt:lpstr>PowerPoint Presentation</vt:lpstr>
      <vt:lpstr>PowerPoint Presentation</vt:lpstr>
      <vt:lpstr>Background </vt:lpstr>
      <vt:lpstr>Potential WI Objectives: RRC_IDLE/INACTIVE modes </vt:lpstr>
      <vt:lpstr>Potential WI Objectives: Dynamic SBFD </vt:lpstr>
      <vt:lpstr>Potential WI Objectives: CLI handling schemes</vt:lpstr>
      <vt:lpstr>RAN4 objectives</vt:lpstr>
      <vt:lpstr>Proposed TUs for the WI</vt:lpstr>
      <vt:lpstr>Proposed WID objectives</vt:lpstr>
      <vt:lpstr>References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Narendar Madhavan</dc:creator>
  <cp:lastModifiedBy>Thomas Chapman</cp:lastModifiedBy>
  <cp:revision>1</cp:revision>
  <dcterms:created xsi:type="dcterms:W3CDTF">2023-11-07T08:58:42Z</dcterms:created>
  <dcterms:modified xsi:type="dcterms:W3CDTF">2023-12-04T17:25:38Z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EriCOLLCategory">
    <vt:lpwstr/>
  </property>
  <property fmtid="{D5CDD505-2E9C-101B-9397-08002B2CF9AE}" pid="3" name="TaxKeyword">
    <vt:lpwstr/>
  </property>
  <property fmtid="{D5CDD505-2E9C-101B-9397-08002B2CF9AE}" pid="4" name="EriCOLLCountry">
    <vt:lpwstr/>
  </property>
  <property fmtid="{D5CDD505-2E9C-101B-9397-08002B2CF9AE}" pid="5" name="EriCOLLCompetence">
    <vt:lpwstr/>
  </property>
  <property fmtid="{D5CDD505-2E9C-101B-9397-08002B2CF9AE}" pid="6" name="MediaServiceImageTags">
    <vt:lpwstr/>
  </property>
  <property fmtid="{D5CDD505-2E9C-101B-9397-08002B2CF9AE}" pid="7" name="ContentTypeId">
    <vt:lpwstr>0x010100F3E9551B3FDDA24EBF0A209BAAD637CA</vt:lpwstr>
  </property>
  <property fmtid="{D5CDD505-2E9C-101B-9397-08002B2CF9AE}" pid="8" name="_dlc_DocIdItemGuid">
    <vt:lpwstr>896840f4-eaec-4db6-9aae-a1426df3356b</vt:lpwstr>
  </property>
  <property fmtid="{D5CDD505-2E9C-101B-9397-08002B2CF9AE}" pid="9" name="EriCOLLProjects">
    <vt:lpwstr/>
  </property>
  <property fmtid="{D5CDD505-2E9C-101B-9397-08002B2CF9AE}" pid="10" name="EriCOLLProcess">
    <vt:lpwstr/>
  </property>
  <property fmtid="{D5CDD505-2E9C-101B-9397-08002B2CF9AE}" pid="11" name="EriCOLLOrganizationUnit">
    <vt:lpwstr/>
  </property>
  <property fmtid="{D5CDD505-2E9C-101B-9397-08002B2CF9AE}" pid="12" name="EriCOLLProducts">
    <vt:lpwstr/>
  </property>
  <property fmtid="{D5CDD505-2E9C-101B-9397-08002B2CF9AE}" pid="13" name="EriCOLLCustomer">
    <vt:lpwstr/>
  </property>
</Properties>
</file>