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</p:sldMasterIdLst>
  <p:notesMasterIdLst>
    <p:notesMasterId r:id="rId13"/>
  </p:notesMasterIdLst>
  <p:handoutMasterIdLst>
    <p:handoutMasterId r:id="rId14"/>
  </p:handoutMasterIdLst>
  <p:sldIdLst>
    <p:sldId id="283" r:id="rId4"/>
    <p:sldId id="2147470953" r:id="rId5"/>
    <p:sldId id="2147470947" r:id="rId6"/>
    <p:sldId id="2147470934" r:id="rId7"/>
    <p:sldId id="2147470949" r:id="rId8"/>
    <p:sldId id="2147470950" r:id="rId9"/>
    <p:sldId id="2147470946" r:id="rId10"/>
    <p:sldId id="2147470955" r:id="rId11"/>
    <p:sldId id="2147470956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2147470953"/>
            <p14:sldId id="2147470947"/>
            <p14:sldId id="2147470934"/>
            <p14:sldId id="2147470949"/>
            <p14:sldId id="2147470950"/>
            <p14:sldId id="2147470946"/>
            <p14:sldId id="2147470955"/>
            <p14:sldId id="214747095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FDAE4"/>
    <a:srgbClr val="30B5C5"/>
    <a:srgbClr val="D0E8C4"/>
    <a:srgbClr val="170BB5"/>
    <a:srgbClr val="DDDDDD"/>
    <a:srgbClr val="B5B5B5"/>
    <a:srgbClr val="FFFFFF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93" autoAdjust="0"/>
    <p:restoredTop sz="96211" autoAdjust="0"/>
  </p:normalViewPr>
  <p:slideViewPr>
    <p:cSldViewPr snapToGrid="0" snapToObjects="1">
      <p:cViewPr varScale="1">
        <p:scale>
          <a:sx n="116" d="100"/>
          <a:sy n="116" d="100"/>
        </p:scale>
        <p:origin x="99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FB, Rank ？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E5F-4F40-B531-68087286E668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E5F-4F40-B531-68087286E668}"/>
              </c:ext>
            </c:extLst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E5F-4F40-B531-68087286E668}"/>
              </c:ext>
            </c:extLst>
          </c:dPt>
          <c:cat>
            <c:strRef>
              <c:f>Sheet1!$A$2:$A$5</c:f>
              <c:strCache>
                <c:ptCount val="4"/>
                <c:pt idx="0">
                  <c:v>R16</c:v>
                </c:pt>
                <c:pt idx="1">
                  <c:v>SF</c:v>
                </c:pt>
                <c:pt idx="2">
                  <c:v>TSF</c:v>
                </c:pt>
                <c:pt idx="3">
                  <c:v>Ideal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0.63</c:v>
                </c:pt>
                <c:pt idx="1">
                  <c:v>0.72499999999999998</c:v>
                </c:pt>
                <c:pt idx="2">
                  <c:v>0.81499999999999995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E5F-4F40-B531-68087286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509947872"/>
        <c:axId val="-1347292272"/>
      </c:barChart>
      <c:catAx>
        <c:axId val="-150994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47292272"/>
        <c:crosses val="autoZero"/>
        <c:auto val="1"/>
        <c:lblAlgn val="ctr"/>
        <c:lblOffset val="100"/>
        <c:noMultiLvlLbl val="0"/>
      </c:catAx>
      <c:valAx>
        <c:axId val="-134729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0994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900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08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026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885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174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2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29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=""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=""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=""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=""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=""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=""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=""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=""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=""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=""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=""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=""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=""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=""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=""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=""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=""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=""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=""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=""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=""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=""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=""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=""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=""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=""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=""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=""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=""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=""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=""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=""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=""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=""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=""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=""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=""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=""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=""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=""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HiSilicon, CAICT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19380" y="1738903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AI/ML for Air Interface in Rel-19</a:t>
            </a:r>
          </a:p>
          <a:p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RAN#102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RP-233659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Edinburgh, December 11-15, 2023</a:t>
            </a:r>
          </a:p>
          <a:p>
            <a:r>
              <a:rPr lang="en-US" altLang="zh-CN" b="1" dirty="0"/>
              <a:t>Agenda Item:	9.1.1.1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="" xmlns:a16="http://schemas.microsoft.com/office/drawing/2014/main" id="{90B716ED-396A-4182-A574-A585F3CFE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939" y="586763"/>
            <a:ext cx="10740640" cy="466975"/>
          </a:xfrm>
        </p:spPr>
        <p:txBody>
          <a:bodyPr/>
          <a:lstStyle/>
          <a:p>
            <a:r>
              <a:rPr lang="en-US" altLang="zh-CN" b="1" dirty="0">
                <a:latin typeface="+mn-lt"/>
              </a:rPr>
              <a:t>Contents</a:t>
            </a:r>
            <a:endParaRPr lang="zh-CN" altLang="en-US" b="1" dirty="0"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69DDE997-C3F2-4D11-8C47-C826D97BDC6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26022" y="1449534"/>
            <a:ext cx="10733557" cy="2166877"/>
          </a:xfrm>
        </p:spPr>
        <p:txBody>
          <a:bodyPr/>
          <a:lstStyle/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Performance evaluations of use cases in Rel-18 SI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Key outcome of study in RAN1/2/4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Extension for temporal-spatial-frequency (TSF) CSI compression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Views on the potential scope for Rel-19 AI/ML for air interface</a:t>
            </a:r>
          </a:p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Discussion on project management for Rel-19 AI/ML for air interface</a:t>
            </a:r>
            <a:endParaRPr lang="zh-CN" altLang="en-US" sz="1800" b="1" dirty="0">
              <a:solidFill>
                <a:srgbClr val="1D1D1A"/>
              </a:solidFill>
              <a:latin typeface="Arial" panose="020B0604020202020204"/>
              <a:cs typeface="Arial"/>
            </a:endParaRPr>
          </a:p>
          <a:p>
            <a:pPr marL="0" indent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None/>
              <a:tabLst/>
              <a:defRPr/>
            </a:pPr>
            <a:endParaRPr lang="zh-CN" altLang="en-US" sz="1800" b="1" dirty="0">
              <a:solidFill>
                <a:srgbClr val="1D1D1A"/>
              </a:solidFill>
              <a:latin typeface="Arial" panose="020B060402020202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380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=""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1098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Arial" panose="020B0604020202020204"/>
                <a:cs typeface="Arial"/>
              </a:rPr>
              <a:t>Performance evaluations of use cases in Rel-18 SI 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93AE1AF4-C14D-4B3C-ABC7-9666E04DB722}"/>
              </a:ext>
            </a:extLst>
          </p:cNvPr>
          <p:cNvSpPr/>
          <p:nvPr/>
        </p:nvSpPr>
        <p:spPr>
          <a:xfrm>
            <a:off x="113505" y="1052236"/>
            <a:ext cx="3924000" cy="5422837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等线" panose="02010600030101010101" pitchFamily="2" charset="-122"/>
              <a:cs typeface="Arial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5DC4BC4F-A5B9-4F04-BBAF-E05131F67B7A}"/>
              </a:ext>
            </a:extLst>
          </p:cNvPr>
          <p:cNvSpPr/>
          <p:nvPr/>
        </p:nvSpPr>
        <p:spPr>
          <a:xfrm>
            <a:off x="4129986" y="1052236"/>
            <a:ext cx="3924000" cy="5422837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等线" panose="02010600030101010101" pitchFamily="2" charset="-122"/>
              <a:cs typeface="Arial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DE318C3-501D-4B94-B111-262CD7D53F5C}"/>
              </a:ext>
            </a:extLst>
          </p:cNvPr>
          <p:cNvSpPr/>
          <p:nvPr/>
        </p:nvSpPr>
        <p:spPr>
          <a:xfrm>
            <a:off x="8146468" y="1052237"/>
            <a:ext cx="3924000" cy="5422836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等线" panose="02010600030101010101" pitchFamily="2" charset="-122"/>
              <a:cs typeface="Arial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C761374-AD34-4208-ADA5-45FB51075691}"/>
              </a:ext>
            </a:extLst>
          </p:cNvPr>
          <p:cNvSpPr/>
          <p:nvPr/>
        </p:nvSpPr>
        <p:spPr>
          <a:xfrm>
            <a:off x="1190940" y="874169"/>
            <a:ext cx="1769129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CSI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C053CD9C-3A08-450F-BA33-818E9447735A}"/>
              </a:ext>
            </a:extLst>
          </p:cNvPr>
          <p:cNvSpPr/>
          <p:nvPr/>
        </p:nvSpPr>
        <p:spPr>
          <a:xfrm>
            <a:off x="4885268" y="874169"/>
            <a:ext cx="2359700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Beam Management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ECDC494-BE63-41A5-ABF9-0F009C6368E8}"/>
              </a:ext>
            </a:extLst>
          </p:cNvPr>
          <p:cNvSpPr/>
          <p:nvPr/>
        </p:nvSpPr>
        <p:spPr>
          <a:xfrm>
            <a:off x="9213568" y="874169"/>
            <a:ext cx="1769129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Positioning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D3BFD03-3347-49D3-8FA7-D0C3B169374F}"/>
              </a:ext>
            </a:extLst>
          </p:cNvPr>
          <p:cNvSpPr txBox="1"/>
          <p:nvPr/>
        </p:nvSpPr>
        <p:spPr>
          <a:xfrm>
            <a:off x="4155387" y="1317722"/>
            <a:ext cx="3888764" cy="50536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BM-case 1: Spatial-domain BM 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Results for the case that set B is a 1/4 subset of set A:</a:t>
            </a:r>
          </a:p>
          <a:p>
            <a:pPr marL="612000" lvl="2" indent="-270000" defTabSz="9144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DL Tx beam prediction accuracy</a:t>
            </a:r>
          </a:p>
          <a:p>
            <a:pPr marL="900000" lvl="2" indent="-2700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about 70-80% prediction accuracy achieved by AI for Top-1 case</a:t>
            </a:r>
          </a:p>
          <a:p>
            <a:pPr marL="612000" lvl="2" indent="-270000" defTabSz="9144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RSRP difference</a:t>
            </a:r>
          </a:p>
          <a:p>
            <a:pPr marL="900000" lvl="2" indent="-2700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below or about 1dB achieved by AI for Top-1 case</a:t>
            </a: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Lower gain observed when Set B is a 1/8 subset of Set A </a:t>
            </a:r>
          </a:p>
          <a:p>
            <a:pPr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BM-case 2: Temporal-domain BM 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Results for the case that set B is a 1/4 subset of set A:</a:t>
            </a:r>
            <a:endParaRPr lang="en-US" altLang="zh-CN" sz="1200" kern="0" dirty="0">
              <a:solidFill>
                <a:srgbClr val="FF0000"/>
              </a:solidFill>
              <a:ea typeface="Microsoft YaHei" panose="020B0503020204020204" pitchFamily="34" charset="-122"/>
              <a:cs typeface="Arial"/>
            </a:endParaRPr>
          </a:p>
          <a:p>
            <a:pPr marL="612000" lvl="2" indent="-270000" defTabSz="9144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about 56.4-93.4% prediction accuracy achieved by AI for Top-1 case with 80 ms predication time</a:t>
            </a:r>
          </a:p>
          <a:p>
            <a:pPr marL="169823"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:  </a:t>
            </a:r>
            <a:r>
              <a:rPr lang="en-GB" altLang="zh-CN" sz="1200" dirty="0"/>
              <a:t>It is beneficial to enable AI/ML for beam management in the considered evaluation scenarios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FD3CA65-B271-420B-9210-2B2480E79EA2}"/>
              </a:ext>
            </a:extLst>
          </p:cNvPr>
          <p:cNvSpPr txBox="1"/>
          <p:nvPr/>
        </p:nvSpPr>
        <p:spPr>
          <a:xfrm>
            <a:off x="8188803" y="1317722"/>
            <a:ext cx="3828302" cy="507985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Direct positioning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Results for the case of InF-DH heavy NLOS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&lt;1m@90% horizontal positioning accuracy as compared to &gt;15m for </a:t>
            </a:r>
            <a:r>
              <a:rPr lang="en-GB" altLang="zh-CN" sz="1100" dirty="0"/>
              <a:t>existing positioning method</a:t>
            </a: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896938" lvl="1" indent="-269875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Assisted positioning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Results for the case of InF-DH moderate and heavy NLOS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&lt;0.4m@90% horizontal positioning accuracy as compared to &gt;9m for baseline in moderate NLOS scenario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&lt;1m@90% horizontal positioning accuracy as compared to &gt;15m for baseline in heavy NLOS scenario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0" lvl="1"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0" lvl="1"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0" lvl="1"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Observation:  </a:t>
            </a:r>
            <a:r>
              <a:rPr lang="en-GB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It is beneficial to enable AI/ML for positioning in the considered evaluation scenarios</a:t>
            </a:r>
            <a:endParaRPr lang="en-US" altLang="zh-CN" sz="12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292A351-1856-4806-B931-22C8091A3CBE}"/>
              </a:ext>
            </a:extLst>
          </p:cNvPr>
          <p:cNvSpPr txBox="1"/>
          <p:nvPr/>
        </p:nvSpPr>
        <p:spPr>
          <a:xfrm>
            <a:off x="178306" y="1317722"/>
            <a:ext cx="3804296" cy="5045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CSI compression (</a:t>
            </a:r>
            <a:r>
              <a:rPr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spatial-frequency domain compression)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Baseline: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R16 Type 2 codebook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Results (1-on-1 joint </a:t>
            </a: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training,</a:t>
            </a:r>
            <a:r>
              <a:rPr lang="en-GB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 mean UPT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):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0.2%~2%/-0.3%~6%/-4%~6% gains for Max rank 1/2/4, respectively, under RU≤39%;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pt-BR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0.1%~4%/-0.5%~10%/-1.8%~12.22% </a:t>
            </a: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gains for Max rank 1/2/4, respectively, under RU40%-69%; 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pt-BR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0.23%~9%/-0.2%~15%/-1%~17% </a:t>
            </a: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gains for Max rank 1/2/4, respectively, under RU≥70%;</a:t>
            </a:r>
          </a:p>
          <a:p>
            <a:pPr lvl="0"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lvl="0"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CSI prediction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Baseline: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non-AI prediction method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Results (</a:t>
            </a:r>
            <a:r>
              <a:rPr lang="en-GB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mean UPT</a:t>
            </a: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):</a:t>
            </a:r>
          </a:p>
          <a:p>
            <a:pPr marL="576000" lvl="1" indent="-269875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kern="0" dirty="0">
                <a:ea typeface="Microsoft YaHei" panose="020B0503020204020204" pitchFamily="34" charset="-122"/>
                <a:cs typeface="Arial"/>
              </a:rPr>
              <a:t>3 sources observe gains of </a:t>
            </a:r>
            <a:r>
              <a:rPr lang="en-GB" altLang="zh-CN" sz="1100" dirty="0"/>
              <a:t>0.7% ~</a:t>
            </a:r>
            <a:r>
              <a:rPr lang="en-US" altLang="zh-CN" sz="1100" kern="0" dirty="0">
                <a:ea typeface="Microsoft YaHei" panose="020B0503020204020204" pitchFamily="34" charset="-122"/>
                <a:cs typeface="Arial"/>
              </a:rPr>
              <a:t> 7.0% over baseline</a:t>
            </a:r>
            <a:endParaRPr lang="en-GB" altLang="zh-CN" sz="1100" kern="0" dirty="0"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kern="0" dirty="0">
                <a:ea typeface="Microsoft YaHei" panose="020B0503020204020204" pitchFamily="34" charset="-122"/>
                <a:cs typeface="Arial"/>
              </a:rPr>
              <a:t>2 other sources show loss of about -0.1%~-17% </a:t>
            </a:r>
          </a:p>
          <a:p>
            <a:pPr marL="0" lvl="1" defTabSz="914400">
              <a:lnSpc>
                <a:spcPct val="130000"/>
              </a:lnSpc>
              <a:spcBef>
                <a:spcPts val="600"/>
              </a:spcBef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0" lvl="1" defTabSz="914400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Observation: 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The performance gain for the current evaluated sub-use cases is not that promising</a:t>
            </a:r>
          </a:p>
        </p:txBody>
      </p:sp>
    </p:spTree>
    <p:extLst>
      <p:ext uri="{BB962C8B-B14F-4D97-AF65-F5344CB8AC3E}">
        <p14:creationId xmlns:p14="http://schemas.microsoft.com/office/powerpoint/2010/main" val="1300343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=""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9451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en-US" altLang="zh-CN" sz="2400" b="1" dirty="0">
                <a:cs typeface="Arial"/>
              </a:rPr>
              <a:t>Key outcome of study in RAN1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+mn-lt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12" name="矩形: 圆角 13">
            <a:extLst>
              <a:ext uri="{FF2B5EF4-FFF2-40B4-BE49-F238E27FC236}">
                <a16:creationId xmlns="" xmlns:a16="http://schemas.microsoft.com/office/drawing/2014/main" id="{D6AA8055-DF44-462A-8B70-BBBF5A60DD02}"/>
              </a:ext>
            </a:extLst>
          </p:cNvPr>
          <p:cNvSpPr/>
          <p:nvPr/>
        </p:nvSpPr>
        <p:spPr>
          <a:xfrm>
            <a:off x="164757" y="840259"/>
            <a:ext cx="11887200" cy="5671546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3" name="矩形 16">
            <a:extLst>
              <a:ext uri="{FF2B5EF4-FFF2-40B4-BE49-F238E27FC236}">
                <a16:creationId xmlns="" xmlns:a16="http://schemas.microsoft.com/office/drawing/2014/main" id="{26FE7AB0-FF58-4F5C-87BE-805353774FBB}"/>
              </a:ext>
            </a:extLst>
          </p:cNvPr>
          <p:cNvSpPr/>
          <p:nvPr/>
        </p:nvSpPr>
        <p:spPr>
          <a:xfrm>
            <a:off x="4584201" y="669369"/>
            <a:ext cx="3329550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Summaries/recommendations</a:t>
            </a:r>
          </a:p>
        </p:txBody>
      </p:sp>
      <p:sp>
        <p:nvSpPr>
          <p:cNvPr id="21" name="文本框 19">
            <a:extLst>
              <a:ext uri="{FF2B5EF4-FFF2-40B4-BE49-F238E27FC236}">
                <a16:creationId xmlns="" xmlns:a16="http://schemas.microsoft.com/office/drawing/2014/main" id="{DAFF0014-98E4-4B73-9AB1-E7C2831E28D0}"/>
              </a:ext>
            </a:extLst>
          </p:cNvPr>
          <p:cNvSpPr txBox="1"/>
          <p:nvPr/>
        </p:nvSpPr>
        <p:spPr>
          <a:xfrm>
            <a:off x="189467" y="1062467"/>
            <a:ext cx="11862490" cy="52691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T</a:t>
            </a:r>
            <a:r>
              <a:rPr lang="en-GB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here is no consensus on the recommendation of CSI compression for normative work, with reasons including at least the following: 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Trade-off between performance and complexity/overhead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Issues related to inter-vendor training collaboration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lvl="0" defTabSz="914400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T</a:t>
            </a:r>
            <a:r>
              <a:rPr lang="en-GB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here is no consensus on the recommendation of CSI predication for normative work, with reasons including at least the following: 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kern="0" dirty="0">
                <a:ea typeface="Microsoft YaHei" panose="020B0503020204020204" pitchFamily="34" charset="-122"/>
                <a:cs typeface="Arial"/>
              </a:rPr>
              <a:t>Lack of results on the performance gain over non-AI/ML based approach and associated complexity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spcBef>
                <a:spcPts val="1200"/>
              </a:spcBef>
              <a:defRPr/>
            </a:pPr>
            <a:r>
              <a:rPr lang="en-GB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For AI-based beam management, from RAN1 perspective, at least the following are recommended for normative work: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Both BM-Case1 and BM-Case2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DL Tx beam prediction for both UE-sided model and NW-sided model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Necessary signalling/mechanism(s) to facilitate data collection, model inference, and performance monitoring for both UE-sided model and NW-sided model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Signalling/mechanism(s) to facilitate necessary LCM operations via 3GPP signalling for UE-sided model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spcBef>
                <a:spcPts val="1200"/>
              </a:spcBef>
              <a:defRPr/>
            </a:pPr>
            <a:r>
              <a:rPr lang="en-GB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It is recommended to specify necessary measurement, signalling and procedure to facilitate training, inference, monitoring and/or other LCM operations for both direct AI/ML positioning and AI/ML assisted positioning, specifically:</a:t>
            </a:r>
            <a:endParaRPr lang="en-GB" altLang="zh-CN" sz="1200" kern="0" dirty="0"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kern="0" dirty="0">
                <a:ea typeface="Microsoft YaHei" panose="020B0503020204020204" pitchFamily="34" charset="-122"/>
                <a:cs typeface="Arial"/>
              </a:rPr>
              <a:t>specify necessary signalling of data collection; investigate the necessity of other information for supporting data collection, and if needed, specify during normative work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kern="0" dirty="0">
                <a:ea typeface="Microsoft YaHei" panose="020B0503020204020204" pitchFamily="34" charset="-122"/>
                <a:cs typeface="Arial"/>
              </a:rPr>
              <a:t>investigate on the necessity and signalling details of measurement enhancements, and if needed, specify during normative work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investigate on the necessity and signalling details of monitoring method(s), and if needed, specify during normative work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Aspects have been studied for the general framework of AI/ML over air interface for one-sided models and two-sided models. However, no recommendation is achieved on which aspects for normative work, with reasons including at least the following: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No conclusion on functionality based LCM vs. Model-ID based LCM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No conclusion on model transfer/delivery, e.g. case y and case Z1~Z5   </a:t>
            </a:r>
          </a:p>
        </p:txBody>
      </p:sp>
    </p:spTree>
    <p:extLst>
      <p:ext uri="{BB962C8B-B14F-4D97-AF65-F5344CB8AC3E}">
        <p14:creationId xmlns:p14="http://schemas.microsoft.com/office/powerpoint/2010/main" val="3877199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=""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3570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en-US" altLang="zh-CN" sz="2400" b="1" dirty="0">
                <a:cs typeface="Arial"/>
              </a:rPr>
              <a:t>Key outcome of study in RAN2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+mn-lt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12" name="矩形: 圆角 13">
            <a:extLst>
              <a:ext uri="{FF2B5EF4-FFF2-40B4-BE49-F238E27FC236}">
                <a16:creationId xmlns="" xmlns:a16="http://schemas.microsoft.com/office/drawing/2014/main" id="{D6AA8055-DF44-462A-8B70-BBBF5A60DD02}"/>
              </a:ext>
            </a:extLst>
          </p:cNvPr>
          <p:cNvSpPr/>
          <p:nvPr/>
        </p:nvSpPr>
        <p:spPr>
          <a:xfrm>
            <a:off x="164757" y="988543"/>
            <a:ext cx="11887200" cy="5263976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3" name="矩形 16">
            <a:extLst>
              <a:ext uri="{FF2B5EF4-FFF2-40B4-BE49-F238E27FC236}">
                <a16:creationId xmlns="" xmlns:a16="http://schemas.microsoft.com/office/drawing/2014/main" id="{26FE7AB0-FF58-4F5C-87BE-805353774FBB}"/>
              </a:ext>
            </a:extLst>
          </p:cNvPr>
          <p:cNvSpPr/>
          <p:nvPr/>
        </p:nvSpPr>
        <p:spPr>
          <a:xfrm>
            <a:off x="5111424" y="817653"/>
            <a:ext cx="2063734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Summaries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292A351-1856-4806-B931-22C8091A3CBE}"/>
              </a:ext>
            </a:extLst>
          </p:cNvPr>
          <p:cNvSpPr txBox="1"/>
          <p:nvPr/>
        </p:nvSpPr>
        <p:spPr>
          <a:xfrm>
            <a:off x="171945" y="1235298"/>
            <a:ext cx="11880012" cy="437658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Rel-18 SI is considered complete from RAN2 point of view.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b="1" dirty="0">
                <a:ea typeface="Microsoft YaHei" panose="020B0503020204020204" pitchFamily="34" charset="-122"/>
              </a:rPr>
              <a:t>Data collection</a:t>
            </a:r>
            <a:endParaRPr lang="en-US" altLang="zh-CN" sz="1200" dirty="0"/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ea typeface="Microsoft YaHei" panose="020B0503020204020204" pitchFamily="34" charset="-122"/>
                <a:cs typeface="Arial"/>
              </a:rPr>
              <a:t>Data collection mechanisms are studied, </a:t>
            </a:r>
            <a:r>
              <a:rPr lang="en-US" altLang="zh-CN" sz="1200" dirty="0"/>
              <a:t>e.g., logged MDT, immediate MDT, L3/L1 measurement, UAI, early measurement, LPP signallings</a:t>
            </a:r>
            <a:endParaRPr lang="en-GB" altLang="zh-CN" sz="1200" kern="0" dirty="0"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endParaRPr lang="en-US" altLang="zh-CN" sz="1200" dirty="0"/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b="1" dirty="0">
                <a:ea typeface="Microsoft YaHei" panose="020B0503020204020204" pitchFamily="34" charset="-122"/>
              </a:rPr>
              <a:t>Model transfer/delivery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ea typeface="Microsoft YaHei" panose="020B0503020204020204" pitchFamily="34" charset="-122"/>
                <a:cs typeface="Arial"/>
              </a:rPr>
              <a:t>RAN2 analyzed different model transfer/delivery solutions, e.g. current status and gaps, potential RAN spec impacts</a:t>
            </a:r>
            <a:endParaRPr lang="en-GB" altLang="zh-CN" sz="1200" kern="0" dirty="0"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The necessity/feasibility of model transfer/delivery is dependent on further RAN1 discussions/conclusions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endParaRPr lang="en-US" altLang="zh-CN" sz="1200" dirty="0"/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b="1" dirty="0">
                <a:ea typeface="Microsoft YaHei" panose="020B0503020204020204" pitchFamily="34" charset="-122"/>
              </a:rPr>
              <a:t>Mapping of functions to entities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dirty="0"/>
              <a:t>RAN2 analyzed the mapping between functions and entities per AIML use cases on UE, gNB and LMF side 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dirty="0"/>
              <a:t>RAN2 identified the mapping between functions and OAM/CN, but did not study them as both are out of RAN2 scope</a:t>
            </a:r>
            <a:endParaRPr lang="en-GB" altLang="zh-CN" sz="1200" kern="0" dirty="0">
              <a:ea typeface="Microsoft YaHei" panose="020B0503020204020204" pitchFamily="34" charset="-122"/>
              <a:cs typeface="Arial"/>
            </a:endParaRPr>
          </a:p>
          <a:p>
            <a:pPr marL="118760" indent="-269875" defTabSz="914400">
              <a:lnSpc>
                <a:spcPct val="140000"/>
              </a:lnSpc>
              <a:buFont typeface="Wingdings" panose="05000000000000000000" pitchFamily="2" charset="2"/>
              <a:buChar char="Ø"/>
              <a:defRPr/>
            </a:pPr>
            <a:endParaRPr kumimoji="1" lang="en-US" altLang="zh-CN" sz="1200" b="1" dirty="0">
              <a:ea typeface="Microsoft YaHei" panose="020B0503020204020204" pitchFamily="34" charset="-122"/>
            </a:endParaRPr>
          </a:p>
          <a:p>
            <a:pPr marL="118760" indent="-269875" defTabSz="914400">
              <a:lnSpc>
                <a:spcPct val="14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b="1" dirty="0">
                <a:ea typeface="Microsoft YaHei" panose="020B0503020204020204" pitchFamily="34" charset="-122"/>
              </a:rPr>
              <a:t>LCM related procedures</a:t>
            </a:r>
            <a:endParaRPr lang="en-GB" altLang="zh-CN" sz="1200" b="1" kern="0" dirty="0"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dirty="0"/>
              <a:t>Mechanisms on model/functionality control, model identification, UE capability reporting, additional condition, etc., are discussed, with some candidate solutions are identified</a:t>
            </a:r>
            <a:endParaRPr lang="en-GB" altLang="zh-CN" sz="1200" dirty="0"/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For model identification and </a:t>
            </a:r>
            <a:r>
              <a:rPr lang="en-US" altLang="zh-CN" sz="1200" dirty="0"/>
              <a:t>additional condition, </a:t>
            </a: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the necessity/feasibility of </a:t>
            </a:r>
            <a:r>
              <a:rPr lang="en-US" altLang="zh-CN" sz="1200" dirty="0"/>
              <a:t>is </a:t>
            </a: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dependent on further RAN1 discussions/conclusions, and the candidate solutions are not fully investigated at RAN2</a:t>
            </a:r>
          </a:p>
        </p:txBody>
      </p:sp>
    </p:spTree>
    <p:extLst>
      <p:ext uri="{BB962C8B-B14F-4D97-AF65-F5344CB8AC3E}">
        <p14:creationId xmlns:p14="http://schemas.microsoft.com/office/powerpoint/2010/main" val="1933552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=""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21808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en-US" altLang="zh-CN" sz="2400" b="1" dirty="0">
                <a:cs typeface="Arial"/>
              </a:rPr>
              <a:t>Key outcome of study in RAN4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+mn-lt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12" name="矩形: 圆角 13">
            <a:extLst>
              <a:ext uri="{FF2B5EF4-FFF2-40B4-BE49-F238E27FC236}">
                <a16:creationId xmlns="" xmlns:a16="http://schemas.microsoft.com/office/drawing/2014/main" id="{D6AA8055-DF44-462A-8B70-BBBF5A60DD02}"/>
              </a:ext>
            </a:extLst>
          </p:cNvPr>
          <p:cNvSpPr/>
          <p:nvPr/>
        </p:nvSpPr>
        <p:spPr>
          <a:xfrm>
            <a:off x="659025" y="1301585"/>
            <a:ext cx="10972803" cy="4473143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3" name="矩形 16">
            <a:extLst>
              <a:ext uri="{FF2B5EF4-FFF2-40B4-BE49-F238E27FC236}">
                <a16:creationId xmlns="" xmlns:a16="http://schemas.microsoft.com/office/drawing/2014/main" id="{26FE7AB0-FF58-4F5C-87BE-805353774FBB}"/>
              </a:ext>
            </a:extLst>
          </p:cNvPr>
          <p:cNvSpPr/>
          <p:nvPr/>
        </p:nvSpPr>
        <p:spPr>
          <a:xfrm>
            <a:off x="5136138" y="1114219"/>
            <a:ext cx="2063734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Summaries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292A351-1856-4806-B931-22C8091A3CBE}"/>
              </a:ext>
            </a:extLst>
          </p:cNvPr>
          <p:cNvSpPr txBox="1"/>
          <p:nvPr/>
        </p:nvSpPr>
        <p:spPr>
          <a:xfrm>
            <a:off x="647011" y="1618723"/>
            <a:ext cx="10984817" cy="37930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/>
              <a:t>Test framework for two-sided model</a:t>
            </a:r>
            <a:endParaRPr lang="zh-CN" altLang="en-US" sz="1200" b="1" dirty="0"/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4 options of test decoder are considered, the clarification and pros/cons analysis of which are partially studied.</a:t>
            </a:r>
          </a:p>
          <a:p>
            <a:pPr marL="982663" lvl="1" indent="-3556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200" kern="0" dirty="0">
                <a:ea typeface="Microsoft YaHei" panose="020B0503020204020204" pitchFamily="34" charset="-122"/>
                <a:cs typeface="Arial"/>
              </a:rPr>
              <a:t>Note: The testability of two-sided model relies on the feasibility of the testing option(s) which need further study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.</a:t>
            </a:r>
            <a:endParaRPr lang="en-GB" altLang="zh-CN" sz="12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endParaRPr lang="en-US" altLang="zh-CN" sz="1200" dirty="0"/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/>
              <a:t>Test goal/metrics</a:t>
            </a:r>
            <a:endParaRPr kumimoji="1" lang="en-US" altLang="zh-CN" sz="12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2 options of test goal are identified for selection depending on the test. Regardless of going with which test goal, </a:t>
            </a:r>
          </a:p>
          <a:p>
            <a:pPr marL="982663" lvl="1" indent="-3556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potential test metrics related to performance requirement are considered for each use case.</a:t>
            </a:r>
            <a:endParaRPr lang="en-GB" altLang="zh-CN" sz="12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982663" lvl="1" indent="-3556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potential LCM procedure related to core requirement are also identified.</a:t>
            </a:r>
            <a:endParaRPr lang="en-GB" altLang="zh-CN" sz="12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Note: The testability/feasibility of specific test metric and LCM procedure may need further investigation </a:t>
            </a:r>
            <a:endParaRPr lang="en-US" altLang="zh-CN" sz="1200" dirty="0"/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endParaRPr lang="en-US" altLang="zh-CN" sz="1200" b="1" dirty="0"/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/>
              <a:t>Verification of generalization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Microsoft YaHei" panose="020B0503020204020204" pitchFamily="34" charset="-122"/>
              <a:cs typeface="Arial"/>
            </a:endParaRP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Generalization related test is considered, where a static TE configuration is taken as baseline.</a:t>
            </a:r>
            <a:endParaRPr lang="en-GB" altLang="zh-CN" sz="12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118760" indent="-269875" defTabSz="914400">
              <a:lnSpc>
                <a:spcPct val="140000"/>
              </a:lnSpc>
              <a:buFont typeface="Wingdings" panose="05000000000000000000" pitchFamily="2" charset="2"/>
              <a:buChar char="Ø"/>
              <a:defRPr/>
            </a:pPr>
            <a:endParaRPr kumimoji="1" lang="en-US" altLang="zh-CN" sz="12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118760" indent="-269875" defTabSz="914400">
              <a:lnSpc>
                <a:spcPct val="14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/>
              <a:t>Dataset generation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200" dirty="0"/>
              <a:t>3 options are identified for defining testing dataset for further study.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00812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="" xmlns:a16="http://schemas.microsoft.com/office/drawing/2014/main" id="{0C3A5992-3DAB-4250-B1C9-9465453B4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000" y="216000"/>
            <a:ext cx="10740640" cy="5040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+mn-lt"/>
                <a:cs typeface="Arial"/>
              </a:rPr>
              <a:t>Extension</a:t>
            </a:r>
            <a:r>
              <a:rPr lang="en-US" altLang="zh-CN" sz="2400" b="1" dirty="0"/>
              <a:t> for temporal-spatial-frequency (TSF) CSI compression</a:t>
            </a:r>
            <a:r>
              <a:rPr lang="en-US" altLang="zh-CN" sz="2400" b="1" dirty="0">
                <a:solidFill>
                  <a:srgbClr val="1D1D1A"/>
                </a:solidFill>
                <a:latin typeface="+mn-lt"/>
                <a:cs typeface="Arial"/>
              </a:rPr>
              <a:t> </a:t>
            </a:r>
          </a:p>
        </p:txBody>
      </p:sp>
      <p:sp>
        <p:nvSpPr>
          <p:cNvPr id="5" name="矩形: 圆角 16">
            <a:extLst>
              <a:ext uri="{FF2B5EF4-FFF2-40B4-BE49-F238E27FC236}">
                <a16:creationId xmlns="" xmlns:a16="http://schemas.microsoft.com/office/drawing/2014/main" id="{19676B68-D7C1-487E-AE9F-40D56720FDD5}"/>
              </a:ext>
            </a:extLst>
          </p:cNvPr>
          <p:cNvSpPr/>
          <p:nvPr/>
        </p:nvSpPr>
        <p:spPr>
          <a:xfrm>
            <a:off x="291140" y="1136386"/>
            <a:ext cx="5509174" cy="5039521"/>
          </a:xfrm>
          <a:prstGeom prst="roundRect">
            <a:avLst>
              <a:gd name="adj" fmla="val 4091"/>
            </a:avLst>
          </a:prstGeom>
          <a:solidFill>
            <a:schemeClr val="tx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39">
            <a:extLst>
              <a:ext uri="{FF2B5EF4-FFF2-40B4-BE49-F238E27FC236}">
                <a16:creationId xmlns="" xmlns:a16="http://schemas.microsoft.com/office/drawing/2014/main" id="{E1442651-29CE-4F0B-8466-9F3B298EE5BF}"/>
              </a:ext>
            </a:extLst>
          </p:cNvPr>
          <p:cNvSpPr txBox="1"/>
          <p:nvPr/>
        </p:nvSpPr>
        <p:spPr>
          <a:xfrm>
            <a:off x="349920" y="1393525"/>
            <a:ext cx="5509172" cy="14446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70000" marR="0" lvl="0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rPr>
              <a:t>For further exploring benefits of AI/ML on CSI compression, AI/ML model can learn time domain correlation of channels on top of spatial-frequency domain compression. </a:t>
            </a:r>
          </a:p>
          <a:p>
            <a:pPr marL="270000" indent="-270000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Past/historical information from previous slots are stored and used to compress/recover the CSI of the current slot</a:t>
            </a:r>
          </a:p>
        </p:txBody>
      </p:sp>
      <p:pic>
        <p:nvPicPr>
          <p:cNvPr id="7" name="图片 40">
            <a:extLst>
              <a:ext uri="{FF2B5EF4-FFF2-40B4-BE49-F238E27FC236}">
                <a16:creationId xmlns="" xmlns:a16="http://schemas.microsoft.com/office/drawing/2014/main" id="{F85ADDD6-0B9C-4197-B8D6-19DEFE0E39D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49" y="3243844"/>
            <a:ext cx="4896709" cy="2320630"/>
          </a:xfrm>
          <a:prstGeom prst="rect">
            <a:avLst/>
          </a:prstGeom>
          <a:noFill/>
        </p:spPr>
      </p:pic>
      <p:sp>
        <p:nvSpPr>
          <p:cNvPr id="8" name="矩形: 圆角 18">
            <a:extLst>
              <a:ext uri="{FF2B5EF4-FFF2-40B4-BE49-F238E27FC236}">
                <a16:creationId xmlns="" xmlns:a16="http://schemas.microsoft.com/office/drawing/2014/main" id="{6DB39D8E-AD44-44A1-9FFA-9C677EB91095}"/>
              </a:ext>
            </a:extLst>
          </p:cNvPr>
          <p:cNvSpPr/>
          <p:nvPr/>
        </p:nvSpPr>
        <p:spPr>
          <a:xfrm>
            <a:off x="5987838" y="1136387"/>
            <a:ext cx="5885361" cy="5039520"/>
          </a:xfrm>
          <a:prstGeom prst="roundRect">
            <a:avLst>
              <a:gd name="adj" fmla="val 3440"/>
            </a:avLst>
          </a:prstGeom>
          <a:solidFill>
            <a:schemeClr val="tx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42">
            <a:extLst>
              <a:ext uri="{FF2B5EF4-FFF2-40B4-BE49-F238E27FC236}">
                <a16:creationId xmlns="" xmlns:a16="http://schemas.microsoft.com/office/drawing/2014/main" id="{05E075B8-F2DD-418C-B884-705C730E9ECA}"/>
              </a:ext>
            </a:extLst>
          </p:cNvPr>
          <p:cNvSpPr/>
          <p:nvPr/>
        </p:nvSpPr>
        <p:spPr>
          <a:xfrm>
            <a:off x="7476443" y="969135"/>
            <a:ext cx="2736666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Performance </a:t>
            </a:r>
            <a:r>
              <a:rPr lang="en-US" altLang="zh-CN" sz="1600" b="1" kern="0" dirty="0">
                <a:solidFill>
                  <a:srgbClr val="1D1D1A"/>
                </a:solidFill>
                <a:ea typeface="黑体" panose="02010609060101010101" pitchFamily="49" charset="-122"/>
              </a:rPr>
              <a:t>of TSF-CSI</a:t>
            </a:r>
          </a:p>
        </p:txBody>
      </p:sp>
      <p:sp>
        <p:nvSpPr>
          <p:cNvPr id="10" name="文本框 43">
            <a:extLst>
              <a:ext uri="{FF2B5EF4-FFF2-40B4-BE49-F238E27FC236}">
                <a16:creationId xmlns="" xmlns:a16="http://schemas.microsoft.com/office/drawing/2014/main" id="{BC2588B7-C701-417D-8760-CA68C95C887A}"/>
              </a:ext>
            </a:extLst>
          </p:cNvPr>
          <p:cNvSpPr txBox="1"/>
          <p:nvPr/>
        </p:nvSpPr>
        <p:spPr>
          <a:xfrm>
            <a:off x="6098381" y="4109483"/>
            <a:ext cx="5631093" cy="19986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marR="0" lvl="0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Further study on TSF CSI compression</a:t>
            </a:r>
          </a:p>
          <a:p>
            <a:pPr marL="576000" marR="0" lvl="1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Performance evaluation</a:t>
            </a:r>
          </a:p>
          <a:p>
            <a:pPr marL="864000" marR="0" lvl="2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Higher UE speed, generalization over UE speed, different training type, etc.</a:t>
            </a:r>
          </a:p>
          <a:p>
            <a:pPr marL="576000" lvl="1" indent="-2700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Potential specification impact</a:t>
            </a:r>
          </a:p>
          <a:p>
            <a:pPr marL="864000" lvl="2" indent="-270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Robust mechanism when UCI missing, e.g., reset, re-transmission missing UCI, etc.</a:t>
            </a:r>
          </a:p>
        </p:txBody>
      </p:sp>
      <p:sp>
        <p:nvSpPr>
          <p:cNvPr id="11" name="文本框 44">
            <a:extLst>
              <a:ext uri="{FF2B5EF4-FFF2-40B4-BE49-F238E27FC236}">
                <a16:creationId xmlns="" xmlns:a16="http://schemas.microsoft.com/office/drawing/2014/main" id="{CEA3BD8A-310A-49A7-B463-95E2D0DBA5FA}"/>
              </a:ext>
            </a:extLst>
          </p:cNvPr>
          <p:cNvSpPr txBox="1"/>
          <p:nvPr/>
        </p:nvSpPr>
        <p:spPr>
          <a:xfrm>
            <a:off x="6081091" y="1393525"/>
            <a:ext cx="5631092" cy="8245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marR="0" lvl="0" indent="-28575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Initial results</a:t>
            </a:r>
          </a:p>
          <a:p>
            <a:pPr marL="576000" marR="0" lvl="1" indent="-26987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TSF-CSI compression can provide 14% addition gain on top of SF CSI compression, total 29% gain over R16</a:t>
            </a:r>
          </a:p>
        </p:txBody>
      </p:sp>
      <p:grpSp>
        <p:nvGrpSpPr>
          <p:cNvPr id="12" name="组合 45">
            <a:extLst>
              <a:ext uri="{FF2B5EF4-FFF2-40B4-BE49-F238E27FC236}">
                <a16:creationId xmlns="" xmlns:a16="http://schemas.microsoft.com/office/drawing/2014/main" id="{60F75187-9166-4C55-8083-222E404C6156}"/>
              </a:ext>
            </a:extLst>
          </p:cNvPr>
          <p:cNvGrpSpPr/>
          <p:nvPr/>
        </p:nvGrpSpPr>
        <p:grpSpPr>
          <a:xfrm>
            <a:off x="7129895" y="2520540"/>
            <a:ext cx="3927566" cy="1607854"/>
            <a:chOff x="309292" y="3496762"/>
            <a:chExt cx="2739981" cy="1342106"/>
          </a:xfrm>
        </p:grpSpPr>
        <p:graphicFrame>
          <p:nvGraphicFramePr>
            <p:cNvPr id="13" name="图表 46">
              <a:extLst>
                <a:ext uri="{FF2B5EF4-FFF2-40B4-BE49-F238E27FC236}">
                  <a16:creationId xmlns="" xmlns:a16="http://schemas.microsoft.com/office/drawing/2014/main" id="{95CE49E5-9C16-4E4E-B5AC-587FC0AFD99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12373188"/>
                </p:ext>
              </p:extLst>
            </p:nvPr>
          </p:nvGraphicFramePr>
          <p:xfrm>
            <a:off x="309292" y="3496762"/>
            <a:ext cx="2739981" cy="13421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" name="上弧形箭头 2">
              <a:extLst>
                <a:ext uri="{FF2B5EF4-FFF2-40B4-BE49-F238E27FC236}">
                  <a16:creationId xmlns="" xmlns:a16="http://schemas.microsoft.com/office/drawing/2014/main" id="{70B8B0AB-B17B-498C-824B-DF5D2D0E8173}"/>
                </a:ext>
              </a:extLst>
            </p:cNvPr>
            <p:cNvSpPr/>
            <p:nvPr/>
          </p:nvSpPr>
          <p:spPr bwMode="auto">
            <a:xfrm rot="21369001">
              <a:off x="876562" y="3654739"/>
              <a:ext cx="1311490" cy="339491"/>
            </a:xfrm>
            <a:prstGeom prst="curvedDownArrow">
              <a:avLst/>
            </a:prstGeom>
            <a:solidFill>
              <a:srgbClr val="92D050"/>
            </a:soli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华文细黑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文本框 48">
              <a:extLst>
                <a:ext uri="{FF2B5EF4-FFF2-40B4-BE49-F238E27FC236}">
                  <a16:creationId xmlns="" xmlns:a16="http://schemas.microsoft.com/office/drawing/2014/main" id="{175DC0AC-A46A-4EBB-94B0-A046787D7FB8}"/>
                </a:ext>
              </a:extLst>
            </p:cNvPr>
            <p:cNvSpPr txBox="1"/>
            <p:nvPr/>
          </p:nvSpPr>
          <p:spPr>
            <a:xfrm>
              <a:off x="1660630" y="3734995"/>
              <a:ext cx="382683" cy="21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~29%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上弧形箭头 2">
              <a:extLst>
                <a:ext uri="{FF2B5EF4-FFF2-40B4-BE49-F238E27FC236}">
                  <a16:creationId xmlns="" xmlns:a16="http://schemas.microsoft.com/office/drawing/2014/main" id="{6E012F2B-71EE-4F5B-BD4A-6367055E814D}"/>
                </a:ext>
              </a:extLst>
            </p:cNvPr>
            <p:cNvSpPr/>
            <p:nvPr/>
          </p:nvSpPr>
          <p:spPr bwMode="auto">
            <a:xfrm rot="21241545">
              <a:off x="887230" y="3778500"/>
              <a:ext cx="652469" cy="250657"/>
            </a:xfrm>
            <a:prstGeom prst="curvedDownArrow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华文细黑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50">
              <a:extLst>
                <a:ext uri="{FF2B5EF4-FFF2-40B4-BE49-F238E27FC236}">
                  <a16:creationId xmlns="" xmlns:a16="http://schemas.microsoft.com/office/drawing/2014/main" id="{54C5D61E-71D1-4E8C-ADE6-3B75DA1BAA63}"/>
                </a:ext>
              </a:extLst>
            </p:cNvPr>
            <p:cNvSpPr txBox="1"/>
            <p:nvPr/>
          </p:nvSpPr>
          <p:spPr>
            <a:xfrm>
              <a:off x="1056658" y="3777728"/>
              <a:ext cx="448984" cy="218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15%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文本框 51">
            <a:extLst>
              <a:ext uri="{FF2B5EF4-FFF2-40B4-BE49-F238E27FC236}">
                <a16:creationId xmlns="" xmlns:a16="http://schemas.microsoft.com/office/drawing/2014/main" id="{4B4CB23A-8640-4EA0-B2A5-91009C6BBB5F}"/>
              </a:ext>
            </a:extLst>
          </p:cNvPr>
          <p:cNvSpPr txBox="1"/>
          <p:nvPr/>
        </p:nvSpPr>
        <p:spPr>
          <a:xfrm>
            <a:off x="7751225" y="2291156"/>
            <a:ext cx="2898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Rank2 throughput gain, RU=80%, 80 bits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52">
            <a:extLst>
              <a:ext uri="{FF2B5EF4-FFF2-40B4-BE49-F238E27FC236}">
                <a16:creationId xmlns="" xmlns:a16="http://schemas.microsoft.com/office/drawing/2014/main" id="{7F06A746-A927-42C5-80DC-A891A2F02D4D}"/>
              </a:ext>
            </a:extLst>
          </p:cNvPr>
          <p:cNvSpPr txBox="1"/>
          <p:nvPr/>
        </p:nvSpPr>
        <p:spPr>
          <a:xfrm>
            <a:off x="1459745" y="5721614"/>
            <a:ext cx="33594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AI/ML model diagram of TSF-CSI compression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53">
            <a:extLst>
              <a:ext uri="{FF2B5EF4-FFF2-40B4-BE49-F238E27FC236}">
                <a16:creationId xmlns="" xmlns:a16="http://schemas.microsoft.com/office/drawing/2014/main" id="{F39DB95D-031D-4FF8-AEA2-200F327C7A5A}"/>
              </a:ext>
            </a:extLst>
          </p:cNvPr>
          <p:cNvSpPr/>
          <p:nvPr/>
        </p:nvSpPr>
        <p:spPr>
          <a:xfrm>
            <a:off x="1795993" y="936977"/>
            <a:ext cx="2455539" cy="356135"/>
          </a:xfrm>
          <a:prstGeom prst="rect">
            <a:avLst/>
          </a:prstGeom>
          <a:gradFill rotWithShape="1">
            <a:gsLst>
              <a:gs pos="0">
                <a:srgbClr val="30B5C5">
                  <a:lumMod val="110000"/>
                  <a:satMod val="105000"/>
                  <a:tint val="67000"/>
                </a:srgbClr>
              </a:gs>
              <a:gs pos="50000">
                <a:srgbClr val="30B5C5">
                  <a:lumMod val="105000"/>
                  <a:satMod val="103000"/>
                  <a:tint val="73000"/>
                </a:srgbClr>
              </a:gs>
              <a:gs pos="100000">
                <a:srgbClr val="30B5C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30B5C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en-US" altLang="zh-CN" sz="1600" b="1" kern="0" dirty="0">
                <a:solidFill>
                  <a:srgbClr val="1D1D1A"/>
                </a:solidFill>
                <a:ea typeface="黑体" panose="02010609060101010101" pitchFamily="49" charset="-122"/>
              </a:rPr>
              <a:t>Motivation of TSF-CSI</a:t>
            </a:r>
          </a:p>
        </p:txBody>
      </p:sp>
    </p:spTree>
    <p:extLst>
      <p:ext uri="{BB962C8B-B14F-4D97-AF65-F5344CB8AC3E}">
        <p14:creationId xmlns:p14="http://schemas.microsoft.com/office/powerpoint/2010/main" val="910000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216870" y="234090"/>
            <a:ext cx="11694898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rgbClr val="1D1D1A"/>
                </a:solidFill>
                <a:latin typeface="+mj-ea"/>
                <a:ea typeface="+mj-ea"/>
              </a:rPr>
              <a:t>Views on the potential scope for Rel-19 AI/ML for air interface</a:t>
            </a:r>
            <a:endParaRPr lang="zh-CN" altLang="en-US" sz="2400" b="1" dirty="0">
              <a:solidFill>
                <a:srgbClr val="1D1D1A"/>
              </a:solidFill>
              <a:latin typeface="+mj-ea"/>
              <a:ea typeface="+mj-ea"/>
            </a:endParaRPr>
          </a:p>
          <a:p>
            <a:endParaRPr lang="en-US" altLang="zh-CN" sz="3000" b="1" dirty="0">
              <a:solidFill>
                <a:srgbClr val="1D1D1A"/>
              </a:solidFill>
            </a:endParaRPr>
          </a:p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043" y="799495"/>
            <a:ext cx="11911914" cy="528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1921">
              <a:lnSpc>
                <a:spcPct val="150000"/>
              </a:lnSpc>
              <a:spcBef>
                <a:spcPts val="2400"/>
              </a:spcBef>
            </a:pPr>
            <a:r>
              <a:rPr lang="en-US" altLang="zh-CN" sz="1600" b="1" dirty="0">
                <a:solidFill>
                  <a:srgbClr val="0070C0"/>
                </a:solidFill>
              </a:rPr>
              <a:t>Potential scope for normative work</a:t>
            </a:r>
          </a:p>
          <a:p>
            <a:pPr defTabSz="911921"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</a:rPr>
              <a:t>Specify beam management using one sided model, including BM-case 1 (i.e. spatial-domain DL beam predication) and BM-case 2 (i.e. temporal DL beam predication) [RAN1, RAN2, RAN3]  </a:t>
            </a:r>
          </a:p>
          <a:p>
            <a:pPr marL="540000" indent="-284952" defTabSz="911921">
              <a:lnSpc>
                <a:spcPct val="12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200" dirty="0"/>
              <a:t>DL Tx beam prediction for both UE-sided model and NW-sided model</a:t>
            </a:r>
          </a:p>
          <a:p>
            <a:pPr marL="540000" lvl="1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200" dirty="0"/>
              <a:t>Necessary signaling and mechanism(s) to facilitate data collection, model inference and performance monitoring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defTabSz="911921"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</a:rPr>
              <a:t>Specify AI/ML based positioning using one sided model [RAN1, RAN2, RAN3] </a:t>
            </a:r>
            <a:endParaRPr lang="zh-CN" altLang="zh-CN" sz="1400" dirty="0">
              <a:solidFill>
                <a:srgbClr val="000000"/>
              </a:solidFill>
            </a:endParaRPr>
          </a:p>
          <a:p>
            <a:pPr marL="540000" indent="-284952" defTabSz="911921">
              <a:lnSpc>
                <a:spcPct val="12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200" dirty="0"/>
              <a:t>Study and if necessary specify measurement, signaling and procedure to enable AI/ML for positioning accuracy enhancements</a:t>
            </a:r>
          </a:p>
          <a:p>
            <a:pPr defTabSz="91192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Specify necessary signaling and mechanism(s) to facilitate </a:t>
            </a:r>
            <a:r>
              <a:rPr lang="en-GB" altLang="zh-CN" sz="1400" dirty="0">
                <a:solidFill>
                  <a:srgbClr val="000000"/>
                </a:solidFill>
              </a:rPr>
              <a:t>functionality-based LCM operations</a:t>
            </a:r>
            <a:r>
              <a:rPr lang="en-US" altLang="zh-CN" sz="1400" dirty="0">
                <a:solidFill>
                  <a:srgbClr val="000000"/>
                </a:solidFill>
              </a:rPr>
              <a:t> for UE-sided model [RAN2, RAN1] </a:t>
            </a:r>
          </a:p>
          <a:p>
            <a:pPr defTabSz="911921">
              <a:lnSpc>
                <a:spcPct val="130000"/>
              </a:lnSpc>
              <a:spcAft>
                <a:spcPts val="120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Specify the corresponding core requirements [RAN4]</a:t>
            </a:r>
          </a:p>
          <a:p>
            <a:pPr defTabSz="911921">
              <a:lnSpc>
                <a:spcPct val="150000"/>
              </a:lnSpc>
              <a:spcBef>
                <a:spcPts val="600"/>
              </a:spcBef>
            </a:pPr>
            <a:r>
              <a:rPr lang="en-US" altLang="zh-CN" sz="1600" b="1" dirty="0">
                <a:solidFill>
                  <a:srgbClr val="0070C0"/>
                </a:solidFill>
              </a:rPr>
              <a:t>Potential scope for further study </a:t>
            </a:r>
          </a:p>
          <a:p>
            <a:pPr defTabSz="911921"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Continue study CSI compression using two sided model [RAN1, RAN2, RAN3], including at least</a:t>
            </a:r>
          </a:p>
          <a:p>
            <a:pPr marL="540000" lvl="1" indent="-284952" defTabSz="91192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200" dirty="0"/>
              <a:t>Training types for two sided model, including model transfer/delivery and dataset delivery</a:t>
            </a:r>
          </a:p>
          <a:p>
            <a:pPr marL="540000" lvl="1" indent="-284952" defTabSz="91192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200" dirty="0"/>
              <a:t>Model ID based LCM, including model identification procedure</a:t>
            </a:r>
          </a:p>
          <a:p>
            <a:pPr marL="540000" lvl="1" indent="-284952" defTabSz="911921">
              <a:lnSpc>
                <a:spcPct val="120000"/>
              </a:lnSpc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en-US" altLang="zh-CN" sz="1200" dirty="0"/>
              <a:t>Data collection from UE to NW, including high resolution ground-truth CSI</a:t>
            </a:r>
          </a:p>
          <a:p>
            <a:pPr marL="540000" lvl="1" indent="-284952" defTabSz="91192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200" dirty="0"/>
              <a:t>Extension for temporal-spatial-frequency CSI compression</a:t>
            </a:r>
          </a:p>
          <a:p>
            <a:pPr marL="0" lvl="1" defTabSz="91192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000000"/>
                </a:solidFill>
              </a:rPr>
              <a:t>Continue study the testability </a:t>
            </a:r>
            <a:r>
              <a:rPr lang="en-US" altLang="zh-CN" sz="1400" dirty="0" smtClean="0">
                <a:solidFill>
                  <a:srgbClr val="000000"/>
                </a:solidFill>
              </a:rPr>
              <a:t>aspects </a:t>
            </a:r>
            <a:r>
              <a:rPr lang="en-US" altLang="zh-CN" sz="1400" dirty="0">
                <a:solidFill>
                  <a:srgbClr val="000000"/>
                </a:solidFill>
              </a:rPr>
              <a:t>[RAN4]</a:t>
            </a:r>
          </a:p>
        </p:txBody>
      </p:sp>
    </p:spTree>
    <p:extLst>
      <p:ext uri="{BB962C8B-B14F-4D97-AF65-F5344CB8AC3E}">
        <p14:creationId xmlns:p14="http://schemas.microsoft.com/office/powerpoint/2010/main" val="3559128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/>
          <p:cNvSpPr txBox="1">
            <a:spLocks/>
          </p:cNvSpPr>
          <p:nvPr/>
        </p:nvSpPr>
        <p:spPr>
          <a:xfrm>
            <a:off x="216870" y="313917"/>
            <a:ext cx="11694898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rgbClr val="1D1D1A"/>
                </a:solidFill>
                <a:latin typeface="+mj-ea"/>
                <a:ea typeface="+mj-ea"/>
              </a:rPr>
              <a:t>Discussion on project management for Rel-19 AI/ML for air interface</a:t>
            </a:r>
            <a:endParaRPr lang="zh-CN" altLang="en-US" sz="2400" b="1" dirty="0">
              <a:solidFill>
                <a:srgbClr val="1D1D1A"/>
              </a:solidFill>
              <a:latin typeface="+mj-ea"/>
              <a:ea typeface="+mj-ea"/>
            </a:endParaRPr>
          </a:p>
          <a:p>
            <a:endParaRPr lang="en-US" altLang="zh-CN" sz="3000" b="1" dirty="0">
              <a:solidFill>
                <a:srgbClr val="1D1D1A"/>
              </a:solidFill>
            </a:endParaRPr>
          </a:p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043" y="973663"/>
            <a:ext cx="11911914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1921">
              <a:lnSpc>
                <a:spcPct val="15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altLang="zh-CN" sz="1600" b="1" dirty="0">
                <a:solidFill>
                  <a:srgbClr val="0070C0"/>
                </a:solidFill>
              </a:rPr>
              <a:t>Two potential options for project management for Rel-19 AI/ML for air interface </a:t>
            </a:r>
          </a:p>
          <a:p>
            <a:pPr defTabSz="911921">
              <a:lnSpc>
                <a:spcPct val="13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Option 1: One Rel-19 RAN1-led WI, including a study phase for items for further study  </a:t>
            </a:r>
          </a:p>
          <a:p>
            <a:pPr marL="540000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Normative work for beam management and positioning using one sided model</a:t>
            </a:r>
          </a:p>
          <a:p>
            <a:pPr marL="540000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A study phase for CSI and RAN4 testability </a:t>
            </a:r>
          </a:p>
          <a:p>
            <a:pPr marL="997238" lvl="2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CSI using two sided model </a:t>
            </a:r>
          </a:p>
          <a:p>
            <a:pPr marL="997238" lvl="2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RAN4 </a:t>
            </a:r>
            <a:r>
              <a:rPr lang="en-US" altLang="zh-CN" sz="1400" dirty="0">
                <a:solidFill>
                  <a:srgbClr val="000000"/>
                </a:solidFill>
              </a:rPr>
              <a:t>testability </a:t>
            </a:r>
            <a:r>
              <a:rPr lang="en-US" altLang="zh-CN" sz="1400" dirty="0" smtClean="0">
                <a:solidFill>
                  <a:srgbClr val="000000"/>
                </a:solidFill>
              </a:rPr>
              <a:t>aspects</a:t>
            </a:r>
          </a:p>
          <a:p>
            <a:pPr marL="997238" lvl="2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srgbClr val="000000"/>
                </a:solidFill>
              </a:rPr>
              <a:t>Study outcome captured in the same TR as Rel-18</a:t>
            </a:r>
            <a:endParaRPr lang="en-US" altLang="zh-CN" sz="1400" dirty="0" smtClean="0"/>
          </a:p>
          <a:p>
            <a:pPr defTabSz="911921">
              <a:lnSpc>
                <a:spcPct val="130000"/>
              </a:lnSpc>
              <a:spcBef>
                <a:spcPts val="600"/>
              </a:spcBef>
            </a:pPr>
            <a:r>
              <a:rPr lang="en-US" altLang="zh-CN" sz="1600" b="1" dirty="0" smtClean="0">
                <a:solidFill>
                  <a:srgbClr val="000000"/>
                </a:solidFill>
              </a:rPr>
              <a:t>Option </a:t>
            </a:r>
            <a:r>
              <a:rPr lang="en-US" altLang="zh-CN" sz="1600" b="1" dirty="0">
                <a:solidFill>
                  <a:srgbClr val="000000"/>
                </a:solidFill>
              </a:rPr>
              <a:t>2: </a:t>
            </a:r>
            <a:r>
              <a:rPr lang="en-US" altLang="zh-CN" sz="1600" b="1" dirty="0"/>
              <a:t>One R19 RAN1-led WI + one additional Rel-19 RAN1-led SI </a:t>
            </a:r>
          </a:p>
          <a:p>
            <a:pPr marL="540000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RAN1-led WI: Normative work for beam management and positioning using one sided model</a:t>
            </a:r>
          </a:p>
          <a:p>
            <a:pPr marL="540000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RAN1-led SI: Continue the study of CSI using two sided model, and RAN4 testability</a:t>
            </a:r>
            <a:r>
              <a:rPr lang="en-US" altLang="zh-CN" sz="1400" dirty="0" smtClean="0">
                <a:solidFill>
                  <a:srgbClr val="000000"/>
                </a:solidFill>
              </a:rPr>
              <a:t> aspects</a:t>
            </a:r>
            <a:endParaRPr lang="en-US" altLang="zh-CN" sz="1400" dirty="0" smtClean="0"/>
          </a:p>
          <a:p>
            <a:pPr marL="540000" indent="-284952" defTabSz="91192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RAN1-led WI and RAN1-led SI share the TUs allocated to AI/ML for air interface in each WG, e.g. share the 4 TUs in RAN1</a:t>
            </a:r>
          </a:p>
        </p:txBody>
      </p:sp>
    </p:spTree>
    <p:extLst>
      <p:ext uri="{BB962C8B-B14F-4D97-AF65-F5344CB8AC3E}">
        <p14:creationId xmlns:p14="http://schemas.microsoft.com/office/powerpoint/2010/main" val="4167621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华为橙">
    <a:dk1>
      <a:srgbClr val="000000"/>
    </a:dk1>
    <a:lt1>
      <a:srgbClr val="FFFFFF"/>
    </a:lt1>
    <a:dk2>
      <a:srgbClr val="B30000"/>
    </a:dk2>
    <a:lt2>
      <a:srgbClr val="777777"/>
    </a:lt2>
    <a:accent1>
      <a:srgbClr val="FFCC99"/>
    </a:accent1>
    <a:accent2>
      <a:srgbClr val="FFCC66"/>
    </a:accent2>
    <a:accent3>
      <a:srgbClr val="FF3300"/>
    </a:accent3>
    <a:accent4>
      <a:srgbClr val="7030A0"/>
    </a:accent4>
    <a:accent5>
      <a:srgbClr val="92D050"/>
    </a:accent5>
    <a:accent6>
      <a:srgbClr val="0070C0"/>
    </a:accent6>
    <a:hlink>
      <a:srgbClr val="FF9900"/>
    </a:hlink>
    <a:folHlink>
      <a:srgbClr val="996600"/>
    </a:folHlink>
  </a:clrScheme>
  <a:fontScheme name="微软雅黑 + Arial">
    <a:majorFont>
      <a:latin typeface="Arial"/>
      <a:ea typeface="黑体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25648</TotalTime>
  <Words>1554</Words>
  <Application>Microsoft Office PowerPoint</Application>
  <PresentationFormat>自定义</PresentationFormat>
  <Paragraphs>159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.AppleSystemUIFont</vt:lpstr>
      <vt:lpstr>MS Mincho</vt:lpstr>
      <vt:lpstr>等线</vt:lpstr>
      <vt:lpstr>黑体</vt:lpstr>
      <vt:lpstr>华文细黑</vt:lpstr>
      <vt:lpstr>微软雅黑</vt:lpstr>
      <vt:lpstr>微软雅黑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 RAN1#115</cp:lastModifiedBy>
  <cp:revision>1592</cp:revision>
  <dcterms:created xsi:type="dcterms:W3CDTF">2020-08-28T08:44:19Z</dcterms:created>
  <dcterms:modified xsi:type="dcterms:W3CDTF">2023-12-04T15:04:34Z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(3)WSqpSHp8wqA8Yz5dEJN1WwH/xAOk8XIvNUOt8vUFEc3eLVRdq+Vj/vrtv8a0paAigR/dbLXZ
YE5YEeBSHa1jzUwQRhVsXbVlA+3gF3EaZVxCKA3SVION0BIiPeis+lRzjNvIcJ6bLIMunPeb
w9UT+jSg/ue3zSlYrm8eg5J/ZcK8DU/dh127+tKgJiBigNTWBN72Dj5AH5HMVlBQxQHMUyS9
rvtSwlMQzOv2MG0EKw</vt:lpwstr>
  </property>
  <property fmtid="{D5CDD505-2E9C-101B-9397-08002B2CF9AE}" pid="3" name="_2015_ms_pID_7253431">
    <vt:lpwstr>83PE0gqoLLVY70dyFPnPZbjdRVpNDdicjmn1H+9o9gfPV4FjmqA17x
3H0Zh7z1aqilRNPHVWP9LPqEYCrqo0gNA/Qvqn3+1JxON7+5Iiy5zCqsNp2939YB6UINt8Mc
v2CVOw2HuvWwcMfzd+U/8fvtNl5WHq9K3U9tEkFBvbeoW38/+YYdYhQLC8lL7btn5cjDUodc
JzJUBsgF0C2HDV4n/bNGWidxHXjW49UTAGho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1700813055</vt:lpwstr>
  </property>
</Properties>
</file>