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9"/>
  </p:notesMasterIdLst>
  <p:sldIdLst>
    <p:sldId id="807" r:id="rId5"/>
    <p:sldId id="826" r:id="rId6"/>
    <p:sldId id="825" r:id="rId7"/>
    <p:sldId id="820" r:id="rId8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7"/>
            <p14:sldId id="826"/>
            <p14:sldId id="825"/>
            <p14:sldId id="820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FF6699"/>
    <a:srgbClr val="E46C0A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1" d="100"/>
          <a:sy n="91" d="100"/>
        </p:scale>
        <p:origin x="468" y="78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#102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Edinburgh, December 11 - 15, 2023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RP-233640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xmlns="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xmlns="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3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xmlns="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xmlns="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988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xmlns="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xmlns="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948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xmlns="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xmlns="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55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Initial View on 6G Timeline and</a:t>
            </a:r>
            <a:br>
              <a:rPr lang="en-US" altLang="ko-KR" b="1" dirty="0" smtClean="0"/>
            </a:br>
            <a:r>
              <a:rPr lang="en-US" altLang="ko-KR" b="1" dirty="0" smtClean="0"/>
              <a:t>IMT-2030 Submission Planning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024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ITU-R Timeline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51248" y="1261914"/>
            <a:ext cx="13626858" cy="2016224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rgbClr val="0067A6"/>
                </a:solidFill>
              </a:rPr>
              <a:t>Major milestone in ITU-R timeline for IMT-2030 (within red dotted box)</a:t>
            </a:r>
            <a:endParaRPr lang="en-US" altLang="ko-KR" dirty="0">
              <a:solidFill>
                <a:srgbClr val="0067A6"/>
              </a:solidFill>
            </a:endParaRPr>
          </a:p>
          <a:p>
            <a:pPr lvl="1">
              <a:spcAft>
                <a:spcPts val="600"/>
              </a:spcAft>
            </a:pPr>
            <a:r>
              <a:rPr lang="en-US" altLang="ko-KR" dirty="0">
                <a:solidFill>
                  <a:srgbClr val="0067A6"/>
                </a:solidFill>
              </a:rPr>
              <a:t>6G spectrum will be decided in WRC-27</a:t>
            </a:r>
            <a:r>
              <a:rPr lang="ko-KR" altLang="en-US">
                <a:solidFill>
                  <a:srgbClr val="0067A6"/>
                </a:solidFill>
              </a:rPr>
              <a:t> </a:t>
            </a:r>
            <a:endParaRPr lang="en-US" altLang="ko-KR" dirty="0" smtClean="0">
              <a:solidFill>
                <a:srgbClr val="0067A6"/>
              </a:solidFill>
            </a:endParaRPr>
          </a:p>
          <a:p>
            <a:pPr lvl="1">
              <a:spcAft>
                <a:spcPts val="600"/>
              </a:spcAft>
            </a:pPr>
            <a:r>
              <a:rPr lang="en-US" altLang="ko-KR" dirty="0" smtClean="0">
                <a:solidFill>
                  <a:srgbClr val="0067A6"/>
                </a:solidFill>
              </a:rPr>
              <a:t>Technical proposal submission window (’27.2~’29.2)</a:t>
            </a:r>
          </a:p>
          <a:p>
            <a:pPr lvl="1">
              <a:spcAft>
                <a:spcPts val="600"/>
              </a:spcAft>
            </a:pPr>
            <a:r>
              <a:rPr lang="en-US" altLang="ko-KR" dirty="0" smtClean="0">
                <a:solidFill>
                  <a:srgbClr val="0067A6"/>
                </a:solidFill>
              </a:rPr>
              <a:t>Final IMT-2030 specification approval in ’30.06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endParaRPr lang="en-US" altLang="ko-KR" dirty="0" smtClean="0"/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48" y="3559379"/>
            <a:ext cx="14029711" cy="4680520"/>
          </a:xfrm>
          <a:prstGeom prst="rect">
            <a:avLst/>
          </a:prstGeom>
        </p:spPr>
      </p:pic>
      <p:sp>
        <p:nvSpPr>
          <p:cNvPr id="74" name="모서리가 둥근 직사각형 73"/>
          <p:cNvSpPr/>
          <p:nvPr/>
        </p:nvSpPr>
        <p:spPr>
          <a:xfrm>
            <a:off x="9852248" y="3782194"/>
            <a:ext cx="1008112" cy="36004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모서리가 둥근 직사각형 74"/>
          <p:cNvSpPr/>
          <p:nvPr/>
        </p:nvSpPr>
        <p:spPr>
          <a:xfrm>
            <a:off x="9204176" y="5027350"/>
            <a:ext cx="3096344" cy="55504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모서리가 둥근 직사각형 75"/>
          <p:cNvSpPr/>
          <p:nvPr/>
        </p:nvSpPr>
        <p:spPr>
          <a:xfrm>
            <a:off x="12414568" y="7062229"/>
            <a:ext cx="1800200" cy="55504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34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3GPP 6G Timeline [1/2]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51248" y="1261914"/>
            <a:ext cx="13626858" cy="1050336"/>
          </a:xfrm>
        </p:spPr>
        <p:txBody>
          <a:bodyPr>
            <a:normAutofit/>
          </a:bodyPr>
          <a:lstStyle/>
          <a:p>
            <a:pPr lvl="0" defTabSz="457200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>
                <a:solidFill>
                  <a:srgbClr val="000000">
                    <a:lumMod val="75000"/>
                    <a:lumOff val="25000"/>
                  </a:srgbClr>
                </a:solidFill>
                <a:ea typeface="Pretendard Medium" panose="02000603000000020004" pitchFamily="50" charset="-127"/>
              </a:rPr>
              <a:t>3GPP timeline should support early 6G commercialization around </a:t>
            </a:r>
            <a:r>
              <a:rPr lang="en-US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ea typeface="Pretendard Medium" panose="02000603000000020004" pitchFamily="50" charset="-127"/>
              </a:rPr>
              <a:t>early </a:t>
            </a:r>
            <a:r>
              <a:rPr lang="en-US" altLang="ko-KR" dirty="0">
                <a:solidFill>
                  <a:srgbClr val="000000">
                    <a:lumMod val="75000"/>
                    <a:lumOff val="25000"/>
                  </a:srgbClr>
                </a:solidFill>
                <a:ea typeface="Pretendard Medium" panose="02000603000000020004" pitchFamily="50" charset="-127"/>
              </a:rPr>
              <a:t>‘</a:t>
            </a:r>
            <a:r>
              <a:rPr lang="en-US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ea typeface="Pretendard Medium" panose="02000603000000020004" pitchFamily="50" charset="-127"/>
              </a:rPr>
              <a:t>29 </a:t>
            </a:r>
            <a:r>
              <a:rPr lang="en-US" altLang="ko-KR" dirty="0">
                <a:solidFill>
                  <a:srgbClr val="000000">
                    <a:lumMod val="75000"/>
                    <a:lumOff val="25000"/>
                  </a:srgbClr>
                </a:solidFill>
                <a:ea typeface="Pretendard Medium" panose="02000603000000020004" pitchFamily="50" charset="-127"/>
              </a:rPr>
              <a:t>&amp; beyond, ensuring IMT-2030 schedule at the same time</a:t>
            </a:r>
          </a:p>
        </p:txBody>
      </p:sp>
      <p:grpSp>
        <p:nvGrpSpPr>
          <p:cNvPr id="75" name="그룹 74"/>
          <p:cNvGrpSpPr/>
          <p:nvPr/>
        </p:nvGrpSpPr>
        <p:grpSpPr>
          <a:xfrm>
            <a:off x="682460" y="2414042"/>
            <a:ext cx="12853824" cy="6113883"/>
            <a:chOff x="682460" y="2414042"/>
            <a:chExt cx="12853824" cy="6113883"/>
          </a:xfrm>
        </p:grpSpPr>
        <p:sp>
          <p:nvSpPr>
            <p:cNvPr id="26" name="오각형 25"/>
            <p:cNvSpPr/>
            <p:nvPr/>
          </p:nvSpPr>
          <p:spPr>
            <a:xfrm>
              <a:off x="8616149" y="2918098"/>
              <a:ext cx="2546572" cy="360040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Proposals</a:t>
              </a:r>
              <a:endParaRPr lang="ko-KR" alt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2" name="직선 화살표 연결선 61"/>
            <p:cNvCxnSpPr/>
            <p:nvPr/>
          </p:nvCxnSpPr>
          <p:spPr>
            <a:xfrm flipH="1" flipV="1">
              <a:off x="10490209" y="3057121"/>
              <a:ext cx="1" cy="5129025"/>
            </a:xfrm>
            <a:prstGeom prst="straightConnector1">
              <a:avLst/>
            </a:prstGeom>
            <a:ln w="44450">
              <a:solidFill>
                <a:schemeClr val="accent1">
                  <a:shade val="95000"/>
                  <a:satMod val="105000"/>
                  <a:alpha val="51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>
              <a:off x="12138730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화살표 연결선 3"/>
            <p:cNvCxnSpPr>
              <a:stCxn id="44" idx="0"/>
            </p:cNvCxnSpPr>
            <p:nvPr/>
          </p:nvCxnSpPr>
          <p:spPr>
            <a:xfrm>
              <a:off x="6668329" y="4986852"/>
              <a:ext cx="11239" cy="247534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화살표 연결선 4"/>
            <p:cNvCxnSpPr/>
            <p:nvPr/>
          </p:nvCxnSpPr>
          <p:spPr>
            <a:xfrm>
              <a:off x="6971719" y="5138528"/>
              <a:ext cx="11239" cy="24753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직사각형 6"/>
            <p:cNvSpPr/>
            <p:nvPr/>
          </p:nvSpPr>
          <p:spPr>
            <a:xfrm>
              <a:off x="2397886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3622022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  <a:endParaRPr lang="ko-KR" altLang="en-US" sz="1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4846158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2024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070294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2025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7259527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2026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8483663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2027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9707799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2028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0931935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2029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2124144" y="2414042"/>
              <a:ext cx="1224136" cy="360000"/>
            </a:xfrm>
            <a:prstGeom prst="rect">
              <a:avLst/>
            </a:prstGeom>
            <a:solidFill>
              <a:srgbClr val="A5003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2030</a:t>
              </a:r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760" y="2853131"/>
              <a:ext cx="624801" cy="701427"/>
            </a:xfrm>
            <a:prstGeom prst="rect">
              <a:avLst/>
            </a:prstGeom>
          </p:spPr>
        </p:pic>
        <p:cxnSp>
          <p:nvCxnSpPr>
            <p:cNvPr id="17" name="직선 연결선 16"/>
            <p:cNvCxnSpPr/>
            <p:nvPr/>
          </p:nvCxnSpPr>
          <p:spPr>
            <a:xfrm>
              <a:off x="3622022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4846158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/>
            <p:nvPr/>
          </p:nvCxnSpPr>
          <p:spPr>
            <a:xfrm>
              <a:off x="6070294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>
              <a:off x="7259527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>
              <a:off x="8501225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>
              <a:off x="9725361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10949497" y="2846090"/>
              <a:ext cx="0" cy="5364000"/>
            </a:xfrm>
            <a:prstGeom prst="line">
              <a:avLst/>
            </a:prstGeom>
            <a:ln>
              <a:solidFill>
                <a:srgbClr val="C00000">
                  <a:alpha val="61961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오각형 23"/>
            <p:cNvSpPr/>
            <p:nvPr/>
          </p:nvSpPr>
          <p:spPr>
            <a:xfrm>
              <a:off x="2397886" y="2918098"/>
              <a:ext cx="1800200" cy="360040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</a:t>
              </a:r>
              <a:endParaRPr lang="ko-KR" alt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오각형 24"/>
            <p:cNvSpPr/>
            <p:nvPr/>
          </p:nvSpPr>
          <p:spPr>
            <a:xfrm>
              <a:off x="4847260" y="2918098"/>
              <a:ext cx="2520000" cy="360040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requirements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오각형 26"/>
            <p:cNvSpPr/>
            <p:nvPr/>
          </p:nvSpPr>
          <p:spPr>
            <a:xfrm>
              <a:off x="9741028" y="3350146"/>
              <a:ext cx="2397701" cy="360040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Evaluation</a:t>
              </a:r>
              <a:endParaRPr lang="ko-KR" alt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다이아몬드 27"/>
            <p:cNvSpPr/>
            <p:nvPr/>
          </p:nvSpPr>
          <p:spPr>
            <a:xfrm>
              <a:off x="4198086" y="3015814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다이아몬드 28"/>
            <p:cNvSpPr/>
            <p:nvPr/>
          </p:nvSpPr>
          <p:spPr>
            <a:xfrm>
              <a:off x="4486117" y="3015814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다이아몬드 29"/>
            <p:cNvSpPr/>
            <p:nvPr/>
          </p:nvSpPr>
          <p:spPr>
            <a:xfrm>
              <a:off x="2997613" y="3015814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다이아몬드 30"/>
            <p:cNvSpPr/>
            <p:nvPr/>
          </p:nvSpPr>
          <p:spPr>
            <a:xfrm>
              <a:off x="7366438" y="3015814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다이아몬드 31"/>
            <p:cNvSpPr/>
            <p:nvPr/>
          </p:nvSpPr>
          <p:spPr>
            <a:xfrm>
              <a:off x="9382661" y="3015814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오각형 32"/>
            <p:cNvSpPr/>
            <p:nvPr/>
          </p:nvSpPr>
          <p:spPr>
            <a:xfrm>
              <a:off x="11254870" y="3782194"/>
              <a:ext cx="1512168" cy="360040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Decision &amp; Rec</a:t>
              </a:r>
              <a:endParaRPr lang="ko-KR" alt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다이아몬드 33"/>
            <p:cNvSpPr/>
            <p:nvPr/>
          </p:nvSpPr>
          <p:spPr>
            <a:xfrm>
              <a:off x="12736212" y="3851640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777720" y="3292215"/>
              <a:ext cx="6110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Trends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25530" y="3292215"/>
              <a:ext cx="5677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94430" y="3292215"/>
              <a:ext cx="4619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Req.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2236717" y="3369815"/>
              <a:ext cx="12602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IMT-2030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Recommendation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77236" y="3292215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WRC26</a:t>
              </a:r>
              <a:endParaRPr lang="ko-KR" alt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133170" y="3292215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WRC27</a:t>
              </a:r>
              <a:endParaRPr lang="ko-KR" alt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직선 연결선 40"/>
            <p:cNvCxnSpPr/>
            <p:nvPr/>
          </p:nvCxnSpPr>
          <p:spPr>
            <a:xfrm>
              <a:off x="2236898" y="4214242"/>
              <a:ext cx="1126939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그림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974" y="5950402"/>
              <a:ext cx="964372" cy="832867"/>
            </a:xfrm>
            <a:prstGeom prst="rect">
              <a:avLst/>
            </a:prstGeom>
          </p:spPr>
        </p:pic>
        <p:sp>
          <p:nvSpPr>
            <p:cNvPr id="51" name="오각형 50"/>
            <p:cNvSpPr/>
            <p:nvPr/>
          </p:nvSpPr>
          <p:spPr>
            <a:xfrm>
              <a:off x="4869308" y="6045251"/>
              <a:ext cx="1818011" cy="393523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R19 6G </a:t>
              </a:r>
            </a:p>
            <a:p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channel model SI</a:t>
              </a:r>
              <a:r>
                <a:rPr lang="en-US" altLang="ko-KR" sz="1200" b="1" baseline="30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1)</a:t>
              </a:r>
            </a:p>
          </p:txBody>
        </p:sp>
        <p:sp>
          <p:nvSpPr>
            <p:cNvPr id="53" name="오각형 52"/>
            <p:cNvSpPr/>
            <p:nvPr/>
          </p:nvSpPr>
          <p:spPr>
            <a:xfrm>
              <a:off x="6059084" y="5446188"/>
              <a:ext cx="1934642" cy="526472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54" name="오각형 53"/>
            <p:cNvSpPr/>
            <p:nvPr/>
          </p:nvSpPr>
          <p:spPr>
            <a:xfrm>
              <a:off x="5138635" y="5516196"/>
              <a:ext cx="1807633" cy="402142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R20 Stage1 Req. SI</a:t>
              </a:r>
            </a:p>
          </p:txBody>
        </p:sp>
        <p:sp>
          <p:nvSpPr>
            <p:cNvPr id="55" name="오각형 54"/>
            <p:cNvSpPr/>
            <p:nvPr/>
          </p:nvSpPr>
          <p:spPr>
            <a:xfrm>
              <a:off x="10313392" y="7435737"/>
              <a:ext cx="2422820" cy="906903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R22 6G phase 2 WI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오각형 55"/>
            <p:cNvSpPr/>
            <p:nvPr/>
          </p:nvSpPr>
          <p:spPr>
            <a:xfrm>
              <a:off x="6687318" y="7011089"/>
              <a:ext cx="3812999" cy="618338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6G Technical</a:t>
              </a:r>
            </a:p>
            <a:p>
              <a:pPr algn="ct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Study Item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다이아몬드 56"/>
            <p:cNvSpPr/>
            <p:nvPr/>
          </p:nvSpPr>
          <p:spPr>
            <a:xfrm>
              <a:off x="6628312" y="6988953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다이아몬드 57"/>
            <p:cNvSpPr/>
            <p:nvPr/>
          </p:nvSpPr>
          <p:spPr>
            <a:xfrm>
              <a:off x="6907448" y="6997970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854270" y="6993549"/>
              <a:ext cx="9925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Earliest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Possible 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6G start time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(‘25.6)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911070" y="6993549"/>
              <a:ext cx="99257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ko-KR" sz="1000" b="1" baseline="30000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nd</a:t>
              </a:r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possible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6G start time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(‘25.9)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오각형 60"/>
            <p:cNvSpPr/>
            <p:nvPr/>
          </p:nvSpPr>
          <p:spPr>
            <a:xfrm>
              <a:off x="5802459" y="6506501"/>
              <a:ext cx="1241477" cy="372037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 level requirements</a:t>
              </a:r>
            </a:p>
          </p:txBody>
        </p:sp>
        <p:cxnSp>
          <p:nvCxnSpPr>
            <p:cNvPr id="63" name="직선 화살표 연결선 62"/>
            <p:cNvCxnSpPr/>
            <p:nvPr/>
          </p:nvCxnSpPr>
          <p:spPr>
            <a:xfrm flipH="1" flipV="1">
              <a:off x="12085649" y="4106714"/>
              <a:ext cx="1" cy="3348000"/>
            </a:xfrm>
            <a:prstGeom prst="straightConnector1">
              <a:avLst/>
            </a:prstGeom>
            <a:ln w="44450">
              <a:solidFill>
                <a:schemeClr val="accent1">
                  <a:shade val="95000"/>
                  <a:satMod val="105000"/>
                  <a:alpha val="51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오각형 63"/>
            <p:cNvSpPr/>
            <p:nvPr/>
          </p:nvSpPr>
          <p:spPr>
            <a:xfrm>
              <a:off x="8526677" y="7489910"/>
              <a:ext cx="2422820" cy="781054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R21 6G phase 1 WI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다이아몬드 65"/>
            <p:cNvSpPr/>
            <p:nvPr/>
          </p:nvSpPr>
          <p:spPr>
            <a:xfrm>
              <a:off x="10030733" y="7417319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다이아몬드 66"/>
            <p:cNvSpPr/>
            <p:nvPr/>
          </p:nvSpPr>
          <p:spPr>
            <a:xfrm>
              <a:off x="12023807" y="7382594"/>
              <a:ext cx="144017" cy="144016"/>
            </a:xfrm>
            <a:prstGeom prst="diamond">
              <a:avLst/>
            </a:prstGeom>
            <a:solidFill>
              <a:srgbClr val="00B0F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435424" y="5550292"/>
              <a:ext cx="5261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 smtClean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6G</a:t>
              </a:r>
              <a:endParaRPr lang="ko-KR" altLang="en-US" sz="2000" b="1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오각형 69"/>
            <p:cNvSpPr/>
            <p:nvPr/>
          </p:nvSpPr>
          <p:spPr>
            <a:xfrm>
              <a:off x="8518786" y="4286250"/>
              <a:ext cx="2377631" cy="893879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R21 5G-Adv.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오각형 5"/>
            <p:cNvSpPr/>
            <p:nvPr/>
          </p:nvSpPr>
          <p:spPr>
            <a:xfrm>
              <a:off x="6679568" y="4320575"/>
              <a:ext cx="2559078" cy="807506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R20 5G-Adv.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오각형 42"/>
            <p:cNvSpPr/>
            <p:nvPr/>
          </p:nvSpPr>
          <p:spPr>
            <a:xfrm>
              <a:off x="4830490" y="4398144"/>
              <a:ext cx="2446599" cy="605163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R19 5G-Adv.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다이아몬드 43"/>
            <p:cNvSpPr/>
            <p:nvPr/>
          </p:nvSpPr>
          <p:spPr>
            <a:xfrm>
              <a:off x="6596320" y="4986852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다이아몬드 44"/>
            <p:cNvSpPr/>
            <p:nvPr/>
          </p:nvSpPr>
          <p:spPr>
            <a:xfrm>
              <a:off x="6905006" y="4986852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070294" y="5104717"/>
              <a:ext cx="6799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RAN1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freezing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584354" y="5104717"/>
              <a:ext cx="7601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Core part</a:t>
              </a:r>
            </a:p>
            <a:p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freezing</a:t>
              </a:r>
              <a:endParaRPr lang="ko-KR" altLang="en-US" sz="1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264902" y="5104717"/>
              <a:ext cx="6799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ASN.1 </a:t>
              </a:r>
            </a:p>
            <a:p>
              <a:pPr algn="ctr"/>
              <a:r>
                <a:rPr lang="en-US" altLang="ko-KR" sz="1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freezing</a:t>
              </a:r>
            </a:p>
          </p:txBody>
        </p:sp>
        <p:sp>
          <p:nvSpPr>
            <p:cNvPr id="50" name="다이아몬드 49"/>
            <p:cNvSpPr/>
            <p:nvPr/>
          </p:nvSpPr>
          <p:spPr>
            <a:xfrm>
              <a:off x="7199561" y="4986852"/>
              <a:ext cx="144017" cy="144016"/>
            </a:xfrm>
            <a:prstGeom prst="diamond">
              <a:avLst/>
            </a:prstGeom>
            <a:solidFill>
              <a:srgbClr val="C0000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82460" y="8274009"/>
              <a:ext cx="284725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1) upper mid-band, ISAC channel model, </a:t>
              </a:r>
              <a:r>
                <a:rPr lang="en-US" altLang="ko-KR" sz="105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etc</a:t>
              </a:r>
              <a:endParaRPr lang="ko-KR" altLang="en-US" sz="10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오각형 48"/>
            <p:cNvSpPr/>
            <p:nvPr/>
          </p:nvSpPr>
          <p:spPr>
            <a:xfrm>
              <a:off x="2496303" y="4470744"/>
              <a:ext cx="2625768" cy="443986"/>
            </a:xfrm>
            <a:prstGeom prst="homePlate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28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ko-KR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R18 5G Adv.</a:t>
              </a:r>
              <a:endParaRPr lang="ko-KR" alt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409" y="4511143"/>
              <a:ext cx="589535" cy="366132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9481099" y="5538380"/>
              <a:ext cx="2162772" cy="5847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latin typeface="Arial Narrow" panose="020B0606020202030204" pitchFamily="34" charset="0"/>
                </a:rPr>
                <a:t>Initial 6G submission </a:t>
              </a:r>
            </a:p>
            <a:p>
              <a:pPr algn="ctr"/>
              <a:r>
                <a:rPr lang="en-US" altLang="ko-KR" sz="1600" b="1" dirty="0" smtClean="0">
                  <a:latin typeface="Arial Narrow" panose="020B0606020202030204" pitchFamily="34" charset="0"/>
                </a:rPr>
                <a:t>with R21 normative work</a:t>
              </a:r>
              <a:endParaRPr lang="ko-KR" altLang="en-US" sz="1600" b="1">
                <a:latin typeface="Arial Narrow" panose="020B060602020203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1373512" y="4578146"/>
              <a:ext cx="2162772" cy="5847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latin typeface="Arial Narrow" panose="020B0606020202030204" pitchFamily="34" charset="0"/>
                </a:rPr>
                <a:t>Second 6G submission </a:t>
              </a:r>
            </a:p>
            <a:p>
              <a:pPr algn="ctr"/>
              <a:r>
                <a:rPr lang="en-US" altLang="ko-KR" sz="1600" b="1" dirty="0" smtClean="0">
                  <a:latin typeface="Arial Narrow" panose="020B0606020202030204" pitchFamily="34" charset="0"/>
                </a:rPr>
                <a:t>with R22 normative work</a:t>
              </a:r>
              <a:endParaRPr lang="ko-KR" altLang="en-US" sz="1600" b="1">
                <a:latin typeface="Arial Narrow" panose="020B0606020202030204" pitchFamily="34" charset="0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6217806" y="5488532"/>
              <a:ext cx="17153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Stage 1 </a:t>
              </a:r>
            </a:p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Requirements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008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6G </a:t>
            </a:r>
            <a:r>
              <a:rPr lang="en-US" altLang="ko-KR" dirty="0" smtClean="0"/>
              <a:t>Timeline [2/2]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solidFill>
                  <a:srgbClr val="0067A6"/>
                </a:solidFill>
              </a:rPr>
              <a:t>Assuming 18-month release duration, important milestone for 6G in 3GPP can be summarized as follows</a:t>
            </a: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6G channel model study </a:t>
            </a:r>
            <a:r>
              <a:rPr lang="en-US" altLang="ko-KR" dirty="0">
                <a:solidFill>
                  <a:srgbClr val="0067A6"/>
                </a:solidFill>
              </a:rPr>
              <a:t>in </a:t>
            </a:r>
            <a:r>
              <a:rPr lang="en-US" altLang="ko-KR" dirty="0" smtClean="0">
                <a:solidFill>
                  <a:srgbClr val="0067A6"/>
                </a:solidFill>
              </a:rPr>
              <a:t>Rel-19 (will be approved during RAN #102)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r>
              <a:rPr lang="en-US" altLang="ko-KR" b="1" dirty="0" smtClean="0">
                <a:solidFill>
                  <a:srgbClr val="0067A6"/>
                </a:solidFill>
              </a:rPr>
              <a:t>Study item for RAN-level requirement and deployment scenarios for 6G </a:t>
            </a:r>
          </a:p>
          <a:p>
            <a:pPr lvl="2"/>
            <a:r>
              <a:rPr lang="en-US" altLang="ko-KR" b="1" dirty="0" smtClean="0">
                <a:solidFill>
                  <a:srgbClr val="0067A6"/>
                </a:solidFill>
              </a:rPr>
              <a:t>’24.09 </a:t>
            </a:r>
            <a:r>
              <a:rPr lang="en-US" altLang="ko-KR" b="1" dirty="0">
                <a:solidFill>
                  <a:srgbClr val="0067A6"/>
                </a:solidFill>
              </a:rPr>
              <a:t>or ‘</a:t>
            </a:r>
            <a:r>
              <a:rPr lang="en-US" altLang="ko-KR" b="1" dirty="0" smtClean="0">
                <a:solidFill>
                  <a:srgbClr val="0067A6"/>
                </a:solidFill>
              </a:rPr>
              <a:t>24.12</a:t>
            </a:r>
            <a:r>
              <a:rPr lang="en-US" altLang="ko-KR" dirty="0" smtClean="0">
                <a:solidFill>
                  <a:srgbClr val="0067A6"/>
                </a:solidFill>
              </a:rPr>
              <a:t>, which is 9 months before approval of SI for 6G Radio Access Technology</a:t>
            </a:r>
          </a:p>
          <a:p>
            <a:pPr lvl="2"/>
            <a:r>
              <a:rPr lang="en-US" altLang="ko-KR" b="1" dirty="0" smtClean="0">
                <a:solidFill>
                  <a:srgbClr val="0067A6"/>
                </a:solidFill>
              </a:rPr>
              <a:t>6G workshop in 3GPP </a:t>
            </a:r>
            <a:r>
              <a:rPr lang="en-US" altLang="ko-KR" dirty="0" smtClean="0">
                <a:solidFill>
                  <a:srgbClr val="0067A6"/>
                </a:solidFill>
              </a:rPr>
              <a:t>can be considered 3 months after approval of RAN level requirement study item </a:t>
            </a:r>
            <a:r>
              <a:rPr lang="en-US" altLang="ko-KR" b="1" dirty="0" smtClean="0">
                <a:solidFill>
                  <a:srgbClr val="0067A6"/>
                </a:solidFill>
              </a:rPr>
              <a:t>(‘24.12 or ’25.03)</a:t>
            </a:r>
            <a:r>
              <a:rPr lang="en-US" altLang="ko-KR" dirty="0" smtClean="0">
                <a:solidFill>
                  <a:srgbClr val="0067A6"/>
                </a:solidFill>
              </a:rPr>
              <a:t> in order to allow companies to consider technical enablers based on input on RAN-level requirements during first 3 months 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r>
              <a:rPr lang="en-US" altLang="ko-KR" b="1" dirty="0" smtClean="0">
                <a:solidFill>
                  <a:srgbClr val="0067A6"/>
                </a:solidFill>
              </a:rPr>
              <a:t>Study item for 6G Radio Access Technology</a:t>
            </a:r>
          </a:p>
          <a:p>
            <a:pPr lvl="2"/>
            <a:r>
              <a:rPr lang="en-US" altLang="ko-KR" dirty="0" smtClean="0">
                <a:solidFill>
                  <a:srgbClr val="0067A6"/>
                </a:solidFill>
              </a:rPr>
              <a:t>Can be proceeded as Rel-20 study item which expands towards Rel-21</a:t>
            </a:r>
          </a:p>
          <a:p>
            <a:pPr lvl="2"/>
            <a:r>
              <a:rPr lang="en-US" altLang="ko-KR" dirty="0" smtClean="0">
                <a:solidFill>
                  <a:srgbClr val="0067A6"/>
                </a:solidFill>
              </a:rPr>
              <a:t>The potential start time is ‘</a:t>
            </a:r>
            <a:r>
              <a:rPr lang="en-US" altLang="ko-KR" b="1" dirty="0" smtClean="0">
                <a:solidFill>
                  <a:srgbClr val="0067A6"/>
                </a:solidFill>
              </a:rPr>
              <a:t>25.06 (RAN1 functional freezing for Rel-19) or </a:t>
            </a:r>
            <a:r>
              <a:rPr lang="en-US" altLang="ko-KR" b="1" dirty="0">
                <a:solidFill>
                  <a:srgbClr val="0067A6"/>
                </a:solidFill>
              </a:rPr>
              <a:t>‘25.09 </a:t>
            </a:r>
            <a:r>
              <a:rPr lang="en-US" altLang="ko-KR" b="1" dirty="0" smtClean="0">
                <a:solidFill>
                  <a:srgbClr val="0067A6"/>
                </a:solidFill>
              </a:rPr>
              <a:t>(core part freezing for Rel-19)</a:t>
            </a:r>
          </a:p>
          <a:p>
            <a:pPr lvl="2"/>
            <a:r>
              <a:rPr lang="en-US" altLang="ko-KR" dirty="0" smtClean="0">
                <a:solidFill>
                  <a:srgbClr val="0067A6"/>
                </a:solidFill>
              </a:rPr>
              <a:t>A set of basic features selected for initial 6G will be proceeded in Rel-21, while other enhancing features can be studied together, targeting for 2</a:t>
            </a:r>
            <a:r>
              <a:rPr lang="en-US" altLang="ko-KR" baseline="30000" dirty="0" smtClean="0">
                <a:solidFill>
                  <a:srgbClr val="0067A6"/>
                </a:solidFill>
              </a:rPr>
              <a:t>nd</a:t>
            </a:r>
            <a:r>
              <a:rPr lang="en-US" altLang="ko-KR" dirty="0" smtClean="0">
                <a:solidFill>
                  <a:srgbClr val="0067A6"/>
                </a:solidFill>
              </a:rPr>
              <a:t> version of 6G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Initial </a:t>
            </a:r>
            <a:r>
              <a:rPr lang="en-US" altLang="ko-KR" b="1" dirty="0" smtClean="0">
                <a:solidFill>
                  <a:srgbClr val="0067A6"/>
                </a:solidFill>
              </a:rPr>
              <a:t>6G normative work is expected in Rel-21 </a:t>
            </a:r>
            <a:r>
              <a:rPr lang="en-US" altLang="ko-KR" dirty="0" smtClean="0">
                <a:solidFill>
                  <a:srgbClr val="0067A6"/>
                </a:solidFill>
              </a:rPr>
              <a:t>(with a set of basic features)</a:t>
            </a:r>
          </a:p>
          <a:p>
            <a:pPr lvl="2"/>
            <a:r>
              <a:rPr lang="en-US" altLang="ko-KR" dirty="0" smtClean="0">
                <a:solidFill>
                  <a:srgbClr val="0067A6"/>
                </a:solidFill>
              </a:rPr>
              <a:t>This version can </a:t>
            </a:r>
            <a:r>
              <a:rPr lang="en-US" altLang="ko-KR" dirty="0">
                <a:solidFill>
                  <a:srgbClr val="0067A6"/>
                </a:solidFill>
              </a:rPr>
              <a:t>be submitted to </a:t>
            </a:r>
            <a:r>
              <a:rPr lang="en-US" altLang="ko-KR" dirty="0" smtClean="0">
                <a:solidFill>
                  <a:srgbClr val="0067A6"/>
                </a:solidFill>
              </a:rPr>
              <a:t>ITU-R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2nd </a:t>
            </a:r>
            <a:r>
              <a:rPr lang="en-US" altLang="ko-KR" b="1" dirty="0" smtClean="0">
                <a:solidFill>
                  <a:srgbClr val="0067A6"/>
                </a:solidFill>
              </a:rPr>
              <a:t>6G normative work is expected in Rel-22 </a:t>
            </a:r>
            <a:r>
              <a:rPr lang="en-US" altLang="ko-KR" dirty="0" smtClean="0">
                <a:solidFill>
                  <a:srgbClr val="0067A6"/>
                </a:solidFill>
              </a:rPr>
              <a:t>(with a set of enhancing features)</a:t>
            </a:r>
          </a:p>
          <a:p>
            <a:pPr lvl="2"/>
            <a:r>
              <a:rPr lang="en-US" altLang="ko-KR" dirty="0" smtClean="0">
                <a:solidFill>
                  <a:srgbClr val="0067A6"/>
                </a:solidFill>
              </a:rPr>
              <a:t>This is business as usual</a:t>
            </a:r>
          </a:p>
          <a:p>
            <a:endParaRPr lang="en-US" altLang="ko-KR" dirty="0" smtClean="0">
              <a:solidFill>
                <a:srgbClr val="0067A6"/>
              </a:solidFill>
            </a:endParaRPr>
          </a:p>
          <a:p>
            <a:r>
              <a:rPr lang="en-US" altLang="ko-KR" dirty="0" smtClean="0">
                <a:solidFill>
                  <a:srgbClr val="0067A6"/>
                </a:solidFill>
              </a:rPr>
              <a:t>No multiple drops within one release (early/major/late)</a:t>
            </a:r>
          </a:p>
          <a:p>
            <a:pPr lvl="1"/>
            <a:r>
              <a:rPr lang="en-US" altLang="ko-KR" dirty="0" smtClean="0">
                <a:solidFill>
                  <a:srgbClr val="0067A6"/>
                </a:solidFill>
              </a:rPr>
              <a:t>This is lesson learned from 5G standardization and commercialization</a:t>
            </a:r>
            <a:endParaRPr lang="en-US" altLang="ko-KR" dirty="0">
              <a:solidFill>
                <a:srgbClr val="0067A6"/>
              </a:solidFill>
            </a:endParaRPr>
          </a:p>
          <a:p>
            <a:pPr lvl="1"/>
            <a:endParaRPr lang="en-US" altLang="ko-KR" dirty="0">
              <a:solidFill>
                <a:srgbClr val="0067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schemas.microsoft.com/sharepoint/v3"/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76744</TotalTime>
  <Words>429</Words>
  <Application>Microsoft Office PowerPoint</Application>
  <PresentationFormat>사용자 지정</PresentationFormat>
  <Paragraphs>80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 Bold</vt:lpstr>
      <vt:lpstr>LG스마트체 Regular</vt:lpstr>
      <vt:lpstr>Pretendard Medium</vt:lpstr>
      <vt:lpstr>굴림</vt:lpstr>
      <vt:lpstr>나눔고딕</vt:lpstr>
      <vt:lpstr>맑은 고딕</vt:lpstr>
      <vt:lpstr>Arial</vt:lpstr>
      <vt:lpstr>Arial Narrow</vt:lpstr>
      <vt:lpstr>Wingdings</vt:lpstr>
      <vt:lpstr>Office 테마</vt:lpstr>
      <vt:lpstr>Initial View on 6G Timeline and IMT-2030 Submission Planning</vt:lpstr>
      <vt:lpstr>ITU-R Timeline</vt:lpstr>
      <vt:lpstr>3GPP 6G Timeline [1/2]</vt:lpstr>
      <vt:lpstr>3GPP 6G Timeline [2/2]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윤영우</cp:lastModifiedBy>
  <cp:revision>3502</cp:revision>
  <dcterms:created xsi:type="dcterms:W3CDTF">2016-10-11T04:12:52Z</dcterms:created>
  <dcterms:modified xsi:type="dcterms:W3CDTF">2023-12-04T03:32:49Z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