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10"/>
  </p:handoutMasterIdLst>
  <p:sldIdLst>
    <p:sldId id="2903" r:id="rId3"/>
    <p:sldId id="2950" r:id="rId5"/>
    <p:sldId id="2951" r:id="rId6"/>
    <p:sldId id="2952" r:id="rId7"/>
    <p:sldId id="2955" r:id="rId8"/>
    <p:sldId id="2923" r:id="rId9"/>
  </p:sldIdLst>
  <p:sldSz cx="12192000" cy="6858000"/>
  <p:notesSz cx="6858000" cy="9144000"/>
  <p:custShowLst>
    <p:custShow name="自定义放映 1" id="0">
      <p:sldLst/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9141DF74-2287-4D49-9F6E-756B31ED9BEF}">
          <p14:sldIdLst>
            <p14:sldId id="2903"/>
            <p14:sldId id="2950"/>
            <p14:sldId id="2951"/>
            <p14:sldId id="2952"/>
            <p14:sldId id="2955"/>
            <p14:sldId id="2923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3" clrIdx="0"/>
  <p:cmAuthor id="307" name="未知用户93" initials="" lastIdx="1" clrIdx="0"/>
  <p:cmAuthor id="1" name="李楠" initials="李楠" lastIdx="7" clrIdx="1"/>
  <p:cmAuthor id="308" name="未知用户90" initials="" lastIdx="5" clrIdx="1"/>
  <p:cmAuthor id="2" name="陈琦10012967" initials="陈琦10012967" lastIdx="2" clrIdx="2"/>
  <p:cmAuthor id="309" name="未知用户91" initials="" lastIdx="0" clrIdx="1"/>
  <p:cmAuthor id="3" name="10008729" initials="whb" lastIdx="5" clrIdx="2"/>
  <p:cmAuthor id="310" name="未知用户92" initials="" lastIdx="1" clrIdx="0"/>
  <p:cmAuthor id="4" name="Macy Jin" initials="MJ" lastIdx="1" clrIdx="3"/>
  <p:cmAuthor id="311" name="未知用户74" initials="" lastIdx="5" clrIdx="1"/>
  <p:cmAuthor id="5" name="zte" initials="z" lastIdx="2" clrIdx="0"/>
  <p:cmAuthor id="312" name="未知用户75" initials="" lastIdx="8" clrIdx="0"/>
  <p:cmAuthor id="6" name="10222520" initials="1" lastIdx="4" clrIdx="5"/>
  <p:cmAuthor id="313" name="未知用户76" initials="" lastIdx="1" clrIdx="0"/>
  <p:cmAuthor id="7" name="00196605" initials="0" lastIdx="2" clrIdx="0"/>
  <p:cmAuthor id="314" name="未知用户77" initials="" lastIdx="8" clrIdx="0"/>
  <p:cmAuthor id="8" name="00006891" initials="0" lastIdx="15" clrIdx="8"/>
  <p:cmAuthor id="315" name="未知用户78" initials="" lastIdx="8" clrIdx="0"/>
  <p:cmAuthor id="9" name="熊先奎10009191" initials="熊先奎10009191" lastIdx="1" clrIdx="9"/>
  <p:cmAuthor id="316" name="未知用户79" initials="" lastIdx="1" clrIdx="0"/>
  <p:cmAuthor id="10" name="10107538" initials="1" lastIdx="1" clrIdx="9"/>
  <p:cmAuthor id="317" name="未知用户80" initials="" lastIdx="1" clrIdx="0"/>
  <p:cmAuthor id="11" name="李楠10047711" initials="Li Nan" lastIdx="2" clrIdx="10"/>
  <p:cmAuthor id="318" name="Harry xu" initials="" lastIdx="1" clrIdx="0"/>
  <p:cmAuthor id="12" name="zhouwd" initials="1" lastIdx="1" clrIdx="11"/>
  <p:cmAuthor id="319" name="未知用户27" initials="未" lastIdx="1" clrIdx="0"/>
  <p:cmAuthor id="13" name="马云飞10014438" initials="马" lastIdx="4" clrIdx="0"/>
  <p:cmAuthor id="320" name="未知用户35" initials="未" lastIdx="1" clrIdx="0"/>
  <p:cmAuthor id="14" name="10099398" initials="LL" lastIdx="1" clrIdx="13"/>
  <p:cmAuthor id="321" name="未知用户111" initials="未" lastIdx="1" clrIdx="1"/>
  <p:cmAuthor id="15" name="10025093" initials="1" lastIdx="51" clrIdx="14"/>
  <p:cmAuthor id="16" name="10078380" initials="1" lastIdx="1" clrIdx="15"/>
  <p:cmAuthor id="17" name="00035181" initials="0" lastIdx="1" clrIdx="16"/>
  <p:cmAuthor id="18" name="李蕾00009994" initials="李蕾00009994" lastIdx="6" clrIdx="17"/>
  <p:cmAuthor id="19" name="Saku Uchikawa" initials="S" lastIdx="11" clrIdx="0"/>
  <p:cmAuthor id="20" name="未知用户1" initials="未知用户1" lastIdx="7" clrIdx="19"/>
  <p:cmAuthor id="21" name="10066351" initials="1" lastIdx="2" clrIdx="0"/>
  <p:cmAuthor id="22" name="蔡建楠" initials="caijianna" lastIdx="15" clrIdx="17"/>
  <p:cmAuthor id="23" name="赵诚荣10027092" initials="赵" lastIdx="2" clrIdx="25"/>
  <p:cmAuthor id="24" name="10288631" initials="1" lastIdx="10" clrIdx="23"/>
  <p:cmAuthor id="25" name="10118178" initials="1" lastIdx="1" clrIdx="24"/>
  <p:cmAuthor id="26" name="10270945" initials="1" lastIdx="2" clrIdx="25"/>
  <p:cmAuthor id="27" name="10295142" initials="1" lastIdx="1" clrIdx="26"/>
  <p:cmAuthor id="28" name="Hou Yingfeng" initials="H" lastIdx="10" clrIdx="23"/>
  <p:cmAuthor id="29" name="10092001" initials="1" lastIdx="1" clrIdx="24"/>
  <p:cmAuthor id="30" name="10056791" initials="ZTE" lastIdx="1" clrIdx="29"/>
  <p:cmAuthor id="31" name="Author" initials="A" lastIdx="0" clrIdx="30"/>
  <p:cmAuthor id="32" name="王凯10177225" initials="王凯10177225" lastIdx="2" clrIdx="31"/>
  <p:cmAuthor id="33" name="610007" initials="6" lastIdx="0" clrIdx="32"/>
  <p:cmAuthor id="34" name="任军" initials="renj" lastIdx="1" clrIdx="33"/>
  <p:cmAuthor id="35" name="Administrator" initials="A" lastIdx="1" clrIdx="35"/>
  <p:cmAuthor id="36" name="倪燕子00036324" initials="倪燕子00036324" lastIdx="3" clrIdx="36"/>
  <p:cmAuthor id="37" name="黄珂10009187" initials="黄珂10009187" lastIdx="1" clrIdx="37"/>
  <p:cmAuthor id="38" name="赵欣" initials="zx" lastIdx="4" clrIdx="37"/>
  <p:cmAuthor id="39" name="10209970" initials="1" lastIdx="6" clrIdx="38"/>
  <p:cmAuthor id="40" name="未知的使用者75" initials="" lastIdx="1" clrIdx="0"/>
  <p:cmAuthor id="41" name="fuyaqiong" initials="f" lastIdx="1" clrIdx="40"/>
  <p:cmAuthor id="42" name="未知的使用者77" initials="" lastIdx="1" clrIdx="0"/>
  <p:cmAuthor id="43" name="未知的使用者92" initials="" lastIdx="1" clrIdx="0"/>
  <p:cmAuthor id="44" name="未知的使用者78" initials="" lastIdx="5" clrIdx="1"/>
  <p:cmAuthor id="45" name="未知用户3" initials="" lastIdx="1" clrIdx="0"/>
  <p:cmAuthor id="46" name="未知的使用者79" initials="" lastIdx="0" clrIdx="1"/>
  <p:cmAuthor id="47" name="未知用户107" initials="" lastIdx="1" clrIdx="0"/>
  <p:cmAuthor id="48" name="未知的使用者80" initials="" lastIdx="0" clrIdx="0"/>
  <p:cmAuthor id="49" name="未知用户51" initials="" lastIdx="1" clrIdx="1"/>
  <p:cmAuthor id="50" name="未知的使用者82" initials="" lastIdx="1" clrIdx="0"/>
  <p:cmAuthor id="52" name="未知的使用者83" initials="" lastIdx="1" clrIdx="0"/>
  <p:cmAuthor id="53" name="未知的使用者118" initials="" lastIdx="1" clrIdx="0"/>
  <p:cmAuthor id="54" name="未知的使用者84" initials="" lastIdx="1" clrIdx="1"/>
  <p:cmAuthor id="55" name="未知的使用者70" initials="" lastIdx="1" clrIdx="0"/>
  <p:cmAuthor id="56" name="未知的使用者85" initials="" lastIdx="1" clrIdx="0"/>
  <p:cmAuthor id="57" name="未知的使用者40" initials="" lastIdx="1" clrIdx="0"/>
  <p:cmAuthor id="58" name="未知的使用者87" initials="" lastIdx="1" clrIdx="0"/>
  <p:cmAuthor id="59" name="曾红" initials="" lastIdx="0" clrIdx="0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7" name="elfinhsu" initials="" lastIdx="1" clrIdx="0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1" name="未知用户19" initials="" lastIdx="1" clrIdx="0"/>
  <p:cmAuthor id="122" name="周宏達JerryChou" initials="" lastIdx="6" clrIdx="2"/>
  <p:cmAuthor id="124" name="未知用户7" initials="" lastIdx="1" clrIdx="0"/>
  <p:cmAuthor id="125" name="未知的使用者56" initials="" lastIdx="1" clrIdx="0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2" name="未知用户34" initials="" lastIdx="2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D3D0"/>
    <a:srgbClr val="FF6600"/>
    <a:srgbClr val="008ED3"/>
    <a:srgbClr val="0086D1"/>
    <a:srgbClr val="5B9BD5"/>
    <a:srgbClr val="DEEBF7"/>
    <a:srgbClr val="67B7E1"/>
    <a:srgbClr val="FFFFFF"/>
    <a:srgbClr val="548ED5"/>
    <a:srgbClr val="008D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36" autoAdjust="0"/>
    <p:restoredTop sz="93809" autoAdjust="0"/>
  </p:normalViewPr>
  <p:slideViewPr>
    <p:cSldViewPr snapToGrid="0">
      <p:cViewPr>
        <p:scale>
          <a:sx n="66" d="100"/>
          <a:sy n="66" d="100"/>
        </p:scale>
        <p:origin x="204" y="276"/>
      </p:cViewPr>
      <p:guideLst>
        <p:guide orient="horz" pos="2228"/>
        <p:guide pos="405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1452"/>
    </p:cViewPr>
  </p:sorterViewPr>
  <p:notesViewPr>
    <p:cSldViewPr snapToGrid="0">
      <p:cViewPr varScale="1">
        <p:scale>
          <a:sx n="51" d="100"/>
          <a:sy n="51" d="100"/>
        </p:scale>
        <p:origin x="2692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BE569A-7249-4748-AC5F-FD232490A48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98BCF-30E1-4A25-B4EE-58643CB6A98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E4CC39-CFAA-498E-83AD-C819189A81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E51724-514F-4452-90E5-3523C7746A6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C40C5B-91DF-4EB8-8C8E-2190397BFE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英文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3"/>
          <p:cNvCxnSpPr/>
          <p:nvPr userDrawn="1"/>
        </p:nvCxnSpPr>
        <p:spPr>
          <a:xfrm flipH="1">
            <a:off x="2207505" y="4735961"/>
            <a:ext cx="9900000" cy="0"/>
          </a:xfrm>
          <a:prstGeom prst="line">
            <a:avLst/>
          </a:prstGeom>
          <a:noFill/>
          <a:ln w="19050" cap="sq" cmpd="sng" algn="ctr">
            <a:solidFill>
              <a:srgbClr val="008ED3"/>
            </a:solidFill>
            <a:prstDash val="solid"/>
            <a:headEnd type="oval"/>
          </a:ln>
          <a:effectLst/>
        </p:spPr>
      </p:cxnSp>
      <p:grpSp>
        <p:nvGrpSpPr>
          <p:cNvPr id="7" name="组合 6"/>
          <p:cNvGrpSpPr>
            <a:grpSpLocks noChangeAspect="1"/>
          </p:cNvGrpSpPr>
          <p:nvPr userDrawn="1"/>
        </p:nvGrpSpPr>
        <p:grpSpPr>
          <a:xfrm flipH="1">
            <a:off x="309699" y="4011957"/>
            <a:ext cx="2745308" cy="2637067"/>
            <a:chOff x="5991769" y="2075883"/>
            <a:chExt cx="2745308" cy="2637067"/>
          </a:xfrm>
        </p:grpSpPr>
        <p:sp>
          <p:nvSpPr>
            <p:cNvPr id="8" name="等腰三角形 7"/>
            <p:cNvSpPr/>
            <p:nvPr/>
          </p:nvSpPr>
          <p:spPr>
            <a:xfrm rot="9233090">
              <a:off x="6876289" y="2726181"/>
              <a:ext cx="266912" cy="230096"/>
            </a:xfrm>
            <a:prstGeom prst="triangl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5569576">
              <a:off x="6524363" y="3400055"/>
              <a:ext cx="397226" cy="342435"/>
            </a:xfrm>
            <a:prstGeom prst="triangle">
              <a:avLst/>
            </a:prstGeom>
            <a:solidFill>
              <a:srgbClr val="9ACA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21371394">
              <a:off x="6391925" y="2075883"/>
              <a:ext cx="266912" cy="230096"/>
            </a:xfrm>
            <a:prstGeom prst="triangle">
              <a:avLst/>
            </a:prstGeom>
            <a:solidFill>
              <a:srgbClr val="9ACA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12912161">
              <a:off x="7433529" y="3759538"/>
              <a:ext cx="945160" cy="814792"/>
            </a:xfrm>
            <a:prstGeom prst="triangl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2912161">
              <a:off x="7302500" y="3699244"/>
              <a:ext cx="1175902" cy="1013706"/>
            </a:xfrm>
            <a:prstGeom prst="triangle">
              <a:avLst/>
            </a:prstGeom>
            <a:noFill/>
            <a:ln w="25400" cap="flat" cmpd="sng" algn="ctr">
              <a:solidFill>
                <a:srgbClr val="008ED3"/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9110320">
              <a:off x="8622232" y="4063962"/>
              <a:ext cx="114845" cy="114845"/>
            </a:xfrm>
            <a:prstGeom prst="ellips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 rot="9110320">
              <a:off x="7534355" y="4567707"/>
              <a:ext cx="114845" cy="114845"/>
            </a:xfrm>
            <a:prstGeom prst="ellips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9110320">
              <a:off x="7651538" y="3403671"/>
              <a:ext cx="114845" cy="114845"/>
            </a:xfrm>
            <a:prstGeom prst="ellips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等腰三角形 15"/>
            <p:cNvSpPr/>
            <p:nvPr/>
          </p:nvSpPr>
          <p:spPr>
            <a:xfrm rot="18210217">
              <a:off x="5982928" y="2433474"/>
              <a:ext cx="128196" cy="110514"/>
            </a:xfrm>
            <a:prstGeom prst="triangle">
              <a:avLst/>
            </a:prstGeom>
            <a:solidFill>
              <a:srgbClr val="9ACA3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等腰三角形 16"/>
            <p:cNvSpPr/>
            <p:nvPr/>
          </p:nvSpPr>
          <p:spPr>
            <a:xfrm rot="8748521">
              <a:off x="6341582" y="2585262"/>
              <a:ext cx="128196" cy="110514"/>
            </a:xfrm>
            <a:prstGeom prst="triangle">
              <a:avLst/>
            </a:prstGeom>
            <a:solidFill>
              <a:srgbClr val="008ED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4" name="文本占位符 23"/>
          <p:cNvSpPr>
            <a:spLocks noGrp="1"/>
          </p:cNvSpPr>
          <p:nvPr>
            <p:ph type="body" sz="quarter" idx="10"/>
          </p:nvPr>
        </p:nvSpPr>
        <p:spPr>
          <a:xfrm>
            <a:off x="3315836" y="4001839"/>
            <a:ext cx="8280000" cy="557212"/>
          </a:xfrm>
        </p:spPr>
        <p:txBody>
          <a:bodyPr anchor="ctr">
            <a:noAutofit/>
          </a:bodyPr>
          <a:lstStyle>
            <a:lvl1pPr marL="0" indent="0">
              <a:buNone/>
              <a:defRPr sz="3600" b="1">
                <a:solidFill>
                  <a:srgbClr val="008ED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3080" y="278177"/>
            <a:ext cx="905512" cy="501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7" r="5478"/>
          <a:stretch>
            <a:fillRect/>
          </a:stretch>
        </p:blipFill>
        <p:spPr>
          <a:xfrm>
            <a:off x="0" y="0"/>
            <a:ext cx="803816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837400" y="0"/>
            <a:ext cx="10354600" cy="6858000"/>
          </a:xfrm>
          <a:prstGeom prst="rect">
            <a:avLst/>
          </a:prstGeom>
          <a:gradFill flip="none" rotWithShape="1">
            <a:gsLst>
              <a:gs pos="33000">
                <a:srgbClr val="FFFFFF"/>
              </a:gs>
              <a:gs pos="22000">
                <a:srgbClr val="FFFFFF">
                  <a:alpha val="75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</p:spPr>
        <p:txBody>
          <a:bodyPr rtlCol="0" anchor="ctr"/>
          <a:lstStyle/>
          <a:p>
            <a:pPr algn="ctr" defTabSz="405130"/>
            <a:endParaRPr lang="zh-CN" altLang="en-US" sz="106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216083" y="1541644"/>
            <a:ext cx="3070013" cy="3279140"/>
            <a:chOff x="1287" y="2234"/>
            <a:chExt cx="3626" cy="3873"/>
          </a:xfrm>
        </p:grpSpPr>
        <p:sp>
          <p:nvSpPr>
            <p:cNvPr id="10" name="任意多边形: 形状 48"/>
            <p:cNvSpPr/>
            <p:nvPr userDrawn="1"/>
          </p:nvSpPr>
          <p:spPr>
            <a:xfrm>
              <a:off x="1287" y="2234"/>
              <a:ext cx="2580" cy="3873"/>
            </a:xfrm>
            <a:custGeom>
              <a:avLst/>
              <a:gdLst>
                <a:gd name="connsiteX0" fmla="*/ 0 w 1638300"/>
                <a:gd name="connsiteY0" fmla="*/ 0 h 2906713"/>
                <a:gd name="connsiteX1" fmla="*/ 1638300 w 1638300"/>
                <a:gd name="connsiteY1" fmla="*/ 0 h 2906713"/>
                <a:gd name="connsiteX2" fmla="*/ 1638300 w 1638300"/>
                <a:gd name="connsiteY2" fmla="*/ 303213 h 2906713"/>
                <a:gd name="connsiteX3" fmla="*/ 1554632 w 1638300"/>
                <a:gd name="connsiteY3" fmla="*/ 303213 h 2906713"/>
                <a:gd name="connsiteX4" fmla="*/ 1554632 w 1638300"/>
                <a:gd name="connsiteY4" fmla="*/ 83668 h 2906713"/>
                <a:gd name="connsiteX5" fmla="*/ 83668 w 1638300"/>
                <a:gd name="connsiteY5" fmla="*/ 83668 h 2906713"/>
                <a:gd name="connsiteX6" fmla="*/ 83668 w 1638300"/>
                <a:gd name="connsiteY6" fmla="*/ 2823045 h 2906713"/>
                <a:gd name="connsiteX7" fmla="*/ 1554632 w 1638300"/>
                <a:gd name="connsiteY7" fmla="*/ 2823045 h 2906713"/>
                <a:gd name="connsiteX8" fmla="*/ 1554632 w 1638300"/>
                <a:gd name="connsiteY8" fmla="*/ 2552700 h 2906713"/>
                <a:gd name="connsiteX9" fmla="*/ 1638300 w 1638300"/>
                <a:gd name="connsiteY9" fmla="*/ 2552700 h 2906713"/>
                <a:gd name="connsiteX10" fmla="*/ 1638300 w 1638300"/>
                <a:gd name="connsiteY10" fmla="*/ 2906713 h 2906713"/>
                <a:gd name="connsiteX11" fmla="*/ 0 w 1638300"/>
                <a:gd name="connsiteY11" fmla="*/ 2906713 h 290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300" h="2906713">
                  <a:moveTo>
                    <a:pt x="0" y="0"/>
                  </a:moveTo>
                  <a:lnTo>
                    <a:pt x="1638300" y="0"/>
                  </a:lnTo>
                  <a:lnTo>
                    <a:pt x="1638300" y="303213"/>
                  </a:lnTo>
                  <a:lnTo>
                    <a:pt x="1554632" y="303213"/>
                  </a:lnTo>
                  <a:lnTo>
                    <a:pt x="1554632" y="83668"/>
                  </a:lnTo>
                  <a:lnTo>
                    <a:pt x="83668" y="83668"/>
                  </a:lnTo>
                  <a:lnTo>
                    <a:pt x="83668" y="2823045"/>
                  </a:lnTo>
                  <a:lnTo>
                    <a:pt x="1554632" y="2823045"/>
                  </a:lnTo>
                  <a:lnTo>
                    <a:pt x="1554632" y="2552700"/>
                  </a:lnTo>
                  <a:lnTo>
                    <a:pt x="1638300" y="2552700"/>
                  </a:lnTo>
                  <a:lnTo>
                    <a:pt x="1638300" y="2906713"/>
                  </a:lnTo>
                  <a:lnTo>
                    <a:pt x="0" y="29067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 sz="1400">
                <a:solidFill>
                  <a:prstClr val="whit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2476" y="3419"/>
              <a:ext cx="2437" cy="146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prstClr val="white"/>
                  </a:solidFill>
                  <a:effectLst>
                    <a:glow rad="127000">
                      <a:schemeClr val="tx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   录</a:t>
              </a:r>
              <a:endParaRPr lang="en-US" altLang="zh-CN" sz="4800" b="1" dirty="0">
                <a:solidFill>
                  <a:prstClr val="white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2665" b="1" dirty="0">
                  <a:solidFill>
                    <a:prstClr val="white"/>
                  </a:solidFill>
                  <a:effectLst>
                    <a:glow rad="127000">
                      <a:schemeClr val="tx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CONTENTS</a:t>
              </a:r>
              <a:endParaRPr lang="zh-CN" altLang="en-US" sz="2665" b="1" dirty="0">
                <a:solidFill>
                  <a:prstClr val="white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784351" y="327600"/>
            <a:ext cx="1152000" cy="28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87" r="5478"/>
          <a:stretch>
            <a:fillRect/>
          </a:stretch>
        </p:blipFill>
        <p:spPr>
          <a:xfrm>
            <a:off x="0" y="0"/>
            <a:ext cx="803816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1837400" y="0"/>
            <a:ext cx="10354600" cy="6858000"/>
          </a:xfrm>
          <a:prstGeom prst="rect">
            <a:avLst/>
          </a:prstGeom>
          <a:gradFill flip="none" rotWithShape="1">
            <a:gsLst>
              <a:gs pos="33000">
                <a:srgbClr val="FFFFFF"/>
              </a:gs>
              <a:gs pos="22000">
                <a:srgbClr val="FFFFFF">
                  <a:alpha val="75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0"/>
            <a:tileRect/>
          </a:gradFill>
          <a:ln w="12700" cap="flat" cmpd="sng" algn="ctr">
            <a:noFill/>
            <a:prstDash val="solid"/>
            <a:miter lim="800000"/>
          </a:ln>
        </p:spPr>
        <p:txBody>
          <a:bodyPr rtlCol="0" anchor="ctr"/>
          <a:lstStyle/>
          <a:p>
            <a:pPr algn="ctr" defTabSz="405130"/>
            <a:endParaRPr lang="zh-CN" altLang="en-US" sz="1060" kern="0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216083" y="1541644"/>
            <a:ext cx="3261359" cy="3279140"/>
            <a:chOff x="1287" y="2234"/>
            <a:chExt cx="3852" cy="3873"/>
          </a:xfrm>
        </p:grpSpPr>
        <p:sp>
          <p:nvSpPr>
            <p:cNvPr id="10" name="任意多边形: 形状 48"/>
            <p:cNvSpPr/>
            <p:nvPr userDrawn="1"/>
          </p:nvSpPr>
          <p:spPr>
            <a:xfrm>
              <a:off x="1287" y="2234"/>
              <a:ext cx="2580" cy="3873"/>
            </a:xfrm>
            <a:custGeom>
              <a:avLst/>
              <a:gdLst>
                <a:gd name="connsiteX0" fmla="*/ 0 w 1638300"/>
                <a:gd name="connsiteY0" fmla="*/ 0 h 2906713"/>
                <a:gd name="connsiteX1" fmla="*/ 1638300 w 1638300"/>
                <a:gd name="connsiteY1" fmla="*/ 0 h 2906713"/>
                <a:gd name="connsiteX2" fmla="*/ 1638300 w 1638300"/>
                <a:gd name="connsiteY2" fmla="*/ 303213 h 2906713"/>
                <a:gd name="connsiteX3" fmla="*/ 1554632 w 1638300"/>
                <a:gd name="connsiteY3" fmla="*/ 303213 h 2906713"/>
                <a:gd name="connsiteX4" fmla="*/ 1554632 w 1638300"/>
                <a:gd name="connsiteY4" fmla="*/ 83668 h 2906713"/>
                <a:gd name="connsiteX5" fmla="*/ 83668 w 1638300"/>
                <a:gd name="connsiteY5" fmla="*/ 83668 h 2906713"/>
                <a:gd name="connsiteX6" fmla="*/ 83668 w 1638300"/>
                <a:gd name="connsiteY6" fmla="*/ 2823045 h 2906713"/>
                <a:gd name="connsiteX7" fmla="*/ 1554632 w 1638300"/>
                <a:gd name="connsiteY7" fmla="*/ 2823045 h 2906713"/>
                <a:gd name="connsiteX8" fmla="*/ 1554632 w 1638300"/>
                <a:gd name="connsiteY8" fmla="*/ 2552700 h 2906713"/>
                <a:gd name="connsiteX9" fmla="*/ 1638300 w 1638300"/>
                <a:gd name="connsiteY9" fmla="*/ 2552700 h 2906713"/>
                <a:gd name="connsiteX10" fmla="*/ 1638300 w 1638300"/>
                <a:gd name="connsiteY10" fmla="*/ 2906713 h 2906713"/>
                <a:gd name="connsiteX11" fmla="*/ 0 w 1638300"/>
                <a:gd name="connsiteY11" fmla="*/ 2906713 h 290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8300" h="2906713">
                  <a:moveTo>
                    <a:pt x="0" y="0"/>
                  </a:moveTo>
                  <a:lnTo>
                    <a:pt x="1638300" y="0"/>
                  </a:lnTo>
                  <a:lnTo>
                    <a:pt x="1638300" y="303213"/>
                  </a:lnTo>
                  <a:lnTo>
                    <a:pt x="1554632" y="303213"/>
                  </a:lnTo>
                  <a:lnTo>
                    <a:pt x="1554632" y="83668"/>
                  </a:lnTo>
                  <a:lnTo>
                    <a:pt x="83668" y="83668"/>
                  </a:lnTo>
                  <a:lnTo>
                    <a:pt x="83668" y="2823045"/>
                  </a:lnTo>
                  <a:lnTo>
                    <a:pt x="1554632" y="2823045"/>
                  </a:lnTo>
                  <a:lnTo>
                    <a:pt x="1554632" y="2552700"/>
                  </a:lnTo>
                  <a:lnTo>
                    <a:pt x="1638300" y="2552700"/>
                  </a:lnTo>
                  <a:lnTo>
                    <a:pt x="1638300" y="2906713"/>
                  </a:lnTo>
                  <a:lnTo>
                    <a:pt x="0" y="29067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>
                <a:defRPr/>
              </a:pPr>
              <a:endParaRPr lang="zh-CN" altLang="en-US" sz="1400">
                <a:solidFill>
                  <a:prstClr val="white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2251" y="3419"/>
              <a:ext cx="2888" cy="98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>
                  <a:solidFill>
                    <a:prstClr val="white"/>
                  </a:solidFill>
                  <a:effectLst>
                    <a:glow rad="127000">
                      <a:schemeClr val="tx1"/>
                    </a:glow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Agenda</a:t>
              </a:r>
              <a:endParaRPr lang="zh-CN" altLang="en-US" sz="2665" b="1" dirty="0">
                <a:solidFill>
                  <a:prstClr val="white"/>
                </a:solidFill>
                <a:effectLst>
                  <a:glow rad="127000">
                    <a:schemeClr val="tx1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3700" y="327444"/>
            <a:ext cx="845387" cy="46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容页英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直角三角形 21"/>
          <p:cNvSpPr/>
          <p:nvPr userDrawn="1"/>
        </p:nvSpPr>
        <p:spPr>
          <a:xfrm rot="10800000" flipH="1">
            <a:off x="0" y="3817"/>
            <a:ext cx="1158949" cy="447262"/>
          </a:xfrm>
          <a:prstGeom prst="rtTriangle">
            <a:avLst/>
          </a:prstGeom>
          <a:solidFill>
            <a:srgbClr val="29C7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642078" y="91078"/>
            <a:ext cx="11575774" cy="720000"/>
          </a:xfrm>
          <a:prstGeom prst="rect">
            <a:avLst/>
          </a:prstGeom>
          <a:ln>
            <a:noFill/>
          </a:ln>
        </p:spPr>
        <p:txBody>
          <a:bodyPr vert="horz" lIns="36000" tIns="36000" rIns="36000" bIns="36000" rtlCol="0" anchor="ctr">
            <a:normAutofit/>
          </a:bodyPr>
          <a:lstStyle>
            <a:lvl1pPr>
              <a:defRPr kumimoji="1" lang="zh-CN" altLang="en-US" sz="2400" b="1" i="0" dirty="0">
                <a:gradFill>
                  <a:gsLst>
                    <a:gs pos="0">
                      <a:srgbClr val="0070C0"/>
                    </a:gs>
                    <a:gs pos="100000">
                      <a:srgbClr val="00B0F0"/>
                    </a:gs>
                  </a:gsLst>
                  <a:lin ang="10800000" scaled="0"/>
                </a:gra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lvl="0" defTabSz="45720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9725758" y="6487234"/>
            <a:ext cx="1681926" cy="294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kumimoji="1" lang="en-US" sz="1000" dirty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© ZTE All rights reserved</a:t>
            </a:r>
            <a:endParaRPr kumimoji="1" lang="en-US" sz="1000" dirty="0">
              <a:solidFill>
                <a:srgbClr val="7F7F7F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/>
          <p:cNvSpPr>
            <a:spLocks noGrp="1"/>
          </p:cNvSpPr>
          <p:nvPr userDrawn="1"/>
        </p:nvSpPr>
        <p:spPr bwMode="auto">
          <a:xfrm>
            <a:off x="-5915" y="6438553"/>
            <a:ext cx="558800" cy="3915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889" tIns="60944" rIns="121889" bIns="60944" anchor="ctr"/>
          <a:lstStyle/>
          <a:p>
            <a:pPr algn="ctr" defTabSz="609600" fontAlgn="base">
              <a:spcBef>
                <a:spcPct val="0"/>
              </a:spcBef>
              <a:spcAft>
                <a:spcPct val="0"/>
              </a:spcAft>
              <a:defRPr/>
            </a:pPr>
            <a:fld id="{0171E16C-D319-4B78-8C6C-188CCEBE712C}" type="slidenum">
              <a:rPr lang="en-US" sz="1200">
                <a:solidFill>
                  <a:srgbClr val="40404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</a:fld>
            <a:endParaRPr lang="en-US" sz="1200" dirty="0">
              <a:solidFill>
                <a:srgbClr val="40404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直角三角形 9"/>
          <p:cNvSpPr/>
          <p:nvPr userDrawn="1"/>
        </p:nvSpPr>
        <p:spPr>
          <a:xfrm rot="10800000" flipH="1">
            <a:off x="0" y="-4315"/>
            <a:ext cx="642078" cy="382002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 userDrawn="1"/>
        </p:nvCxnSpPr>
        <p:spPr>
          <a:xfrm>
            <a:off x="-3968" y="794815"/>
            <a:ext cx="11227189" cy="0"/>
          </a:xfrm>
          <a:prstGeom prst="line">
            <a:avLst/>
          </a:prstGeom>
          <a:ln w="63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 userDrawn="1"/>
        </p:nvGrpSpPr>
        <p:grpSpPr>
          <a:xfrm>
            <a:off x="11096545" y="760278"/>
            <a:ext cx="1121307" cy="94475"/>
            <a:chOff x="6738595" y="741640"/>
            <a:chExt cx="444784" cy="37475"/>
          </a:xfrm>
        </p:grpSpPr>
        <p:sp>
          <p:nvSpPr>
            <p:cNvPr id="15" name="任意多边形: 形状 20"/>
            <p:cNvSpPr/>
            <p:nvPr/>
          </p:nvSpPr>
          <p:spPr>
            <a:xfrm>
              <a:off x="6738595" y="741640"/>
              <a:ext cx="100496" cy="37475"/>
            </a:xfrm>
            <a:custGeom>
              <a:avLst/>
              <a:gdLst>
                <a:gd name="connsiteX0" fmla="*/ 22506 w 237329"/>
                <a:gd name="connsiteY0" fmla="*/ 0 h 69175"/>
                <a:gd name="connsiteX1" fmla="*/ 237329 w 237329"/>
                <a:gd name="connsiteY1" fmla="*/ 0 h 69175"/>
                <a:gd name="connsiteX2" fmla="*/ 214823 w 237329"/>
                <a:gd name="connsiteY2" fmla="*/ 69175 h 69175"/>
                <a:gd name="connsiteX3" fmla="*/ 0 w 237329"/>
                <a:gd name="connsiteY3" fmla="*/ 69175 h 6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29" h="69175">
                  <a:moveTo>
                    <a:pt x="22506" y="0"/>
                  </a:moveTo>
                  <a:lnTo>
                    <a:pt x="237329" y="0"/>
                  </a:lnTo>
                  <a:lnTo>
                    <a:pt x="214823" y="69175"/>
                  </a:lnTo>
                  <a:lnTo>
                    <a:pt x="0" y="6917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0"/>
            </a:p>
          </p:txBody>
        </p:sp>
        <p:sp>
          <p:nvSpPr>
            <p:cNvPr id="16" name="任意多边形: 形状 22"/>
            <p:cNvSpPr/>
            <p:nvPr/>
          </p:nvSpPr>
          <p:spPr>
            <a:xfrm>
              <a:off x="6853358" y="741640"/>
              <a:ext cx="100496" cy="37475"/>
            </a:xfrm>
            <a:custGeom>
              <a:avLst/>
              <a:gdLst>
                <a:gd name="connsiteX0" fmla="*/ 22506 w 237329"/>
                <a:gd name="connsiteY0" fmla="*/ 0 h 69175"/>
                <a:gd name="connsiteX1" fmla="*/ 237329 w 237329"/>
                <a:gd name="connsiteY1" fmla="*/ 0 h 69175"/>
                <a:gd name="connsiteX2" fmla="*/ 214823 w 237329"/>
                <a:gd name="connsiteY2" fmla="*/ 69175 h 69175"/>
                <a:gd name="connsiteX3" fmla="*/ 0 w 237329"/>
                <a:gd name="connsiteY3" fmla="*/ 69175 h 6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29" h="69175">
                  <a:moveTo>
                    <a:pt x="22506" y="0"/>
                  </a:moveTo>
                  <a:lnTo>
                    <a:pt x="237329" y="0"/>
                  </a:lnTo>
                  <a:lnTo>
                    <a:pt x="214823" y="69175"/>
                  </a:lnTo>
                  <a:lnTo>
                    <a:pt x="0" y="6917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0"/>
            </a:p>
          </p:txBody>
        </p:sp>
        <p:sp>
          <p:nvSpPr>
            <p:cNvPr id="19" name="任意多边形: 形状 20"/>
            <p:cNvSpPr/>
            <p:nvPr userDrawn="1"/>
          </p:nvSpPr>
          <p:spPr>
            <a:xfrm>
              <a:off x="6968121" y="741640"/>
              <a:ext cx="100496" cy="37475"/>
            </a:xfrm>
            <a:custGeom>
              <a:avLst/>
              <a:gdLst>
                <a:gd name="connsiteX0" fmla="*/ 22506 w 237329"/>
                <a:gd name="connsiteY0" fmla="*/ 0 h 69175"/>
                <a:gd name="connsiteX1" fmla="*/ 237329 w 237329"/>
                <a:gd name="connsiteY1" fmla="*/ 0 h 69175"/>
                <a:gd name="connsiteX2" fmla="*/ 214823 w 237329"/>
                <a:gd name="connsiteY2" fmla="*/ 69175 h 69175"/>
                <a:gd name="connsiteX3" fmla="*/ 0 w 237329"/>
                <a:gd name="connsiteY3" fmla="*/ 69175 h 6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29" h="69175">
                  <a:moveTo>
                    <a:pt x="22506" y="0"/>
                  </a:moveTo>
                  <a:lnTo>
                    <a:pt x="237329" y="0"/>
                  </a:lnTo>
                  <a:lnTo>
                    <a:pt x="214823" y="69175"/>
                  </a:lnTo>
                  <a:lnTo>
                    <a:pt x="0" y="69175"/>
                  </a:lnTo>
                  <a:close/>
                </a:path>
              </a:pathLst>
            </a:custGeom>
            <a:solidFill>
              <a:srgbClr val="43C7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0"/>
            </a:p>
          </p:txBody>
        </p:sp>
        <p:sp>
          <p:nvSpPr>
            <p:cNvPr id="20" name="任意多边形: 形状 22"/>
            <p:cNvSpPr/>
            <p:nvPr userDrawn="1"/>
          </p:nvSpPr>
          <p:spPr>
            <a:xfrm>
              <a:off x="7082883" y="741640"/>
              <a:ext cx="100496" cy="37475"/>
            </a:xfrm>
            <a:custGeom>
              <a:avLst/>
              <a:gdLst>
                <a:gd name="connsiteX0" fmla="*/ 22506 w 237329"/>
                <a:gd name="connsiteY0" fmla="*/ 0 h 69175"/>
                <a:gd name="connsiteX1" fmla="*/ 237329 w 237329"/>
                <a:gd name="connsiteY1" fmla="*/ 0 h 69175"/>
                <a:gd name="connsiteX2" fmla="*/ 214823 w 237329"/>
                <a:gd name="connsiteY2" fmla="*/ 69175 h 69175"/>
                <a:gd name="connsiteX3" fmla="*/ 0 w 237329"/>
                <a:gd name="connsiteY3" fmla="*/ 69175 h 6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329" h="69175">
                  <a:moveTo>
                    <a:pt x="22506" y="0"/>
                  </a:moveTo>
                  <a:lnTo>
                    <a:pt x="237329" y="0"/>
                  </a:lnTo>
                  <a:lnTo>
                    <a:pt x="214823" y="69175"/>
                  </a:lnTo>
                  <a:lnTo>
                    <a:pt x="0" y="69175"/>
                  </a:lnTo>
                  <a:close/>
                </a:path>
              </a:pathLst>
            </a:custGeom>
            <a:solidFill>
              <a:srgbClr val="33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70"/>
            </a:p>
          </p:txBody>
        </p:sp>
      </p:grpSp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3221" y="6509071"/>
            <a:ext cx="452580" cy="250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底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-847" y="0"/>
            <a:ext cx="12192847" cy="425958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ctrTitle"/>
          </p:nvPr>
        </p:nvSpPr>
        <p:spPr>
          <a:xfrm>
            <a:off x="1715602" y="2826997"/>
            <a:ext cx="8760799" cy="1065884"/>
          </a:xfrm>
          <a:prstGeom prst="rect">
            <a:avLst/>
          </a:prstGeom>
          <a:noFill/>
          <a:effectLst>
            <a:outerShdw blurRad="139700" algn="ctr" rotWithShape="0">
              <a:schemeClr val="tx1">
                <a:alpha val="67000"/>
              </a:schemeClr>
            </a:outerShdw>
          </a:effectLst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4800" baseline="0">
                <a:solidFill>
                  <a:schemeClr val="bg1"/>
                </a:solidFill>
                <a:effectLst>
                  <a:glow rad="127000">
                    <a:schemeClr val="tx1"/>
                  </a:glow>
                </a:effectLst>
                <a:latin typeface="+mn-lt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3700" y="327444"/>
            <a:ext cx="845387" cy="46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465047" y="140050"/>
            <a:ext cx="11801165" cy="957239"/>
          </a:xfrm>
        </p:spPr>
        <p:txBody>
          <a:bodyPr>
            <a:normAutofit/>
          </a:bodyPr>
          <a:lstStyle>
            <a:lvl1pPr>
              <a:defRPr sz="2400" b="1">
                <a:solidFill>
                  <a:srgbClr val="018ED3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5" name="五边形 14"/>
          <p:cNvSpPr/>
          <p:nvPr userDrawn="1"/>
        </p:nvSpPr>
        <p:spPr>
          <a:xfrm>
            <a:off x="18" y="138525"/>
            <a:ext cx="357191" cy="941865"/>
          </a:xfrm>
          <a:prstGeom prst="homePlate">
            <a:avLst>
              <a:gd name="adj" fmla="val 70649"/>
            </a:avLst>
          </a:prstGeom>
          <a:solidFill>
            <a:srgbClr val="018E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zh-CN" altLang="en-US" sz="1800" kern="1200">
              <a:solidFill>
                <a:srgbClr val="92D05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6" name="Picture 15" descr="ZTE_ppt_design_0202-06.jpg"/>
          <p:cNvPicPr>
            <a:picLocks noChangeAspect="1"/>
          </p:cNvPicPr>
          <p:nvPr userDrawn="1"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" y="6374760"/>
            <a:ext cx="10982027" cy="51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Slide Number Placeholder 5"/>
          <p:cNvSpPr>
            <a:spLocks noGrp="1"/>
          </p:cNvSpPr>
          <p:nvPr userDrawn="1"/>
        </p:nvSpPr>
        <p:spPr bwMode="auto">
          <a:xfrm>
            <a:off x="159810" y="6546746"/>
            <a:ext cx="558727" cy="39167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21917" tIns="60959" rIns="121917" bIns="60959" anchor="ctr"/>
          <a:lstStyle/>
          <a:p>
            <a:pPr algn="ctr">
              <a:defRPr/>
            </a:pPr>
            <a:fld id="{0171E16C-D319-4B78-8C6C-188CCEBE712C}" type="slidenum">
              <a:rPr lang="en-US" sz="110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</a:fld>
            <a:endParaRPr lang="en-US" sz="110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5695210" y="6554719"/>
            <a:ext cx="2920620" cy="2265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800" dirty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ZTE All rights reserved</a:t>
            </a:r>
            <a:endParaRPr kumimoji="1" lang="en-US" sz="800" dirty="0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1085142" y="6488988"/>
            <a:ext cx="720000" cy="180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88023" y="83766"/>
            <a:ext cx="11429250" cy="1069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8033" y="1276977"/>
            <a:ext cx="114147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3600" b="1" kern="1200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rgbClr val="008ED3"/>
        </a:buClr>
        <a:buSzPct val="80000"/>
        <a:buFont typeface="Wingdings" panose="05000000000000000000" pitchFamily="2" charset="2"/>
        <a:buChar char="n"/>
        <a:defRPr lang="zh-CN" altLang="en-US" sz="2400" kern="120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008ED3"/>
        </a:buClr>
        <a:buSzPct val="80000"/>
        <a:buFont typeface="Wingdings" panose="05000000000000000000" pitchFamily="2" charset="2"/>
        <a:buChar char="u"/>
        <a:defRPr lang="zh-CN" altLang="en-US" sz="2000" kern="120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008ED3"/>
        </a:buClr>
        <a:buSzPct val="80000"/>
        <a:buFont typeface="Arial" panose="020B0604020202020204" pitchFamily="34" charset="0"/>
        <a:buChar char="•"/>
        <a:defRPr lang="zh-CN" altLang="en-US" sz="1800" kern="120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008ED3"/>
        </a:buClr>
        <a:buSzPct val="80000"/>
        <a:buFont typeface="Arial" panose="020B0604020202020204" pitchFamily="34" charset="0"/>
        <a:buChar char="•"/>
        <a:defRPr lang="zh-CN" altLang="en-US" sz="2400" kern="120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rgbClr val="008ED3"/>
        </a:buClr>
        <a:buSzPct val="80000"/>
        <a:buFont typeface="Arial" panose="020B0604020202020204" pitchFamily="34" charset="0"/>
        <a:buChar char="•"/>
        <a:defRPr lang="zh-CN" altLang="en-US"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emf"/><Relationship Id="rId1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4400" y="1501200"/>
            <a:ext cx="12178800" cy="2286000"/>
            <a:chOff x="-633" y="1387475"/>
            <a:chExt cx="12185648" cy="2294566"/>
          </a:xfrm>
        </p:grpSpPr>
        <p:pic>
          <p:nvPicPr>
            <p:cNvPr id="9" name="图片 8" descr="一些电子设备&#10;&#10;中度可信度描述已自动生成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6450" y="1397635"/>
              <a:ext cx="3024000" cy="2268000"/>
            </a:xfrm>
            <a:prstGeom prst="rect">
              <a:avLst/>
            </a:prstGeom>
          </p:spPr>
        </p:pic>
        <p:pic>
          <p:nvPicPr>
            <p:cNvPr id="13" name="图片 12" descr="Artificial-Intelligenc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918075" y="1387475"/>
              <a:ext cx="3149600" cy="2268220"/>
            </a:xfrm>
            <a:prstGeom prst="rect">
              <a:avLst/>
            </a:prstGeom>
          </p:spPr>
        </p:pic>
        <p:sp>
          <p:nvSpPr>
            <p:cNvPr id="19" name="ï$ḻídé"/>
            <p:cNvSpPr/>
            <p:nvPr/>
          </p:nvSpPr>
          <p:spPr bwMode="auto">
            <a:xfrm>
              <a:off x="8087995" y="1397000"/>
              <a:ext cx="4097020" cy="2268855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633" y="2587625"/>
              <a:ext cx="1818413" cy="1094416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397635"/>
              <a:ext cx="1818640" cy="1134110"/>
            </a:xfrm>
            <a:prstGeom prst="rect">
              <a:avLst/>
            </a:prstGeom>
          </p:spPr>
        </p:pic>
      </p:grp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734056" y="4001839"/>
            <a:ext cx="9457944" cy="557212"/>
          </a:xfrm>
        </p:spPr>
        <p:txBody>
          <a:bodyPr/>
          <a:lstStyle/>
          <a:p>
            <a:pPr algn="ctr"/>
            <a:r>
              <a:rPr lang="en-US" altLang="zh-CN" sz="2800" dirty="0"/>
              <a:t>Views on </a:t>
            </a:r>
            <a:r>
              <a:rPr lang="en-US" altLang="zh-CN" sz="2800"/>
              <a:t>Rel-19 Mobility Enhancement</a:t>
            </a:r>
            <a:endParaRPr lang="en-US" altLang="zh-CN" sz="2800"/>
          </a:p>
        </p:txBody>
      </p:sp>
      <p:sp>
        <p:nvSpPr>
          <p:cNvPr id="10" name="文本框 9"/>
          <p:cNvSpPr txBox="1"/>
          <p:nvPr/>
        </p:nvSpPr>
        <p:spPr>
          <a:xfrm>
            <a:off x="281118" y="159773"/>
            <a:ext cx="4393565" cy="132715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l">
              <a:lnSpc>
                <a:spcPct val="11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3GPP TSG RAN Meeting #102</a:t>
            </a:r>
            <a:endParaRPr lang="en-US" altLang="zh-CN" sz="1600" b="1" dirty="0">
              <a:solidFill>
                <a:srgbClr val="088AD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Edinburgh, Scotland, December 11-15, 2023</a:t>
            </a:r>
            <a:endParaRPr lang="en-US" altLang="zh-CN" sz="1600" b="1" dirty="0">
              <a:solidFill>
                <a:srgbClr val="088AD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Agenda item: 9.1.2.1</a:t>
            </a:r>
            <a:endParaRPr lang="en-US" altLang="zh-CN" sz="1600" b="1" dirty="0">
              <a:solidFill>
                <a:srgbClr val="088AD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l">
              <a:lnSpc>
                <a:spcPct val="110000"/>
              </a:lnSpc>
              <a:spcBef>
                <a:spcPts val="400"/>
              </a:spcBef>
            </a:pPr>
            <a:r>
              <a:rPr lang="en-US" altLang="zh-CN" sz="1600" b="1" dirty="0">
                <a:solidFill>
                  <a:srgbClr val="088AD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TDoc number: RP-233617</a:t>
            </a:r>
            <a:endParaRPr lang="en-US" altLang="zh-CN" sz="1600" b="1" dirty="0">
              <a:solidFill>
                <a:srgbClr val="088AD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078" y="91078"/>
            <a:ext cx="11575774" cy="720000"/>
          </a:xfrm>
        </p:spPr>
        <p:txBody>
          <a:bodyPr/>
          <a:lstStyle/>
          <a:p>
            <a:r>
              <a:rPr lang="en-US" altLang="zh-CN" dirty="0"/>
              <a:t>Background -- NR mobility enhancements in Rel-18</a:t>
            </a:r>
            <a:endParaRPr lang="en-US" altLang="zh-CN" dirty="0"/>
          </a:p>
        </p:txBody>
      </p:sp>
      <p:sp>
        <p:nvSpPr>
          <p:cNvPr id="9" name="内容占位符 4"/>
          <p:cNvSpPr>
            <a:spLocks noGrp="1"/>
          </p:cNvSpPr>
          <p:nvPr>
            <p:ph idx="12"/>
          </p:nvPr>
        </p:nvSpPr>
        <p:spPr>
          <a:xfrm>
            <a:off x="335915" y="1096645"/>
            <a:ext cx="11219815" cy="5338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4650" lvl="1" indent="-37465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SzPct val="50000"/>
              <a:buFont typeface="Wingdings" panose="05000000000000000000" charset="0"/>
              <a:buChar char="n"/>
            </a:pPr>
            <a:r>
              <a:rPr lang="en-US" sz="1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Both LTM and subsequent CPAC have been supported in Rel-18 with similar framework 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831850" lvl="2" indent="-37465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Configuration of candidate cells will be provided to UE as RRC container, and similar method for signaling overhead reduction (reference + delta signaling) is expected to be used in both approaches.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831850" lvl="2" indent="-37465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One of the pre-configured container will be applied once mobility/SCG change is required, back and forth cell/cell group switch among pre-configured RRC container</a:t>
            </a:r>
            <a:r>
              <a:rPr lang="en-US" altLang="zh-CN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is allowed.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374650" lvl="1" indent="-374650" algn="l">
              <a:spcBef>
                <a:spcPts val="300"/>
              </a:spcBef>
              <a:spcAft>
                <a:spcPts val="0"/>
              </a:spcAft>
              <a:buClrTx/>
              <a:buSzPct val="50000"/>
              <a:buFont typeface="Wingdings" panose="05000000000000000000" charset="0"/>
              <a:buChar char="n"/>
            </a:pPr>
            <a:r>
              <a:rPr kumimoji="1" lang="en-US" altLang="en-US" sz="1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Limitation or drawbacks of Rel-18 mobility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831850" lvl="2" indent="-37465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Char char="•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LTM: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89050" lvl="3" indent="-37465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Limited scenario: Inter-CU is not supported.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89050" lvl="3" indent="-37465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Restricted demodulation perf. and user-perceived-throughput (UPT) experience: CSI-RS based measurement (e.g., CSI meas./acq., and T/F-fine-sync by using TRS) is not supported.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89050" lvl="3" indent="-37465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Imbalance between report latency and overhead: event-based measurement reporting is not supported.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289050" lvl="3" indent="-37465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Pingpong risk: L1 measurement filtering is not supported.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831850" lvl="2" indent="-374650" algn="l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Char char="•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Only NR-DC with selective activation of SCG (i.e. subsequent CPAC) is supported.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  <a:sym typeface="+mn-ea"/>
            </a:endParaRPr>
          </a:p>
          <a:p>
            <a:pPr marL="285750" lvl="1">
              <a:buSzPct val="50000"/>
              <a:buFont typeface="Wingdings" panose="05000000000000000000" charset="0"/>
              <a:buChar char="n"/>
            </a:pPr>
            <a:endParaRPr lang="en-US" sz="1135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831850" lvl="2" indent="-374650" algn="l">
              <a:buClrTx/>
              <a:buSzTx/>
              <a:buChar char="•"/>
            </a:pPr>
            <a:endParaRPr kumimoji="0" lang="en-US" sz="1600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078" y="91078"/>
            <a:ext cx="11575774" cy="720000"/>
          </a:xfrm>
        </p:spPr>
        <p:txBody>
          <a:bodyPr/>
          <a:lstStyle/>
          <a:p>
            <a:r>
              <a:rPr lang="en-US" altLang="zh-CN" dirty="0"/>
              <a:t>Rel-19 Mobility - Enhancements on LTM</a:t>
            </a:r>
            <a:endParaRPr lang="en-US" altLang="zh-CN" dirty="0"/>
          </a:p>
        </p:txBody>
      </p:sp>
      <p:sp>
        <p:nvSpPr>
          <p:cNvPr id="9" name="内容占位符 4"/>
          <p:cNvSpPr>
            <a:spLocks noGrp="1"/>
          </p:cNvSpPr>
          <p:nvPr>
            <p:ph idx="12"/>
          </p:nvPr>
        </p:nvSpPr>
        <p:spPr>
          <a:xfrm>
            <a:off x="480060" y="1011555"/>
            <a:ext cx="11132820" cy="55124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4650" lvl="1" indent="-374650">
              <a:lnSpc>
                <a:spcPct val="120000"/>
              </a:lnSpc>
              <a:buFont typeface="Wingdings" panose="05000000000000000000" pitchFamily="2" charset="2"/>
              <a:buChar char=""/>
            </a:pPr>
            <a:r>
              <a:rPr lang="en-US" altLang="zh-CN" sz="2000" b="1" dirty="0">
                <a:solidFill>
                  <a:srgbClr val="0070C0"/>
                </a:solidFill>
                <a:sym typeface="+mn-ea"/>
              </a:rPr>
              <a:t>Inter-CU LTM</a:t>
            </a:r>
            <a:endParaRPr lang="en-US" altLang="zh-CN" sz="1600" dirty="0">
              <a:solidFill>
                <a:srgbClr val="0070C0"/>
              </a:solidFill>
              <a:sym typeface="+mn-ea"/>
            </a:endParaRPr>
          </a:p>
          <a:p>
            <a:pPr marL="543560" lvl="2" indent="-224790" algn="l" latinLnBrk="0">
              <a:lnSpc>
                <a:spcPct val="12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Motivation: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1800" dirty="0">
                <a:uFillTx/>
                <a:latin typeface="Arial" panose="020B0604020202020204" pitchFamily="34" charset="0"/>
                <a:sym typeface="+mn-ea"/>
              </a:rPr>
              <a:t>To extend the benefits of LTM to additional scenarios, e.g. inter-CU, NR-DC</a:t>
            </a:r>
            <a:endParaRPr lang="en-US" sz="1800" dirty="0">
              <a:uFillTx/>
              <a:latin typeface="Arial" panose="020B0604020202020204" pitchFamily="34" charset="0"/>
              <a:sym typeface="+mn-ea"/>
            </a:endParaRPr>
          </a:p>
          <a:p>
            <a:pPr marL="543560" lvl="2" indent="-224790" algn="l" latinLnBrk="0">
              <a:lnSpc>
                <a:spcPct val="12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Potential WID objectives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000760" lvl="3" indent="-224790" algn="l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uFillTx/>
                <a:latin typeface="Arial" panose="020B0604020202020204" pitchFamily="34" charset="0"/>
                <a:sym typeface="+mn-ea"/>
              </a:rPr>
              <a:t>Support CU as MN in NR SA / NR CA / NR-DC, and CU as SN (for FR2) in NR-DC</a:t>
            </a:r>
            <a:endParaRPr lang="en-US" sz="1600" dirty="0">
              <a:uFillTx/>
              <a:latin typeface="Arial" panose="020B0604020202020204" pitchFamily="34" charset="0"/>
              <a:sym typeface="+mn-ea"/>
            </a:endParaRPr>
          </a:p>
          <a:p>
            <a:pPr marL="1000760" lvl="3" indent="-224790" algn="l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uFillTx/>
                <a:latin typeface="Arial" panose="020B0604020202020204" pitchFamily="34" charset="0"/>
                <a:sym typeface="+mn-ea"/>
              </a:rPr>
              <a:t>Candidate cell configurtaion and maintenance for inter-CU candidates (also including inter-CU + intra-CU candidates), including Xn/F1 interface signaling design</a:t>
            </a:r>
            <a:endParaRPr lang="en-US" sz="1600" dirty="0">
              <a:uFillTx/>
              <a:latin typeface="Arial" panose="020B0604020202020204" pitchFamily="34" charset="0"/>
              <a:sym typeface="+mn-ea"/>
            </a:endParaRPr>
          </a:p>
          <a:p>
            <a:pPr marL="1000760" lvl="3" indent="-224790" algn="l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uFillTx/>
                <a:latin typeface="Arial" panose="020B0604020202020204" pitchFamily="34" charset="0"/>
                <a:sym typeface="+mn-ea"/>
              </a:rPr>
              <a:t>Support of subsequent inter-CU LTM without need for RRC reconfiguration</a:t>
            </a:r>
            <a:endParaRPr lang="en-US" sz="1600" dirty="0">
              <a:uFillTx/>
              <a:latin typeface="Arial" panose="020B0604020202020204" pitchFamily="34" charset="0"/>
              <a:sym typeface="+mn-ea"/>
            </a:endParaRPr>
          </a:p>
          <a:p>
            <a:pPr marL="1000760" lvl="3" indent="-224790" algn="l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uFillTx/>
                <a:latin typeface="Arial" panose="020B0604020202020204" pitchFamily="34" charset="0"/>
                <a:sym typeface="+mn-ea"/>
              </a:rPr>
              <a:t>Security update and L2 handling</a:t>
            </a:r>
            <a:endParaRPr lang="en-US" sz="1600" dirty="0">
              <a:uFillTx/>
              <a:latin typeface="Arial" panose="020B0604020202020204" pitchFamily="34" charset="0"/>
              <a:sym typeface="+mn-ea"/>
            </a:endParaRPr>
          </a:p>
          <a:p>
            <a:pPr marL="1000760" lvl="3" indent="-224790" algn="l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uFillTx/>
                <a:latin typeface="Arial" panose="020B0604020202020204" pitchFamily="34" charset="0"/>
                <a:sym typeface="+mn-ea"/>
              </a:rPr>
              <a:t>Early data forwarding</a:t>
            </a:r>
            <a:endParaRPr lang="en-US" sz="1600" dirty="0">
              <a:uFillTx/>
              <a:latin typeface="Arial" panose="020B0604020202020204" pitchFamily="34" charset="0"/>
              <a:sym typeface="+mn-ea"/>
            </a:endParaRPr>
          </a:p>
          <a:p>
            <a:pPr marL="374650" lvl="1" indent="-374650">
              <a:lnSpc>
                <a:spcPct val="110000"/>
              </a:lnSpc>
              <a:buFont typeface="Wingdings" panose="05000000000000000000" pitchFamily="2" charset="2"/>
              <a:buChar char=""/>
            </a:pPr>
            <a:r>
              <a:rPr lang="en-US" altLang="zh-CN" sz="2000" b="1" dirty="0">
                <a:solidFill>
                  <a:srgbClr val="0070C0"/>
                </a:solidFill>
                <a:sym typeface="+mn-ea"/>
              </a:rPr>
              <a:t>Conditional LTM</a:t>
            </a:r>
            <a:endParaRPr lang="en-US" altLang="zh-CN" sz="1600" dirty="0">
              <a:solidFill>
                <a:srgbClr val="0070C0"/>
              </a:solidFill>
              <a:sym typeface="+mn-ea"/>
            </a:endParaRPr>
          </a:p>
          <a:p>
            <a:pPr marL="543560" lvl="2" indent="-224790" algn="l" latinLnBrk="0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Motivation: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1800" dirty="0">
                <a:uFillTx/>
                <a:latin typeface="Arial" panose="020B0604020202020204" pitchFamily="34" charset="0"/>
                <a:sym typeface="+mn-ea"/>
              </a:rPr>
              <a:t>To combine latency benefits of LTM with reliability benefits of CHO by introducing conditional triggering for LTM</a:t>
            </a:r>
            <a:endParaRPr lang="en-US" sz="1800" dirty="0">
              <a:uFillTx/>
              <a:latin typeface="Arial" panose="020B0604020202020204" pitchFamily="34" charset="0"/>
              <a:sym typeface="+mn-ea"/>
            </a:endParaRPr>
          </a:p>
          <a:p>
            <a:pPr marL="543560" lvl="2" indent="-224790" algn="l" latinLnBrk="0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Potential WID objectives</a:t>
            </a:r>
            <a:endParaRPr lang="en-US" sz="1600" dirty="0">
              <a:uFillTx/>
              <a:latin typeface="Arial" panose="020B0604020202020204" pitchFamily="34" charset="0"/>
              <a:sym typeface="+mn-ea"/>
            </a:endParaRPr>
          </a:p>
          <a:p>
            <a:pPr marL="1000760" lvl="3" indent="-224790" algn="l" latinLnBrk="0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uFillTx/>
                <a:latin typeface="Arial" panose="020B0604020202020204" pitchFamily="34" charset="0"/>
                <a:sym typeface="+mn-ea"/>
              </a:rPr>
              <a:t>Signalling for configuration of conditional candidate cells, execution conditions, early DL/UL synchronization, etc. (leveraging as much as possible from Rel-18 LTM)</a:t>
            </a:r>
            <a:endParaRPr lang="en-US" sz="1600" dirty="0">
              <a:uFillTx/>
              <a:latin typeface="Arial" panose="020B0604020202020204" pitchFamily="34" charset="0"/>
              <a:sym typeface="+mn-ea"/>
            </a:endParaRPr>
          </a:p>
          <a:p>
            <a:pPr marL="1000760" lvl="3" indent="-224790" algn="l" latinLnBrk="0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uFillTx/>
                <a:latin typeface="Arial" panose="020B0604020202020204" pitchFamily="34" charset="0"/>
                <a:sym typeface="+mn-ea"/>
              </a:rPr>
              <a:t>Support of subsequent conditional LTM without need for RRC reconfiguration</a:t>
            </a:r>
            <a:endParaRPr lang="en-US" sz="1200" dirty="0">
              <a:uFillTx/>
              <a:latin typeface="Arial" panose="020B0604020202020204" pitchFamily="34" charset="0"/>
              <a:sym typeface="+mn-ea"/>
            </a:endParaRPr>
          </a:p>
          <a:p>
            <a:pPr marL="1071245" lvl="3" indent="-224790" algn="l" latinLnBrk="0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sz="1200" dirty="0">
              <a:sym typeface="+mn-ea"/>
            </a:endParaRPr>
          </a:p>
          <a:p>
            <a:pPr marL="1071245" lvl="3" indent="-224790" algn="l" latinLnBrk="0">
              <a:lnSpc>
                <a:spcPct val="1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sz="1400" dirty="0">
              <a:ea typeface="微软雅黑" panose="020B0503020204020204" pitchFamily="34" charset="-122"/>
              <a:sym typeface="+mn-ea"/>
            </a:endParaRPr>
          </a:p>
          <a:p>
            <a:pPr marL="374650" lvl="1" indent="-374650" algn="l" latinLnBrk="0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endParaRPr kumimoji="1" lang="en-US" altLang="zh-CN" sz="1600" dirty="0">
              <a:solidFill>
                <a:srgbClr val="0070C0"/>
              </a:solidFill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078" y="91078"/>
            <a:ext cx="11575774" cy="720000"/>
          </a:xfrm>
        </p:spPr>
        <p:txBody>
          <a:bodyPr/>
          <a:lstStyle/>
          <a:p>
            <a:r>
              <a:rPr lang="en-US" altLang="zh-CN" dirty="0"/>
              <a:t>Rel-19 Mobility - Measurements related enhancements</a:t>
            </a:r>
            <a:endParaRPr lang="en-US" altLang="zh-CN" dirty="0"/>
          </a:p>
        </p:txBody>
      </p:sp>
      <p:sp>
        <p:nvSpPr>
          <p:cNvPr id="9" name="内容占位符 4"/>
          <p:cNvSpPr>
            <a:spLocks noGrp="1"/>
          </p:cNvSpPr>
          <p:nvPr>
            <p:ph idx="12"/>
          </p:nvPr>
        </p:nvSpPr>
        <p:spPr>
          <a:xfrm>
            <a:off x="374015" y="934720"/>
            <a:ext cx="11363325" cy="5570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rtlCol="0" anchor="t" anchorCtr="0" compatLnSpc="1">
            <a:noAutofit/>
          </a:bodyPr>
          <a:lstStyle>
            <a:lvl1pPr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kumimoji="1" lang="zh-CN" altLang="en-US" sz="180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11430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457200" rtl="0" eaLnBrk="1" fontAlgn="base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4650" lvl="1" indent="-374650" algn="l" latinLnBrk="0">
              <a:lnSpc>
                <a:spcPct val="110000"/>
              </a:lnSpc>
              <a:buClrTx/>
              <a:buSzTx/>
              <a:buFont typeface="Wingdings" panose="05000000000000000000" pitchFamily="2" charset="2"/>
              <a:buChar char=""/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Event triggered L1 measurement report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543560" lvl="2" indent="-224790" algn="l" latinLnBrk="0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Motivation: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sz="1800" dirty="0"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To achieve good balance between report latency and report overhead and power saving compared to CSI-based report. </a:t>
            </a:r>
            <a:r>
              <a:rPr lang="en-US" sz="1800" dirty="0">
                <a:solidFill>
                  <a:srgbClr val="00B050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</a:t>
            </a:r>
            <a:endParaRPr lang="en-US" sz="1800" dirty="0"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543560" lvl="2" indent="-224790" algn="l" latinLnBrk="0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Potential WID objectives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000760" lvl="3" indent="-224790" algn="l" latinLnBrk="0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Specify event triggered L1 measurement report, where it does not overlap with objectives of Rel-19 MIMO WI, e.g.,</a:t>
            </a:r>
            <a:endParaRPr lang="en-US" sz="1600" dirty="0">
              <a:solidFill>
                <a:schemeClr val="tx1"/>
              </a:solidFill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457960" lvl="4" indent="-224790" algn="l" latinLnBrk="0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Rel-19 Mob enh.: RS config., triggering-event, condition to trigger/stop, report container (UCI on PUCCH/PUSCH v.s. MAC CE on PUSCH), etc.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457960" lvl="4" indent="-224790" algn="l" latinLnBrk="0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Rel-19 MIMO WI: Report format (e.g., UCI on PUCCH/PUSCH)</a:t>
            </a:r>
            <a:endParaRPr lang="en-US" sz="1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374650" lvl="1" indent="-374650" algn="l" latinLnBrk="0">
              <a:lnSpc>
                <a:spcPct val="110000"/>
              </a:lnSpc>
              <a:buClrTx/>
              <a:buSzTx/>
              <a:buFont typeface="Wingdings" panose="05000000000000000000" pitchFamily="2" charset="2"/>
              <a:buChar char=""/>
            </a:pPr>
            <a:r>
              <a:rPr lang="en-US" altLang="zh-CN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CSI-RS based “other physical layer operation” on candidate cells for LTM</a:t>
            </a:r>
            <a:endParaRPr lang="en-US" altLang="zh-CN" sz="18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543560" lvl="2" indent="-224790" algn="l" latinLnBrk="0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Motivation:</a:t>
            </a: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To achieve link adaptation and fine F/T-sync and guarantee demodulation performance before cell switch command.</a:t>
            </a:r>
            <a:r>
              <a:rPr lang="en-US" sz="18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</a:t>
            </a:r>
            <a:endParaRPr lang="en-US" sz="1800" dirty="0">
              <a:solidFill>
                <a:schemeClr val="tx1"/>
              </a:solidFill>
              <a:uFillTx/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543560" lvl="2" indent="-224790" algn="l" latinLnBrk="0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Potential WID objectives</a:t>
            </a:r>
            <a:endParaRPr lang="en-US" sz="1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1000760" lvl="3" indent="-224790" algn="l" latinLnBrk="0">
              <a:lnSpc>
                <a:spcPct val="11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uFillTx/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Specify support for CSI-RS measurements for LTM procedures and enable CSI-RS based beam management and CSI acquisition and TRS Tracking (if not supported or completed in Rel-18 LTM) on candidate cells before LTM</a:t>
            </a:r>
            <a:endParaRPr lang="en-US" sz="1300" dirty="0">
              <a:solidFill>
                <a:srgbClr val="FF0000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457960" lvl="4" indent="-224790" algn="l" latinLnBrk="0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457960" lvl="4" indent="-224790" algn="l" latinLnBrk="0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457960" lvl="4" indent="-224790" algn="l" latinLnBrk="0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457960" lvl="4" indent="-224790" algn="l" latinLnBrk="0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457960" lvl="4" indent="-224790" algn="l" latinLnBrk="0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endParaRPr lang="en-US" dirty="0">
              <a:solidFill>
                <a:schemeClr val="tx1"/>
              </a:solidFill>
              <a:uFillTx/>
              <a:latin typeface="Arial" panose="020B0604020202020204" pitchFamily="34" charset="0"/>
              <a:sym typeface="+mn-ea"/>
            </a:endParaRPr>
          </a:p>
          <a:p>
            <a:pPr marL="1457960" lvl="4" indent="-224790" algn="l" latinLnBrk="0">
              <a:lnSpc>
                <a:spcPct val="100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endParaRPr kumimoji="1" lang="en-US" altLang="zh-CN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8" name="对象 7"/>
          <p:cNvGraphicFramePr/>
          <p:nvPr/>
        </p:nvGraphicFramePr>
        <p:xfrm>
          <a:off x="1978025" y="5396230"/>
          <a:ext cx="6565265" cy="1363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" imgW="6849745" imgH="1737995" progId="Visio.Drawing.15">
                  <p:embed/>
                </p:oleObj>
              </mc:Choice>
              <mc:Fallback>
                <p:oleObj name="" r:id="rId1" imgW="6849745" imgH="1737995" progId="Visio.Drawing.15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78025" y="5396230"/>
                        <a:ext cx="6565265" cy="1363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2078" y="91078"/>
            <a:ext cx="11575774" cy="720000"/>
          </a:xfrm>
        </p:spPr>
        <p:txBody>
          <a:bodyPr/>
          <a:lstStyle/>
          <a:p>
            <a:r>
              <a:rPr lang="en-US" altLang="zh-CN" dirty="0"/>
              <a:t>Proposed objectives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43647" y="997756"/>
            <a:ext cx="11155362" cy="566991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 hangingPunct="0">
              <a:lnSpc>
                <a:spcPct val="125000"/>
              </a:lnSpc>
            </a:pPr>
            <a:r>
              <a:rPr lang="en-US" altLang="zh-CN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Proposed objectives:</a:t>
            </a:r>
            <a:endParaRPr lang="en-US" altLang="zh-CN" sz="1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Specify support for inter-CU LTM [RAN2, RAN3]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Support CU as MN in NR SA / NR CA / NR-DC, and CU as SN (for FR2) in NR-DC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Candidate cell configurtaion and maintenance for inter-CU candidates (also including inter-CU + intra-CU candidates), including Xn/F1 interface signaling design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Support of subsequent inter-CU LTM without need for RRC reconfiguration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Security update and L2 handling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Early data forwarding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Measurements related enhancements for purpose of supporting LTM [RAN1, RAN2]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Specify event triggered L1 measurement reporting for triggering LTM 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Specify support for CSI-RS measurements for LTM procedures and enable CSI-RS based beam management and CSI acquisition and TRS Tracking (if not supported or completed in Rel-18 LTM) on candidate cells before LTM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hangingPunct="0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Specify support for conditional LTM [RAN2, RAN3]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Signalling for configuration of conditional candidate cells, execution conditions, early DL/UL synchronization, etc. (leveraging as much as possible from Rel-18 LTM)</a:t>
            </a: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00150" lvl="2" indent="-285750" hangingPunct="0">
              <a:lnSpc>
                <a:spcPct val="125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Support of subsequent conditional LTM without need for RRC reconfiguration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hangingPunct="0">
              <a:lnSpc>
                <a:spcPct val="125000"/>
              </a:lnSpc>
            </a:pPr>
            <a:endParaRPr lang="en-US" altLang="zh-CN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55456" y="4795319"/>
            <a:ext cx="8760799" cy="1065884"/>
          </a:xfrm>
        </p:spPr>
        <p:txBody>
          <a:bodyPr/>
          <a:lstStyle/>
          <a:p>
            <a:r>
              <a:rPr lang="en-US" altLang="zh-CN" dirty="0"/>
              <a:t>Thank You</a:t>
            </a:r>
            <a:r>
              <a:rPr lang="zh-CN" altLang="en-US" dirty="0"/>
              <a:t>！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205516" y="1920271"/>
            <a:ext cx="11833730" cy="2275381"/>
            <a:chOff x="214825" y="1494790"/>
            <a:chExt cx="11833730" cy="2275381"/>
          </a:xfrm>
        </p:grpSpPr>
        <p:grpSp>
          <p:nvGrpSpPr>
            <p:cNvPr id="4" name="组合 3"/>
            <p:cNvGrpSpPr/>
            <p:nvPr/>
          </p:nvGrpSpPr>
          <p:grpSpPr>
            <a:xfrm>
              <a:off x="214825" y="1494971"/>
              <a:ext cx="8446828" cy="2275200"/>
              <a:chOff x="21785" y="1494971"/>
              <a:chExt cx="8446828" cy="2275200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1785" y="1494972"/>
                <a:ext cx="1760331" cy="1164162"/>
              </a:xfrm>
              <a:prstGeom prst="rect">
                <a:avLst/>
              </a:prstGeom>
            </p:spPr>
          </p:pic>
          <p:pic>
            <p:nvPicPr>
              <p:cNvPr id="7" name="图片 6"/>
              <p:cNvPicPr>
                <a:picLocks noChangeAspect="1"/>
              </p:cNvPicPr>
              <p:nvPr/>
            </p:nvPicPr>
            <p:blipFill rotWithShape="1">
              <a:blip r:embed="rId2" cstate="screen"/>
              <a:srcRect/>
              <a:stretch>
                <a:fillRect/>
              </a:stretch>
            </p:blipFill>
            <p:spPr>
              <a:xfrm>
                <a:off x="21785" y="2623455"/>
                <a:ext cx="1760331" cy="1118318"/>
              </a:xfrm>
              <a:prstGeom prst="rect">
                <a:avLst/>
              </a:prstGeom>
              <a:ln>
                <a:solidFill>
                  <a:schemeClr val="bg1"/>
                </a:solidFill>
              </a:ln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128015" y="1494972"/>
                <a:ext cx="3340598" cy="2273858"/>
              </a:xfrm>
              <a:prstGeom prst="rect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823576" y="1494971"/>
                <a:ext cx="3272898" cy="2275200"/>
              </a:xfrm>
              <a:prstGeom prst="rect">
                <a:avLst/>
              </a:prstGeom>
            </p:spPr>
          </p:pic>
        </p:grpSp>
        <p:pic>
          <p:nvPicPr>
            <p:cNvPr id="5" name="图片 4" descr="高清图片______74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8707755" y="1494790"/>
              <a:ext cx="3340800" cy="22752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00B0F0"/>
        </a:solidFill>
        <a:ln w="12700" cap="flat" cmpd="sng" algn="ctr">
          <a:noFill/>
          <a:prstDash val="solid"/>
          <a:miter lim="800000"/>
        </a:ln>
      </a:spPr>
      <a:bodyPr rtlCol="0" anchor="ctr"/>
      <a:lstStyle>
        <a:defPPr algn="ctr" defTabSz="405130">
          <a:defRPr sz="1060" kern="0" dirty="0">
            <a:solidFill>
              <a:prstClr val="white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defRPr>
        </a:defPPr>
      </a:lstStyle>
    </a:spDef>
    <a:txDef>
      <a:spPr>
        <a:noFill/>
        <a:ln>
          <a:noFill/>
        </a:ln>
      </a:spPr>
      <a:bodyPr wrap="none" rtlCol="0">
        <a:spAutoFit/>
      </a:bodyPr>
      <a:lstStyle>
        <a:defPPr>
          <a:defRPr sz="1200" b="1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4144</Words>
  <Application>WPS 演示</Application>
  <PresentationFormat>宽屏</PresentationFormat>
  <Paragraphs>79</Paragraphs>
  <Slides>6</Slides>
  <Notes>1</Notes>
  <HiddenSlides>0</HiddenSlides>
  <MMClips>0</MMClips>
  <ScaleCrop>false</ScaleCrop>
  <HeadingPairs>
    <vt:vector size="10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  <vt:variant>
        <vt:lpstr>自定义放映</vt:lpstr>
      </vt:variant>
      <vt:variant>
        <vt:i4>1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黑体</vt:lpstr>
      <vt:lpstr>字魂59号-创粗黑</vt:lpstr>
      <vt:lpstr>Calibri</vt:lpstr>
      <vt:lpstr>Calibri</vt:lpstr>
      <vt:lpstr>Arial</vt:lpstr>
      <vt:lpstr>Wingdings</vt:lpstr>
      <vt:lpstr>Times New Roman</vt:lpstr>
      <vt:lpstr>Arial Unicode MS</vt:lpstr>
      <vt:lpstr>1_Office 主题</vt:lpstr>
      <vt:lpstr>Visio.Drawing.15</vt:lpstr>
      <vt:lpstr>PowerPoint 演示文稿</vt:lpstr>
      <vt:lpstr>Background -- NR mobility enhancements in Rel-18</vt:lpstr>
      <vt:lpstr>Rel-19 Mobility - Enhancements on LTM</vt:lpstr>
      <vt:lpstr>Rel-19 Mobility - Measurements related enhancements</vt:lpstr>
      <vt:lpstr>Proposed objectives</vt:lpstr>
      <vt:lpstr>Thank You！</vt:lpstr>
      <vt:lpstr>自定义放映 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Rapp_after#124</cp:lastModifiedBy>
  <cp:revision>2408</cp:revision>
  <dcterms:created xsi:type="dcterms:W3CDTF">2015-12-07T16:40:00Z</dcterms:created>
  <dcterms:modified xsi:type="dcterms:W3CDTF">2023-12-04T01:32:57Z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2052-11.8.2.9022</vt:lpwstr>
  </property>
  <property fmtid="{D5CDD505-2E9C-101B-9397-08002B2CF9AE}" pid="3" name="ICV">
    <vt:lpwstr>4DBAED2B60DA49EAA83132F54C1A461E</vt:lpwstr>
  </property>
</Properties>
</file>