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5"/>
  </p:notesMasterIdLst>
  <p:handoutMasterIdLst>
    <p:handoutMasterId r:id="rId16"/>
  </p:handoutMasterIdLst>
  <p:sldIdLst>
    <p:sldId id="2782" r:id="rId2"/>
    <p:sldId id="332" r:id="rId3"/>
    <p:sldId id="2230" r:id="rId4"/>
    <p:sldId id="2809" r:id="rId5"/>
    <p:sldId id="2827" r:id="rId6"/>
    <p:sldId id="2828" r:id="rId7"/>
    <p:sldId id="2829" r:id="rId8"/>
    <p:sldId id="2812" r:id="rId9"/>
    <p:sldId id="2820" r:id="rId10"/>
    <p:sldId id="2821" r:id="rId11"/>
    <p:sldId id="2815" r:id="rId12"/>
    <p:sldId id="2831" r:id="rId13"/>
    <p:sldId id="2801" r:id="rId14"/>
  </p:sldIdLst>
  <p:sldSz cx="12192000" cy="6858000"/>
  <p:notesSz cx="6858000" cy="9144000"/>
  <p:custShowLst>
    <p:custShow name="自定义放映 1" id="0">
      <p:sldLst/>
    </p:custShow>
  </p:custShow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9141DF74-2287-4D49-9F6E-756B31ED9BEF}">
          <p14:sldIdLst>
            <p14:sldId id="2782"/>
            <p14:sldId id="332"/>
            <p14:sldId id="2230"/>
            <p14:sldId id="2809"/>
            <p14:sldId id="2827"/>
            <p14:sldId id="2828"/>
            <p14:sldId id="2829"/>
            <p14:sldId id="2812"/>
            <p14:sldId id="2820"/>
            <p14:sldId id="2821"/>
            <p14:sldId id="2815"/>
            <p14:sldId id="2831"/>
            <p14:sldId id="2801"/>
          </p14:sldIdLst>
        </p14:section>
      </p14:sectionLst>
    </p:ext>
    <p:ext uri="{EFAFB233-063F-42B5-8137-9DF3F51BA10A}">
      <p15:sldGuideLst xmlns:p15="http://schemas.microsoft.com/office/powerpoint/2012/main">
        <p15:guide id="1" orient="horz" pos="572">
          <p15:clr>
            <a:srgbClr val="A4A3A4"/>
          </p15:clr>
        </p15:guide>
        <p15:guide id="2" pos="438">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Windows 用户" initials="W用" lastIdx="3" clrIdx="0"/>
  <p:cmAuthor id="307" name="未知用户93" initials="" lastIdx="1" clrIdx="0"/>
  <p:cmAuthor id="1" name="李楠" initials="李楠" lastIdx="7" clrIdx="1"/>
  <p:cmAuthor id="308" name="未知用户90" initials="" lastIdx="5" clrIdx="1"/>
  <p:cmAuthor id="2" name="陈琦10012967" initials="陈琦10012967" lastIdx="2" clrIdx="2"/>
  <p:cmAuthor id="309" name="未知用户91" initials="" lastIdx="0" clrIdx="1"/>
  <p:cmAuthor id="3" name="10008729" initials="whb" lastIdx="5" clrIdx="2"/>
  <p:cmAuthor id="310" name="未知用户2" initials="未知用户2" lastIdx="14" clrIdx="0"/>
  <p:cmAuthor id="4" name="Macy Jin" initials="MJ" lastIdx="1" clrIdx="3"/>
  <p:cmAuthor id="311" name="未知用户74" initials="" lastIdx="5" clrIdx="1"/>
  <p:cmAuthor id="5" name="zte" initials="z" lastIdx="2" clrIdx="0"/>
  <p:cmAuthor id="312" name="未知用户75" initials="" lastIdx="8" clrIdx="0"/>
  <p:cmAuthor id="6" name="10222520" initials="1" lastIdx="4" clrIdx="5"/>
  <p:cmAuthor id="313" name="未知用户76" initials="" lastIdx="1" clrIdx="0"/>
  <p:cmAuthor id="7" name="00196605" initials="0" lastIdx="2" clrIdx="0"/>
  <p:cmAuthor id="314" name="未知用户77" initials="" lastIdx="8" clrIdx="0"/>
  <p:cmAuthor id="8" name="00006891" initials="0" lastIdx="15" clrIdx="8"/>
  <p:cmAuthor id="315" name="未知用户78" initials="" lastIdx="8" clrIdx="0"/>
  <p:cmAuthor id="9" name="熊先奎10009191" initials="熊先奎10009191" lastIdx="1" clrIdx="9"/>
  <p:cmAuthor id="316" name="未知用户79" initials="" lastIdx="1" clrIdx="0"/>
  <p:cmAuthor id="10" name="10107538" initials="1" lastIdx="1" clrIdx="9"/>
  <p:cmAuthor id="317" name="未知用户80" initials="" lastIdx="1" clrIdx="0"/>
  <p:cmAuthor id="11" name="李楠10047711" initials="Li Nan" lastIdx="2" clrIdx="10"/>
  <p:cmAuthor id="318" name="Harry xu" initials="" lastIdx="1" clrIdx="0"/>
  <p:cmAuthor id="12" name="zhouwd" initials="1" lastIdx="1" clrIdx="11"/>
  <p:cmAuthor id="319" name="未知用户27" initials="未" lastIdx="1" clrIdx="0"/>
  <p:cmAuthor id="13" name="马云飞10014438" initials="马" lastIdx="4" clrIdx="0"/>
  <p:cmAuthor id="320" name="未知用户35" initials="未" lastIdx="1" clrIdx="0"/>
  <p:cmAuthor id="14" name="10099398" initials="LL" lastIdx="1" clrIdx="13"/>
  <p:cmAuthor id="321" name="未知用户111" initials="未" lastIdx="1" clrIdx="1"/>
  <p:cmAuthor id="15" name="10025093" initials="1" lastIdx="51" clrIdx="14"/>
  <p:cmAuthor id="16" name="10078380" initials="1" lastIdx="1" clrIdx="15"/>
  <p:cmAuthor id="17" name="00035181" initials="0" lastIdx="1" clrIdx="16"/>
  <p:cmAuthor id="18" name="李蕾00009994" initials="李蕾00009994" lastIdx="6" clrIdx="17"/>
  <p:cmAuthor id="19" name="Saku Uchikawa" initials="S" lastIdx="11" clrIdx="0"/>
  <p:cmAuthor id="20" name="未知用户1" initials="未知用户1" lastIdx="7" clrIdx="19"/>
  <p:cmAuthor id="21" name="10066351" initials="1" lastIdx="2" clrIdx="0"/>
  <p:cmAuthor id="22" name="蔡建楠" initials="caijianna" lastIdx="15" clrIdx="17"/>
  <p:cmAuthor id="23" name="赵诚荣10027092" initials="赵" lastIdx="2" clrIdx="25"/>
  <p:cmAuthor id="24" name="10288631" initials="1" lastIdx="10" clrIdx="23"/>
  <p:cmAuthor id="25" name="10118178" initials="1" lastIdx="1" clrIdx="24"/>
  <p:cmAuthor id="26" name="10270945" initials="1" lastIdx="2" clrIdx="25"/>
  <p:cmAuthor id="27" name="10295142" initials="1" lastIdx="1" clrIdx="26"/>
  <p:cmAuthor id="28" name="Hou Yingfeng" initials="H" lastIdx="10" clrIdx="23"/>
  <p:cmAuthor id="29" name="10092001" initials="1" lastIdx="1" clrIdx="24"/>
  <p:cmAuthor id="30" name="10056791" initials="ZTE" lastIdx="1" clrIdx="29"/>
  <p:cmAuthor id="31" name="Author" initials="A" lastIdx="0" clrIdx="30"/>
  <p:cmAuthor id="32" name="王凯10177225" initials="王凯10177225" lastIdx="2" clrIdx="31"/>
  <p:cmAuthor id="33" name="610007" initials="6" lastIdx="0" clrIdx="32"/>
  <p:cmAuthor id="34" name="任军" initials="renj" lastIdx="1" clrIdx="33"/>
  <p:cmAuthor id="35" name="Administrator" initials="A" lastIdx="1" clrIdx="35"/>
  <p:cmAuthor id="36" name="倪燕子00036324" initials="倪燕子00036324" lastIdx="3" clrIdx="36"/>
  <p:cmAuthor id="37" name="黄珂10009187" initials="黄珂10009187" lastIdx="1" clrIdx="37"/>
  <p:cmAuthor id="38" name="赵欣" initials="zx" lastIdx="4" clrIdx="37"/>
  <p:cmAuthor id="39" name="10209970" initials="1" lastIdx="6" clrIdx="38"/>
  <p:cmAuthor id="40" name="未知的使用者75" initials="" lastIdx="1" clrIdx="0"/>
  <p:cmAuthor id="41" name="fuyaqiong" initials="f" lastIdx="1" clrIdx="40"/>
  <p:cmAuthor id="42" name="未知的使用者77" initials="" lastIdx="1" clrIdx="0"/>
  <p:cmAuthor id="43" name="未知的使用者92" initials="" lastIdx="1" clrIdx="0"/>
  <p:cmAuthor id="44" name="未知的使用者78" initials="" lastIdx="5" clrIdx="1"/>
  <p:cmAuthor id="45" name="未知用户3" initials="" lastIdx="1" clrIdx="0"/>
  <p:cmAuthor id="46" name="未知的使用者79" initials="" lastIdx="0" clrIdx="1"/>
  <p:cmAuthor id="47" name="未知用户107" initials="" lastIdx="1" clrIdx="0"/>
  <p:cmAuthor id="48" name="未知的使用者80" initials="" lastIdx="0" clrIdx="0"/>
  <p:cmAuthor id="49" name="未知用户51" initials="" lastIdx="1" clrIdx="1"/>
  <p:cmAuthor id="50" name="未知的使用者82" initials="" lastIdx="1" clrIdx="0"/>
  <p:cmAuthor id="52" name="未知的使用者83" initials="" lastIdx="1" clrIdx="0"/>
  <p:cmAuthor id="53" name="未知的使用者118" initials="" lastIdx="1" clrIdx="0"/>
  <p:cmAuthor id="54" name="未知的使用者84" initials="" lastIdx="1" clrIdx="1"/>
  <p:cmAuthor id="55" name="未知的使用者70" initials="" lastIdx="1" clrIdx="0"/>
  <p:cmAuthor id="56" name="未知的使用者85" initials="" lastIdx="1" clrIdx="0"/>
  <p:cmAuthor id="57" name="未知的使用者40" initials="" lastIdx="1" clrIdx="0"/>
  <p:cmAuthor id="58" name="未知的使用者87" initials="" lastIdx="1" clrIdx="0"/>
  <p:cmAuthor id="59" name="曾红" initials="" lastIdx="0" clrIdx="0"/>
  <p:cmAuthor id="60" name="未知的使用者90" initials="" lastIdx="8" clrIdx="0"/>
  <p:cmAuthor id="61" name="未知的使用者29" initials="" lastIdx="1" clrIdx="0"/>
  <p:cmAuthor id="62" name="未知的使用者91" initials="" lastIdx="1" clrIdx="0"/>
  <p:cmAuthor id="63" name="未知的使用者98" initials="" lastIdx="1" clrIdx="0"/>
  <p:cmAuthor id="64" name="CHRISYU" initials="" lastIdx="1" clrIdx="0"/>
  <p:cmAuthor id="65" name="未知的使用者113" initials="" lastIdx="1" clrIdx="2"/>
  <p:cmAuthor id="66" name="liucunri" initials="" lastIdx="1" clrIdx="0"/>
  <p:cmAuthor id="67" name="未知用户9" initials="" lastIdx="1" clrIdx="0"/>
  <p:cmAuthor id="68" name="Unknown User48" initials="" lastIdx="8" clrIdx="0"/>
  <p:cmAuthor id="69" name="未知用户103" initials="" lastIdx="1" clrIdx="0"/>
  <p:cmAuthor id="70" name="Unknown User52" initials="" lastIdx="1" clrIdx="0"/>
  <p:cmAuthor id="71" name="未知的使用者42" initials="" lastIdx="1" clrIdx="0"/>
  <p:cmAuthor id="72" name="Unknown User50" initials="" lastIdx="1" clrIdx="0"/>
  <p:cmAuthor id="73" name="未知的使用者120" initials="" lastIdx="1" clrIdx="0"/>
  <p:cmAuthor id="74" name="px" initials="" lastIdx="3" clrIdx="1"/>
  <p:cmAuthor id="75" name="Sky123.Org" initials="" lastIdx="1" clrIdx="0"/>
  <p:cmAuthor id="77" name="elfinhsu" initials="" lastIdx="1" clrIdx="0"/>
  <p:cmAuthor id="79" name="微软用户" initials="" lastIdx="1" clrIdx="0"/>
  <p:cmAuthor id="80" name="未知的使用者73" initials="" lastIdx="1" clrIdx="0"/>
  <p:cmAuthor id="81" name="未知的使用者24" initials="" lastIdx="8" clrIdx="0"/>
  <p:cmAuthor id="82" name="未知用户16" initials="" lastIdx="1" clrIdx="0"/>
  <p:cmAuthor id="83" name="Mary Feil-Jacobs" initials="" lastIdx="43" clrIdx="1"/>
  <p:cmAuthor id="84" name="LiuHui" initials="" lastIdx="1" clrIdx="0"/>
  <p:cmAuthor id="85" name="未知的使用者45" initials="" lastIdx="1" clrIdx="0"/>
  <p:cmAuthor id="86" name="王鹏凯" initials="" lastIdx="1" clrIdx="0"/>
  <p:cmAuthor id="87" name="未知用户104" initials="" lastIdx="1" clrIdx="0"/>
  <p:cmAuthor id="88" name="未知用户5" initials="" lastIdx="1" clrIdx="0"/>
  <p:cmAuthor id="89" name="未知的使用者10" initials="" lastIdx="3" clrIdx="1"/>
  <p:cmAuthor id="90" name="未知的使用者93" initials="" lastIdx="1" clrIdx="1"/>
  <p:cmAuthor id="92" name="LeeElva" initials="" lastIdx="1" clrIdx="0"/>
  <p:cmAuthor id="93" name="未知用户99" initials="" lastIdx="1" clrIdx="2"/>
  <p:cmAuthor id="94" name="未知的使用者34" initials="" lastIdx="1" clrIdx="0"/>
  <p:cmAuthor id="95" name="未知的使用者115" initials="" lastIdx="1" clrIdx="1"/>
  <p:cmAuthor id="96" name="未知用户57" initials="" lastIdx="1" clrIdx="0"/>
  <p:cmAuthor id="97" name="lianghb" initials="" lastIdx="19" clrIdx="0"/>
  <p:cmAuthor id="98" name="未知用户17" initials="" lastIdx="0" clrIdx="1"/>
  <p:cmAuthor id="99" name="Deanna Schuler (Bookey Consulting)" initials="" lastIdx="2" clrIdx="0"/>
  <p:cmAuthor id="100" name="未知的使用者57" initials="" lastIdx="1" clrIdx="0"/>
  <p:cmAuthor id="101" name="未知的使用者16" initials="" lastIdx="6" clrIdx="0"/>
  <p:cmAuthor id="102" name="未知的使用者35" initials="" lastIdx="1" clrIdx="0"/>
  <p:cmAuthor id="103" name="未知用户102" initials="" lastIdx="1" clrIdx="1"/>
  <p:cmAuthor id="104" name="maxine" initials="" lastIdx="0" clrIdx="0"/>
  <p:cmAuthor id="105" name="未知的使用者121" initials="" lastIdx="1" clrIdx="1"/>
  <p:cmAuthor id="106" name="未知的使用者12" initials="" lastIdx="1" clrIdx="0"/>
  <p:cmAuthor id="107" name="周元元" initials="" lastIdx="5" clrIdx="0"/>
  <p:cmAuthor id="108" name="未知的使用者27" initials="" lastIdx="8" clrIdx="0"/>
  <p:cmAuthor id="110" name="未知的使用者30" initials="" lastIdx="8" clrIdx="0"/>
  <p:cmAuthor id="111" name="未知的使用者53" initials="" lastIdx="1" clrIdx="0"/>
  <p:cmAuthor id="112" name="未知用户58" initials="" lastIdx="5" clrIdx="1"/>
  <p:cmAuthor id="113" name="未知的使用者25" initials="" lastIdx="1" clrIdx="0"/>
  <p:cmAuthor id="114" name="liupeng" initials="" lastIdx="1" clrIdx="1"/>
  <p:cmAuthor id="115" name="未知用户24" initials="" lastIdx="1" clrIdx="0"/>
  <p:cmAuthor id="116" name="AbuSina" initials="" lastIdx="2" clrIdx="0"/>
  <p:cmAuthor id="117" name="hl sun" initials="" lastIdx="1" clrIdx="0"/>
  <p:cmAuthor id="118" name="未知的使用者94" initials="" lastIdx="1" clrIdx="2"/>
  <p:cmAuthor id="119" name="未知用户66" initials="" lastIdx="1" clrIdx="0"/>
  <p:cmAuthor id="121" name="未知用户19" initials="" lastIdx="1" clrIdx="0"/>
  <p:cmAuthor id="122" name="周宏達JerryChou" initials="" lastIdx="6" clrIdx="2"/>
  <p:cmAuthor id="124" name="未知用户7" initials="" lastIdx="1" clrIdx="0"/>
  <p:cmAuthor id="125" name="未知的使用者56" initials="" lastIdx="1" clrIdx="0"/>
  <p:cmAuthor id="127" name="未知的使用者119" initials="" lastIdx="1" clrIdx="2"/>
  <p:cmAuthor id="128" name="未知用户59" initials="" lastIdx="0" clrIdx="1"/>
  <p:cmAuthor id="129" name="未知的使用者22" initials="" lastIdx="8" clrIdx="0"/>
  <p:cmAuthor id="130" name="未知的使用者103" initials="" lastIdx="8" clrIdx="0"/>
  <p:cmAuthor id="131" name="Wenwen" initials="" lastIdx="1" clrIdx="1"/>
  <p:cmAuthor id="132" name="未知的使用者117" initials="" lastIdx="1" clrIdx="0"/>
  <p:cmAuthor id="133" name="未知的使用者33" initials="" lastIdx="1" clrIdx="0"/>
  <p:cmAuthor id="134" name="未知的使用者28" initials="" lastIdx="1" clrIdx="0"/>
  <p:cmAuthor id="135" name="未知用户67" initials="" lastIdx="1" clrIdx="0"/>
  <p:cmAuthor id="136" name="未知用户114" initials="" lastIdx="1" clrIdx="0"/>
  <p:cmAuthor id="137" name="未知用户18" initials="" lastIdx="10" clrIdx="0"/>
  <p:cmAuthor id="138" name="未知的使用者67" initials="" lastIdx="1" clrIdx="0"/>
  <p:cmAuthor id="139" name="未知的使用者46" initials="" lastIdx="1" clrIdx="1"/>
  <p:cmAuthor id="140" name="未知的使用者26" initials="" lastIdx="1" clrIdx="0"/>
  <p:cmAuthor id="141" name="未知的使用者43" initials="" lastIdx="1" clrIdx="0"/>
  <p:cmAuthor id="142" name="未知的使用者9" initials="" lastIdx="1" clrIdx="0"/>
  <p:cmAuthor id="143" name="未知用户62" initials="" lastIdx="1" clrIdx="1"/>
  <p:cmAuthor id="144" name="yuanzh" initials="" lastIdx="1" clrIdx="1"/>
  <p:cmAuthor id="145" name="不明使用者57" initials="" lastIdx="1" clrIdx="0"/>
  <p:cmAuthor id="146" name="未知用户108" initials="" lastIdx="1" clrIdx="0"/>
  <p:cmAuthor id="147" name="未知的使用者110" initials="" lastIdx="1" clrIdx="0"/>
  <p:cmAuthor id="148" name="linyd" initials="" lastIdx="3" clrIdx="1"/>
  <p:cmAuthor id="149" name="未知用户8" initials="" lastIdx="1" clrIdx="0"/>
  <p:cmAuthor id="150" name="未知的使用者31" initials="" lastIdx="1" clrIdx="0"/>
  <p:cmAuthor id="151" name="未知用户81" initials="" lastIdx="1" clrIdx="0"/>
  <p:cmAuthor id="152" name="未知用户115" initials="" lastIdx="1" clrIdx="0"/>
  <p:cmAuthor id="153" name="未知用户21" initials="" lastIdx="1" clrIdx="0"/>
  <p:cmAuthor id="154" name="未知的使用者68" initials="" lastIdx="1" clrIdx="0"/>
  <p:cmAuthor id="155" name="mm" initials="" lastIdx="1" clrIdx="0"/>
  <p:cmAuthor id="156" name="未知用户15" initials="" lastIdx="1" clrIdx="0"/>
  <p:cmAuthor id="157" name="朱晓瑜" initials="" lastIdx="54" clrIdx="0"/>
  <p:cmAuthor id="158" name="不明使用者20" initials="" lastIdx="1" clrIdx="0"/>
  <p:cmAuthor id="159" name="未知用户82" initials="" lastIdx="1" clrIdx="0"/>
  <p:cmAuthor id="160" name="未知的使用者7" initials="" lastIdx="2" clrIdx="0"/>
  <p:cmAuthor id="161" name="未知用户6" initials="" lastIdx="8" clrIdx="0"/>
  <p:cmAuthor id="162" name="未知的使用者55" initials="" lastIdx="1" clrIdx="0"/>
  <p:cmAuthor id="163" name="未知的使用者111" initials="" lastIdx="1" clrIdx="0"/>
  <p:cmAuthor id="164" name="未知的使用者50" initials="" lastIdx="1" clrIdx="0"/>
  <p:cmAuthor id="165" name="未知的使用者11" initials="" lastIdx="1" clrIdx="0"/>
  <p:cmAuthor id="166" name="未知用户47" initials="" lastIdx="6" clrIdx="0"/>
  <p:cmAuthor id="691587970" name="小延魔法师" initials="小" lastIdx="1126286" clrIdx="0"/>
  <p:cmAuthor id="167" name="未知用户106" initials="未" lastIdx="1" clrIdx="0"/>
  <p:cmAuthor id="691587971" name="ZTE-Xingguang" initials="MSOffice" lastIdx="12" clrIdx="50">
    <p:extLst>
      <p:ext uri="{19B8F6BF-5375-455C-9EA6-DF929625EA0E}">
        <p15:presenceInfo xmlns:p15="http://schemas.microsoft.com/office/powerpoint/2012/main" userId="ZTE-Xingguang" providerId="None"/>
      </p:ext>
    </p:extLst>
  </p:cmAuthor>
  <p:cmAuthor id="168" name="未知用户116" initials="" lastIdx="1" clrIdx="1"/>
  <p:cmAuthor id="169" name="未知的使用者150" initials="未" lastIdx="1" clrIdx="0"/>
  <p:cmAuthor id="170" name="未知的使用者69" initials="" lastIdx="1" clrIdx="1"/>
  <p:cmAuthor id="171" name="未知的使用者112" initials="" lastIdx="1" clrIdx="1"/>
  <p:cmAuthor id="173" name="Kevin Hu" initials="" lastIdx="1" clrIdx="0"/>
  <p:cmAuthor id="174" name="未知的使用者38" initials="" lastIdx="1" clrIdx="0"/>
  <p:cmAuthor id="175" name="唐可欣" initials="" lastIdx="1" clrIdx="0"/>
  <p:cmAuthor id="176" name="未知的使用者8" initials="" lastIdx="1" clrIdx="0"/>
  <p:cmAuthor id="177" name="不明使用者56" initials="" lastIdx="1" clrIdx="0"/>
  <p:cmAuthor id="178" name="P00035_jeremy" initials="" lastIdx="1" clrIdx="0"/>
  <p:cmAuthor id="179" name="Unknown User7" initials="" lastIdx="1" clrIdx="0"/>
  <p:cmAuthor id="180" name="muzi wei" initials="" lastIdx="1" clrIdx="0"/>
  <p:cmAuthor id="181" name="未知的使用者41" initials="" lastIdx="1" clrIdx="0"/>
  <p:cmAuthor id="182" name="未知的使用者13" initials="" lastIdx="1" clrIdx="0"/>
  <p:cmAuthor id="183" name="djj" initials="" lastIdx="2" clrIdx="0"/>
  <p:cmAuthor id="184" name="未知用户117" initials="" lastIdx="1" clrIdx="2"/>
  <p:cmAuthor id="186" name="未知用户13" initials="" lastIdx="1" clrIdx="0"/>
  <p:cmAuthor id="187" name="不明使用者21" initials="" lastIdx="1" clrIdx="0"/>
  <p:cmAuthor id="188" name="YUMINGNJ" initials="" lastIdx="3" clrIdx="0"/>
  <p:cmAuthor id="189" name="未知的使用者52" initials="" lastIdx="1" clrIdx="1"/>
  <p:cmAuthor id="190" name="未知用户109" initials="" lastIdx="1" clrIdx="1"/>
  <p:cmAuthor id="191" name="Unknown User117" initials="U" lastIdx="10" clrIdx="0"/>
  <p:cmAuthor id="192" name="thomas" initials="" lastIdx="1" clrIdx="49"/>
  <p:cmAuthor id="193" name="未知的使用者3" initials="" lastIdx="7" clrIdx="1"/>
  <p:cmAuthor id="194" name="未知用户14" initials="" lastIdx="1" clrIdx="0"/>
  <p:cmAuthor id="195" name="Unknown User65" initials="U" lastIdx="1" clrIdx="0"/>
  <p:cmAuthor id="196" name="未知用户98" initials="" lastIdx="1" clrIdx="2"/>
  <p:cmAuthor id="198" name="未知用户83" initials="" lastIdx="1" clrIdx="1"/>
  <p:cmAuthor id="199" name="未知用户61" initials="" lastIdx="8" clrIdx="0"/>
  <p:cmAuthor id="200" name="張秀娟" initials="" lastIdx="1" clrIdx="2"/>
  <p:cmAuthor id="201" name="Jason Wang" initials="" lastIdx="1" clrIdx="0"/>
  <p:cmAuthor id="202" name="不明使用者18" initials="" lastIdx="0" clrIdx="1"/>
  <p:cmAuthor id="203" name="未知用户28" initials="未" lastIdx="5" clrIdx="1"/>
  <p:cmAuthor id="204" name="未知的使用者72" initials="" lastIdx="1" clrIdx="0"/>
  <p:cmAuthor id="205" name="未知的使用者48" initials="" lastIdx="1" clrIdx="0"/>
  <p:cmAuthor id="206" name="未知的使用者104" initials="" lastIdx="1" clrIdx="0"/>
  <p:cmAuthor id="207" name="未知用户60" initials="" lastIdx="1" clrIdx="0"/>
  <p:cmAuthor id="208" name="未知的使用者39" initials="未" lastIdx="10" clrIdx="0"/>
  <p:cmAuthor id="209" name="Shawna Strickland" initials="" lastIdx="2" clrIdx="0"/>
  <p:cmAuthor id="210" name="未知的使用者36" initials="" lastIdx="3" clrIdx="1"/>
  <p:cmAuthor id="212" name="Daniel Wuu" initials="" lastIdx="1" clrIdx="0"/>
  <p:cmAuthor id="213" name="未知用户56" initials="" lastIdx="1" clrIdx="0"/>
  <p:cmAuthor id="214" name="未知的使用者14" initials="" lastIdx="2" clrIdx="0"/>
  <p:cmAuthor id="217" name="Ashley Eberenz" initials="" lastIdx="7" clrIdx="1"/>
  <p:cmAuthor id="218" name="不明使用者19" initials="" lastIdx="1" clrIdx="0"/>
  <p:cmAuthor id="219" name="qiantong" initials="" lastIdx="3" clrIdx="1"/>
  <p:cmAuthor id="220" name="未知的使用者74" initials="" lastIdx="1" clrIdx="0"/>
  <p:cmAuthor id="221" name="未知的使用者23" initials="" lastIdx="1" clrIdx="0"/>
  <p:cmAuthor id="222" name="未知的使用者1" initials="" lastIdx="8" clrIdx="0"/>
  <p:cmAuthor id="223" name="116304" initials="" lastIdx="1" clrIdx="1"/>
  <p:cmAuthor id="224" name="未知用户31" initials="未" lastIdx="1" clrIdx="1"/>
  <p:cmAuthor id="225" name="R affer" initials="" lastIdx="1" clrIdx="0"/>
  <p:cmAuthor id="226" name="qihua-DCMS" initials="" lastIdx="0" clrIdx="0"/>
  <p:cmAuthor id="227" name="未知用户55" initials="" lastIdx="1" clrIdx="0"/>
  <p:cmAuthor id="228" name="未知的使用者95" initials="" lastIdx="1" clrIdx="0"/>
  <p:cmAuthor id="230" name="未知的使用者32" initials="" lastIdx="1" clrIdx="0"/>
  <p:cmAuthor id="231" name="未知的使用者49" initials="" lastIdx="1" clrIdx="0"/>
  <p:cmAuthor id="232" name="Unknown User26" initials="U" lastIdx="1" clrIdx="1"/>
  <p:cmAuthor id="233" name="yuexuejun" initials="" lastIdx="3" clrIdx="0"/>
  <p:cmAuthor id="234" name="未知的使用者71" initials="" lastIdx="1" clrIdx="1"/>
  <p:cmAuthor id="235" name="未知的使用者105" initials="" lastIdx="1" clrIdx="0"/>
  <p:cmAuthor id="236" name="Unknown User70" initials="" lastIdx="1" clrIdx="0"/>
  <p:cmAuthor id="237" name="clinchen" initials="" lastIdx="0" clrIdx="1"/>
  <p:cmAuthor id="238" name="未知用户23" initials="" lastIdx="1" clrIdx="0"/>
  <p:cmAuthor id="239" name="hanjuncompany" initials="" lastIdx="1" clrIdx="0"/>
  <p:cmAuthor id="240" name="kathy chen" initials="" lastIdx="3" clrIdx="0"/>
  <p:cmAuthor id="1411827" name="黄晓平" initials="黄" lastIdx="0" clrIdx="0"/>
  <p:cmAuthor id="241" name="未知的使用者63" initials="" lastIdx="1" clrIdx="0"/>
  <p:cmAuthor id="242" name="未知的使用者64" initials="" lastIdx="3" clrIdx="1"/>
  <p:cmAuthor id="243" name="未知的使用者47" initials="" lastIdx="1" clrIdx="0"/>
  <p:cmAuthor id="244" name="未知的使用者60" initials="" lastIdx="8" clrIdx="0"/>
  <p:cmAuthor id="245" name="未知的使用者59" initials="" lastIdx="1" clrIdx="0"/>
  <p:cmAuthor id="246" name="未知的使用者54" initials="" lastIdx="1" clrIdx="0"/>
  <p:cmAuthor id="247" name="未知的使用者66" initials="" lastIdx="8" clrIdx="0"/>
  <p:cmAuthor id="248" name="未知的使用者65" initials="" lastIdx="1" clrIdx="0"/>
  <p:cmAuthor id="249" name="未知的使用者106" initials="" lastIdx="3" clrIdx="1"/>
  <p:cmAuthor id="250" name="未知的使用者107" initials="" lastIdx="1" clrIdx="1"/>
  <p:cmAuthor id="251" name="未知的使用者108" initials="" lastIdx="1" clrIdx="0"/>
  <p:cmAuthor id="252" name="未知的使用者86" initials="" lastIdx="1" clrIdx="0"/>
  <p:cmAuthor id="253" name="未知的使用者116" initials="" lastIdx="1" clrIdx="1"/>
  <p:cmAuthor id="254" name="未知的使用者44" initials="" lastIdx="1" clrIdx="0"/>
  <p:cmAuthor id="255" name="未知的使用者37" initials="" lastIdx="1" clrIdx="0"/>
  <p:cmAuthor id="256" name="未知的使用者126" initials="" lastIdx="1" clrIdx="0"/>
  <p:cmAuthor id="257" name="未知的使用者127" initials="" lastIdx="3" clrIdx="1"/>
  <p:cmAuthor id="258" name="未知的使用者128" initials="" lastIdx="1" clrIdx="1"/>
  <p:cmAuthor id="259" name="未知的使用者124" initials="" lastIdx="1" clrIdx="0"/>
  <p:cmAuthor id="260" name="未知的使用者125" initials="" lastIdx="1" clrIdx="0"/>
  <p:cmAuthor id="261" name="Sara Chen" initials="" lastIdx="1" clrIdx="0"/>
  <p:cmAuthor id="262" name="huang gerrard" initials="" lastIdx="1" clrIdx="0"/>
  <p:cmAuthor id="263" name="未知用户170" initials="" lastIdx="1" clrIdx="0"/>
  <p:cmAuthor id="264" name="未知用户171" initials="" lastIdx="5" clrIdx="1"/>
  <p:cmAuthor id="265" name="未知用户172" initials="" lastIdx="1" clrIdx="1"/>
  <p:cmAuthor id="266" name="未知用户173" initials="" lastIdx="1" clrIdx="0"/>
  <p:cmAuthor id="267" name="未知用户149" initials="" lastIdx="1" clrIdx="0"/>
  <p:cmAuthor id="268" name="未知用户150" initials="" lastIdx="1" clrIdx="0"/>
  <p:cmAuthor id="269" name="未知用户151" initials="" lastIdx="2" clrIdx="0"/>
  <p:cmAuthor id="270" name="未知用户152" initials="" lastIdx="8" clrIdx="0"/>
  <p:cmAuthor id="271" name="未知用户153" initials="" lastIdx="8" clrIdx="0"/>
  <p:cmAuthor id="272" name="未知用户154" initials="" lastIdx="1" clrIdx="0"/>
  <p:cmAuthor id="273" name="未知用户155" initials="" lastIdx="1" clrIdx="0"/>
  <p:cmAuthor id="274" name="未知用户41" initials="" lastIdx="8" clrIdx="0"/>
  <p:cmAuthor id="275" name="未知用户44" initials="" lastIdx="1" clrIdx="0"/>
  <p:cmAuthor id="276" name="未知用户45" initials="" lastIdx="1" clrIdx="0"/>
  <p:cmAuthor id="277" name="未知用户156" initials="" lastIdx="10" clrIdx="0"/>
  <p:cmAuthor id="278" name="未知用户64" initials="" lastIdx="1" clrIdx="0"/>
  <p:cmAuthor id="279" name="未知用户65" initials="" lastIdx="1" clrIdx="0"/>
  <p:cmAuthor id="280" name="未知用户68" initials="" lastIdx="1" clrIdx="0"/>
  <p:cmAuthor id="281" name="未知用户69" initials="" lastIdx="2" clrIdx="0"/>
  <p:cmAuthor id="282" name="未知用户70" initials="" lastIdx="1" clrIdx="1"/>
  <p:cmAuthor id="283" name="未知用户71" initials="" lastIdx="1" clrIdx="0"/>
  <p:cmAuthor id="284" name="未知用户72" initials="" lastIdx="1" clrIdx="0"/>
  <p:cmAuthor id="285" name="未知用户73" initials="" lastIdx="2" clrIdx="0"/>
  <p:cmAuthor id="286" name="未知用户49" initials="" lastIdx="1" clrIdx="0"/>
  <p:cmAuthor id="287" name="未知用户50" initials="" lastIdx="1" clrIdx="0"/>
  <p:cmAuthor id="288" name="未知用户52" initials="" lastIdx="1" clrIdx="0"/>
  <p:cmAuthor id="289" name="MA15" initials="" lastIdx="1" clrIdx="0"/>
  <p:cmAuthor id="290" name="未知用户53" initials="" lastIdx="10" clrIdx="0"/>
  <p:cmAuthor id="291" name="未知用户96" initials="" lastIdx="1" clrIdx="0"/>
  <p:cmAuthor id="292" name="未知用户48" initials="" lastIdx="1" clrIdx="0"/>
  <p:cmAuthor id="293" name="未知用户97" initials="" lastIdx="2" clrIdx="0"/>
  <p:cmAuthor id="294" name="未知用户40" initials="" lastIdx="5" clrIdx="1"/>
  <p:cmAuthor id="295" name="未知用户43" initials="" lastIdx="1" clrIdx="0"/>
  <p:cmAuthor id="296" name="未知用户100" initials="" lastIdx="1" clrIdx="0"/>
  <p:cmAuthor id="297" name="未知用户101" initials="" lastIdx="1" clrIdx="0"/>
  <p:cmAuthor id="298" name="未知用户26" initials="" lastIdx="1" clrIdx="0"/>
  <p:cmAuthor id="299" name="未知用户29" initials="" lastIdx="1" clrIdx="0"/>
  <p:cmAuthor id="300" name="未知用户32" initials="" lastIdx="1" clrIdx="0"/>
  <p:cmAuthor id="301" name="未知用户33" initials="" lastIdx="1" clrIdx="0"/>
  <p:cmAuthor id="302" name="未知用户34" initials="" lastIdx="2" clrIdx="0"/>
  <p:cmAuthor id="303" name="未知用户42" initials="" lastIdx="1" clrIdx="0"/>
  <p:cmAuthor id="304" name="未知的使用者109" initials="" lastIdx="5" clrIdx="1"/>
  <p:cmAuthor id="305" name="未知的使用者122" initials="" lastIdx="1" clrIdx="0"/>
  <p:cmAuthor id="306" name="未知的使用者123" initials="" lastIdx="8"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88AD2"/>
    <a:srgbClr val="44C8F5"/>
    <a:srgbClr val="008DD3"/>
    <a:srgbClr val="68A2D7"/>
    <a:srgbClr val="000000"/>
    <a:srgbClr val="A6A6A6"/>
    <a:srgbClr val="5B9BD5"/>
    <a:srgbClr val="548ED5"/>
    <a:srgbClr val="BDE3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3809" autoAdjust="0"/>
  </p:normalViewPr>
  <p:slideViewPr>
    <p:cSldViewPr snapToGrid="0">
      <p:cViewPr varScale="1">
        <p:scale>
          <a:sx n="86" d="100"/>
          <a:sy n="86" d="100"/>
        </p:scale>
        <p:origin x="514" y="67"/>
      </p:cViewPr>
      <p:guideLst>
        <p:guide orient="horz" pos="572"/>
        <p:guide pos="438"/>
      </p:guideLst>
    </p:cSldViewPr>
  </p:slideViewPr>
  <p:notesTextViewPr>
    <p:cViewPr>
      <p:scale>
        <a:sx n="1" d="1"/>
        <a:sy n="1" d="1"/>
      </p:scale>
      <p:origin x="0" y="0"/>
    </p:cViewPr>
  </p:notesTextViewPr>
  <p:sorterViewPr>
    <p:cViewPr>
      <p:scale>
        <a:sx n="75" d="100"/>
        <a:sy n="75" d="100"/>
      </p:scale>
      <p:origin x="0" y="-1452"/>
    </p:cViewPr>
  </p:sorterViewPr>
  <p:notesViewPr>
    <p:cSldViewPr snapToGrid="0">
      <p:cViewPr varScale="1">
        <p:scale>
          <a:sx n="54" d="100"/>
          <a:sy n="54" d="100"/>
        </p:scale>
        <p:origin x="2820" y="7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ABE569A-7249-4748-AC5F-FD232490A489}" type="datetimeFigureOut">
              <a:rPr lang="zh-CN" altLang="en-US" smtClean="0"/>
              <a:t>2023/12/1</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E598BCF-30E1-4A25-B4EE-58643CB6A98C}" type="slidenum">
              <a:rPr lang="zh-CN" altLang="en-US" smtClean="0"/>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9E4CC39-CFAA-498E-83AD-C819189A81D4}" type="datetimeFigureOut">
              <a:rPr lang="zh-CN" altLang="en-US" smtClean="0"/>
              <a:t>2023/12/1</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0E51724-514F-4452-90E5-3523C7746A6B}"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0C40C5B-91DF-4EB8-8C8E-2190397BFEA5}" type="slidenum">
              <a:rPr lang="zh-CN" altLang="en-US" smtClean="0"/>
              <a:t>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0C40C5B-91DF-4EB8-8C8E-2190397BFEA5}" type="slidenum">
              <a:rPr lang="zh-CN" altLang="en-US" smtClean="0"/>
              <a:t>13</a:t>
            </a:fld>
            <a:endParaRPr lang="zh-CN" altLang="en-US"/>
          </a:p>
        </p:txBody>
      </p:sp>
      <p:sp>
        <p:nvSpPr>
          <p:cNvPr id="5" name="页脚占位符 4"/>
          <p:cNvSpPr>
            <a:spLocks noGrp="1"/>
          </p:cNvSpPr>
          <p:nvPr>
            <p:ph type="ftr" sz="quarter" idx="10"/>
          </p:nvPr>
        </p:nvSpPr>
        <p:spPr/>
        <p:txBody>
          <a:bodyPr/>
          <a:lstStyle/>
          <a:p>
            <a:endParaRPr lang="zh-CN" altLang="en-US"/>
          </a:p>
        </p:txBody>
      </p:sp>
      <p:sp>
        <p:nvSpPr>
          <p:cNvPr id="6" name="页眉占位符 5"/>
          <p:cNvSpPr>
            <a:spLocks noGrp="1"/>
          </p:cNvSpPr>
          <p:nvPr>
            <p:ph type="hdr" sz="quarter" idx="11"/>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10" name="图片 9"/>
          <p:cNvPicPr>
            <a:picLocks noChangeAspect="1"/>
          </p:cNvPicPr>
          <p:nvPr userDrawn="1"/>
        </p:nvPicPr>
        <p:blipFill rotWithShape="1">
          <a:blip r:embed="rId2" cstate="print"/>
          <a:srcRect/>
          <a:stretch>
            <a:fillRect/>
          </a:stretch>
        </p:blipFill>
        <p:spPr>
          <a:xfrm>
            <a:off x="0" y="489"/>
            <a:ext cx="3984859" cy="6857511"/>
          </a:xfrm>
          <a:prstGeom prst="rect">
            <a:avLst/>
          </a:prstGeom>
        </p:spPr>
      </p:pic>
      <p:sp>
        <p:nvSpPr>
          <p:cNvPr id="4" name="矩形 3"/>
          <p:cNvSpPr/>
          <p:nvPr userDrawn="1"/>
        </p:nvSpPr>
        <p:spPr>
          <a:xfrm>
            <a:off x="2415941" y="0"/>
            <a:ext cx="2165703" cy="6858000"/>
          </a:xfrm>
          <a:prstGeom prst="rect">
            <a:avLst/>
          </a:prstGeom>
          <a:gradFill flip="none" rotWithShape="1">
            <a:gsLst>
              <a:gs pos="0">
                <a:schemeClr val="bg1">
                  <a:alpha val="0"/>
                </a:schemeClr>
              </a:gs>
              <a:gs pos="100000">
                <a:schemeClr val="bg1"/>
              </a:gs>
            </a:gsLst>
            <a:lin ang="0" scaled="0"/>
            <a:tileRect/>
          </a:gradFill>
          <a:ln w="12700" cap="flat" cmpd="sng" algn="ctr">
            <a:noFill/>
            <a:prstDash val="solid"/>
            <a:miter lim="800000"/>
          </a:ln>
        </p:spPr>
        <p:txBody>
          <a:bodyPr rtlCol="0" anchor="ctr"/>
          <a:lstStyle/>
          <a:p>
            <a:pPr algn="ctr" defTabSz="405130"/>
            <a:endParaRPr lang="zh-CN" altLang="en-US" sz="1060" kern="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矩形 15"/>
          <p:cNvSpPr/>
          <p:nvPr userDrawn="1"/>
        </p:nvSpPr>
        <p:spPr>
          <a:xfrm>
            <a:off x="0" y="0"/>
            <a:ext cx="4084969" cy="6858000"/>
          </a:xfrm>
          <a:prstGeom prst="rect">
            <a:avLst/>
          </a:prstGeom>
          <a:gradFill flip="none" rotWithShape="1">
            <a:gsLst>
              <a:gs pos="33000">
                <a:schemeClr val="bg1">
                  <a:alpha val="0"/>
                </a:schemeClr>
              </a:gs>
              <a:gs pos="100000">
                <a:schemeClr val="bg1"/>
              </a:gs>
            </a:gsLst>
            <a:lin ang="0" scaled="0"/>
            <a:tileRect/>
          </a:gradFill>
          <a:ln w="12700" cap="flat" cmpd="sng" algn="ctr">
            <a:noFill/>
            <a:prstDash val="solid"/>
            <a:miter lim="800000"/>
          </a:ln>
        </p:spPr>
        <p:txBody>
          <a:bodyPr rtlCol="0" anchor="ctr"/>
          <a:lstStyle/>
          <a:p>
            <a:pPr algn="ctr" defTabSz="405130"/>
            <a:endParaRPr lang="zh-CN" altLang="en-US" sz="1060" kern="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文本框 12"/>
          <p:cNvSpPr txBox="1"/>
          <p:nvPr userDrawn="1"/>
        </p:nvSpPr>
        <p:spPr>
          <a:xfrm>
            <a:off x="862429" y="983728"/>
            <a:ext cx="1815253" cy="1240367"/>
          </a:xfrm>
          <a:prstGeom prst="rect">
            <a:avLst/>
          </a:prstGeom>
          <a:noFill/>
          <a:effectLst>
            <a:outerShdw blurRad="50800" dist="38100" dir="2700000" algn="tl" rotWithShape="0">
              <a:prstClr val="black">
                <a:alpha val="40000"/>
              </a:prstClr>
            </a:outerShdw>
          </a:effectLst>
        </p:spPr>
        <p:txBody>
          <a:bodyPr wrap="none" rtlCol="0">
            <a:spAutoFit/>
          </a:bodyPr>
          <a:lstStyle/>
          <a:p>
            <a:pPr algn="ctr"/>
            <a:r>
              <a:rPr lang="zh-CN" altLang="en-US" sz="4800" b="1" dirty="0">
                <a:solidFill>
                  <a:prstClr val="white"/>
                </a:solidFill>
                <a:effectLst>
                  <a:glow rad="127000">
                    <a:prstClr val="black"/>
                  </a:glow>
                  <a:outerShdw blurRad="38100" dist="38100" dir="2700000" algn="tl">
                    <a:srgbClr val="000000">
                      <a:alpha val="43137"/>
                    </a:srgbClr>
                  </a:outerShdw>
                </a:effectLst>
                <a:ea typeface="微软雅黑" panose="020B0503020204020204" pitchFamily="34" charset="-122"/>
              </a:rPr>
              <a:t>目   录</a:t>
            </a:r>
            <a:endParaRPr lang="en-US" altLang="zh-CN" sz="4800" b="1" dirty="0">
              <a:solidFill>
                <a:prstClr val="white"/>
              </a:solidFill>
              <a:effectLst>
                <a:glow rad="127000">
                  <a:prstClr val="black"/>
                </a:glow>
                <a:outerShdw blurRad="38100" dist="38100" dir="2700000" algn="tl">
                  <a:srgbClr val="000000">
                    <a:alpha val="43137"/>
                  </a:srgbClr>
                </a:outerShdw>
              </a:effectLst>
              <a:ea typeface="微软雅黑" panose="020B0503020204020204" pitchFamily="34" charset="-122"/>
            </a:endParaRPr>
          </a:p>
          <a:p>
            <a:pPr algn="ctr"/>
            <a:r>
              <a:rPr lang="en-US" altLang="zh-CN" sz="2665" b="1" dirty="0">
                <a:solidFill>
                  <a:prstClr val="white"/>
                </a:solidFill>
                <a:effectLst>
                  <a:glow rad="127000">
                    <a:prstClr val="black"/>
                  </a:glow>
                  <a:outerShdw blurRad="38100" dist="38100" dir="2700000" algn="tl">
                    <a:srgbClr val="000000">
                      <a:alpha val="43137"/>
                    </a:srgbClr>
                  </a:outerShdw>
                </a:effectLst>
                <a:ea typeface="微软雅黑" panose="020B0503020204020204" pitchFamily="34" charset="-122"/>
              </a:rPr>
              <a:t>CONTENTS</a:t>
            </a:r>
            <a:endParaRPr lang="zh-CN" altLang="en-US" sz="2665" b="1" dirty="0">
              <a:solidFill>
                <a:prstClr val="white"/>
              </a:solidFill>
              <a:effectLst>
                <a:glow rad="127000">
                  <a:prstClr val="black"/>
                </a:glow>
                <a:outerShdw blurRad="38100" dist="38100" dir="2700000" algn="tl">
                  <a:srgbClr val="000000">
                    <a:alpha val="43137"/>
                  </a:srgbClr>
                </a:outerShdw>
              </a:effectLst>
              <a:ea typeface="微软雅黑" panose="020B0503020204020204" pitchFamily="34" charset="-122"/>
            </a:endParaRPr>
          </a:p>
        </p:txBody>
      </p:sp>
      <p:pic>
        <p:nvPicPr>
          <p:cNvPr id="8" name="图片 7"/>
          <p:cNvPicPr>
            <a:picLocks noChangeAspect="1"/>
          </p:cNvPicPr>
          <p:nvPr userDrawn="1"/>
        </p:nvPicPr>
        <p:blipFill>
          <a:blip r:embed="rId3" cstate="print"/>
          <a:stretch>
            <a:fillRect/>
          </a:stretch>
        </p:blipFill>
        <p:spPr>
          <a:xfrm>
            <a:off x="11035797" y="432591"/>
            <a:ext cx="701715" cy="241539"/>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14" name="标题 1"/>
          <p:cNvSpPr>
            <a:spLocks noGrp="1"/>
          </p:cNvSpPr>
          <p:nvPr>
            <p:ph type="title"/>
          </p:nvPr>
        </p:nvSpPr>
        <p:spPr>
          <a:xfrm>
            <a:off x="465047" y="140050"/>
            <a:ext cx="10515600" cy="957239"/>
          </a:xfrm>
        </p:spPr>
        <p:txBody>
          <a:bodyPr>
            <a:normAutofit/>
          </a:bodyPr>
          <a:lstStyle>
            <a:lvl1pPr>
              <a:defRPr sz="2665" b="1">
                <a:solidFill>
                  <a:srgbClr val="018ED3"/>
                </a:solidFill>
                <a:latin typeface="+mn-lt"/>
                <a:ea typeface="微软雅黑" panose="020B0503020204020204" pitchFamily="34" charset="-122"/>
              </a:defRPr>
            </a:lvl1pPr>
          </a:lstStyle>
          <a:p>
            <a:r>
              <a:rPr lang="zh-CN" altLang="en-US" dirty="0"/>
              <a:t>单击此处编辑母版标题样式</a:t>
            </a:r>
          </a:p>
        </p:txBody>
      </p:sp>
      <p:sp>
        <p:nvSpPr>
          <p:cNvPr id="15" name="五边形 14"/>
          <p:cNvSpPr/>
          <p:nvPr userDrawn="1"/>
        </p:nvSpPr>
        <p:spPr>
          <a:xfrm>
            <a:off x="18" y="138525"/>
            <a:ext cx="357191" cy="941865"/>
          </a:xfrm>
          <a:prstGeom prst="homePlate">
            <a:avLst>
              <a:gd name="adj" fmla="val 70649"/>
            </a:avLst>
          </a:prstGeom>
          <a:solidFill>
            <a:srgbClr val="018E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2400">
              <a:solidFill>
                <a:srgbClr val="92D050"/>
              </a:solidFill>
            </a:endParaRPr>
          </a:p>
        </p:txBody>
      </p:sp>
      <p:pic>
        <p:nvPicPr>
          <p:cNvPr id="16" name="Picture 15" descr="ZTE_ppt_design_0202-06.jpg"/>
          <p:cNvPicPr>
            <a:picLocks noChangeAspect="1"/>
          </p:cNvPicPr>
          <p:nvPr userDrawn="1"/>
        </p:nvPicPr>
        <p:blipFill rotWithShape="1">
          <a:blip r:embed="rId2" cstate="email">
            <a:clrChange>
              <a:clrFrom>
                <a:srgbClr val="FFFFFF"/>
              </a:clrFrom>
              <a:clrTo>
                <a:srgbClr val="FFFFFF">
                  <a:alpha val="0"/>
                </a:srgbClr>
              </a:clrTo>
            </a:clrChange>
          </a:blip>
          <a:srcRect/>
          <a:stretch>
            <a:fillRect/>
          </a:stretch>
        </p:blipFill>
        <p:spPr bwMode="auto">
          <a:xfrm>
            <a:off x="11" y="6374760"/>
            <a:ext cx="10982027" cy="516587"/>
          </a:xfrm>
          <a:prstGeom prst="rect">
            <a:avLst/>
          </a:prstGeom>
          <a:noFill/>
          <a:ln w="9525">
            <a:noFill/>
            <a:miter lim="800000"/>
            <a:headEnd/>
            <a:tailEnd/>
          </a:ln>
        </p:spPr>
      </p:pic>
      <p:sp>
        <p:nvSpPr>
          <p:cNvPr id="17" name="Slide Number Placeholder 5"/>
          <p:cNvSpPr>
            <a:spLocks noGrp="1"/>
          </p:cNvSpPr>
          <p:nvPr userDrawn="1"/>
        </p:nvSpPr>
        <p:spPr bwMode="auto">
          <a:xfrm>
            <a:off x="159810" y="6546746"/>
            <a:ext cx="558727" cy="391673"/>
          </a:xfrm>
          <a:prstGeom prst="rect">
            <a:avLst/>
          </a:prstGeom>
          <a:noFill/>
          <a:ln w="9525">
            <a:noFill/>
            <a:miter lim="800000"/>
          </a:ln>
        </p:spPr>
        <p:txBody>
          <a:bodyPr lIns="121917" tIns="60959" rIns="121917" bIns="60959" anchor="ctr"/>
          <a:lstStyle/>
          <a:p>
            <a:pPr algn="ctr" defTabSz="914400">
              <a:defRPr/>
            </a:pPr>
            <a:fld id="{0171E16C-D319-4B78-8C6C-188CCEBE712C}" type="slidenum">
              <a:rPr lang="en-US" sz="1100">
                <a:solidFill>
                  <a:srgbClr val="404040"/>
                </a:solidFill>
                <a:latin typeface="Arial" panose="020B0604020202020204" pitchFamily="34" charset="0"/>
                <a:ea typeface="宋体" panose="02010600030101010101" pitchFamily="2" charset="-122"/>
                <a:cs typeface="Arial" panose="020B0604020202020204" pitchFamily="34" charset="0"/>
              </a:rPr>
              <a:t>‹#›</a:t>
            </a:fld>
            <a:endParaRPr lang="en-US" sz="1100" dirty="0">
              <a:solidFill>
                <a:srgbClr val="404040"/>
              </a:solidFill>
              <a:latin typeface="Arial" panose="020B0604020202020204" pitchFamily="34" charset="0"/>
              <a:ea typeface="宋体" panose="02010600030101010101" pitchFamily="2" charset="-122"/>
              <a:cs typeface="Arial" panose="020B0604020202020204" pitchFamily="34" charset="0"/>
            </a:endParaRPr>
          </a:p>
        </p:txBody>
      </p:sp>
      <p:sp>
        <p:nvSpPr>
          <p:cNvPr id="18" name="TextBox 16"/>
          <p:cNvSpPr txBox="1">
            <a:spLocks noChangeArrowheads="1"/>
          </p:cNvSpPr>
          <p:nvPr userDrawn="1"/>
        </p:nvSpPr>
        <p:spPr bwMode="auto">
          <a:xfrm>
            <a:off x="5695210" y="6554719"/>
            <a:ext cx="2920620" cy="226536"/>
          </a:xfrm>
          <a:prstGeom prst="rect">
            <a:avLst/>
          </a:prstGeom>
          <a:noFill/>
          <a:ln w="9525">
            <a:noFill/>
            <a:miter lim="800000"/>
          </a:ln>
        </p:spPr>
        <p:txBody>
          <a:bodyPr lIns="0" tIns="0" rIns="0" bIns="0"/>
          <a:lstStyle/>
          <a:p>
            <a:pPr defTabSz="914400">
              <a:defRPr/>
            </a:pPr>
            <a:r>
              <a:rPr kumimoji="1" lang="en-US" sz="800" dirty="0">
                <a:solidFill>
                  <a:srgbClr val="7F7F7F"/>
                </a:solidFill>
                <a:latin typeface="Arial" panose="020B0604020202020204" pitchFamily="34" charset="0"/>
                <a:ea typeface="宋体" panose="02010600030101010101" pitchFamily="2" charset="-122"/>
                <a:cs typeface="Arial" panose="020B0604020202020204" pitchFamily="34" charset="0"/>
              </a:rPr>
              <a:t>© ZTE All rights reserved</a:t>
            </a:r>
          </a:p>
        </p:txBody>
      </p:sp>
      <p:pic>
        <p:nvPicPr>
          <p:cNvPr id="19" name="Picture 2" descr="ZTE-PPT-16x9-03"/>
          <p:cNvPicPr>
            <a:picLocks noChangeAspect="1" noChangeArrowheads="1"/>
          </p:cNvPicPr>
          <p:nvPr userDrawn="1"/>
        </p:nvPicPr>
        <p:blipFill rotWithShape="1">
          <a:blip r:embed="rId3" cstate="email">
            <a:clrChange>
              <a:clrFrom>
                <a:srgbClr val="FFFFFF"/>
              </a:clrFrom>
              <a:clrTo>
                <a:srgbClr val="FFFFFF">
                  <a:alpha val="0"/>
                </a:srgbClr>
              </a:clrTo>
            </a:clrChange>
          </a:blip>
          <a:srcRect/>
          <a:stretch>
            <a:fillRect/>
          </a:stretch>
        </p:blipFill>
        <p:spPr bwMode="auto">
          <a:xfrm>
            <a:off x="10980647" y="6391662"/>
            <a:ext cx="1038995" cy="445887"/>
          </a:xfrm>
          <a:prstGeom prst="rect">
            <a:avLst/>
          </a:prstGeom>
          <a:noFill/>
          <a:ln w="9525">
            <a:noFill/>
            <a:miter lim="800000"/>
            <a:headEnd/>
            <a:tailEnd/>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6_自定义版式">
    <p:spTree>
      <p:nvGrpSpPr>
        <p:cNvPr id="1" name=""/>
        <p:cNvGrpSpPr/>
        <p:nvPr/>
      </p:nvGrpSpPr>
      <p:grpSpPr>
        <a:xfrm>
          <a:off x="0" y="0"/>
          <a:ext cx="0" cy="0"/>
          <a:chOff x="0" y="0"/>
          <a:chExt cx="0" cy="0"/>
        </a:xfrm>
      </p:grpSpPr>
      <p:sp>
        <p:nvSpPr>
          <p:cNvPr id="14" name="标题 1"/>
          <p:cNvSpPr>
            <a:spLocks noGrp="1"/>
          </p:cNvSpPr>
          <p:nvPr>
            <p:ph type="title"/>
          </p:nvPr>
        </p:nvSpPr>
        <p:spPr>
          <a:xfrm>
            <a:off x="465069" y="140050"/>
            <a:ext cx="10516087" cy="957239"/>
          </a:xfrm>
        </p:spPr>
        <p:txBody>
          <a:bodyPr>
            <a:normAutofit/>
          </a:bodyPr>
          <a:lstStyle>
            <a:lvl1pPr>
              <a:defRPr sz="2665" b="1">
                <a:solidFill>
                  <a:srgbClr val="018ED3"/>
                </a:solidFill>
                <a:latin typeface="+mn-lt"/>
                <a:ea typeface="微软雅黑" panose="020B0503020204020204" pitchFamily="34" charset="-122"/>
              </a:defRPr>
            </a:lvl1pPr>
          </a:lstStyle>
          <a:p>
            <a:r>
              <a:rPr lang="zh-CN" altLang="en-US" dirty="0"/>
              <a:t>单击此处编辑母版标题样式</a:t>
            </a:r>
          </a:p>
        </p:txBody>
      </p:sp>
      <p:sp>
        <p:nvSpPr>
          <p:cNvPr id="15" name="五边形 14"/>
          <p:cNvSpPr/>
          <p:nvPr userDrawn="1"/>
        </p:nvSpPr>
        <p:spPr>
          <a:xfrm>
            <a:off x="18" y="138525"/>
            <a:ext cx="357207" cy="941865"/>
          </a:xfrm>
          <a:prstGeom prst="homePlate">
            <a:avLst>
              <a:gd name="adj" fmla="val 70649"/>
            </a:avLst>
          </a:prstGeom>
          <a:solidFill>
            <a:srgbClr val="018E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2400">
              <a:solidFill>
                <a:srgbClr val="92D050"/>
              </a:solidFill>
            </a:endParaRPr>
          </a:p>
        </p:txBody>
      </p:sp>
      <p:pic>
        <p:nvPicPr>
          <p:cNvPr id="16" name="Picture 15" descr="ZTE_ppt_design_0202-06.jpg"/>
          <p:cNvPicPr>
            <a:picLocks noChangeAspect="1"/>
          </p:cNvPicPr>
          <p:nvPr userDrawn="1"/>
        </p:nvPicPr>
        <p:blipFill rotWithShape="1">
          <a:blip r:embed="rId2" cstate="email">
            <a:clrChange>
              <a:clrFrom>
                <a:srgbClr val="FFFFFF"/>
              </a:clrFrom>
              <a:clrTo>
                <a:srgbClr val="FFFFFF">
                  <a:alpha val="0"/>
                </a:srgbClr>
              </a:clrTo>
            </a:clrChange>
          </a:blip>
          <a:srcRect/>
          <a:stretch>
            <a:fillRect/>
          </a:stretch>
        </p:blipFill>
        <p:spPr bwMode="auto">
          <a:xfrm>
            <a:off x="11" y="6374760"/>
            <a:ext cx="10982536" cy="516587"/>
          </a:xfrm>
          <a:prstGeom prst="rect">
            <a:avLst/>
          </a:prstGeom>
          <a:noFill/>
          <a:ln w="9525">
            <a:noFill/>
            <a:miter lim="800000"/>
            <a:headEnd/>
            <a:tailEnd/>
          </a:ln>
        </p:spPr>
      </p:pic>
      <p:sp>
        <p:nvSpPr>
          <p:cNvPr id="17" name="Slide Number Placeholder 5"/>
          <p:cNvSpPr>
            <a:spLocks noGrp="1"/>
          </p:cNvSpPr>
          <p:nvPr userDrawn="1"/>
        </p:nvSpPr>
        <p:spPr bwMode="auto">
          <a:xfrm>
            <a:off x="159818" y="6546746"/>
            <a:ext cx="558753" cy="391673"/>
          </a:xfrm>
          <a:prstGeom prst="rect">
            <a:avLst/>
          </a:prstGeom>
          <a:noFill/>
          <a:ln w="9525">
            <a:noFill/>
            <a:miter lim="800000"/>
          </a:ln>
        </p:spPr>
        <p:txBody>
          <a:bodyPr lIns="121893" tIns="60947" rIns="121893" bIns="60947" anchor="ctr"/>
          <a:lstStyle/>
          <a:p>
            <a:pPr algn="ctr" defTabSz="914400">
              <a:defRPr/>
            </a:pPr>
            <a:fld id="{0171E16C-D319-4B78-8C6C-188CCEBE712C}" type="slidenum">
              <a:rPr lang="en-US" sz="1100">
                <a:solidFill>
                  <a:srgbClr val="404040"/>
                </a:solidFill>
                <a:latin typeface="Arial" panose="020B0604020202020204" pitchFamily="34" charset="0"/>
                <a:ea typeface="宋体" panose="02010600030101010101" pitchFamily="2" charset="-122"/>
                <a:cs typeface="Arial" panose="020B0604020202020204" pitchFamily="34" charset="0"/>
              </a:rPr>
              <a:t>‹#›</a:t>
            </a:fld>
            <a:endParaRPr lang="en-US" sz="1100" dirty="0">
              <a:solidFill>
                <a:srgbClr val="404040"/>
              </a:solidFill>
              <a:latin typeface="Arial" panose="020B0604020202020204" pitchFamily="34" charset="0"/>
              <a:ea typeface="宋体" panose="02010600030101010101" pitchFamily="2" charset="-122"/>
              <a:cs typeface="Arial" panose="020B0604020202020204" pitchFamily="34" charset="0"/>
            </a:endParaRPr>
          </a:p>
        </p:txBody>
      </p:sp>
      <p:sp>
        <p:nvSpPr>
          <p:cNvPr id="18" name="TextBox 16"/>
          <p:cNvSpPr txBox="1">
            <a:spLocks noChangeArrowheads="1"/>
          </p:cNvSpPr>
          <p:nvPr userDrawn="1"/>
        </p:nvSpPr>
        <p:spPr bwMode="auto">
          <a:xfrm>
            <a:off x="5695474" y="6554719"/>
            <a:ext cx="2920756" cy="226536"/>
          </a:xfrm>
          <a:prstGeom prst="rect">
            <a:avLst/>
          </a:prstGeom>
          <a:noFill/>
          <a:ln w="9525">
            <a:noFill/>
            <a:miter lim="800000"/>
          </a:ln>
        </p:spPr>
        <p:txBody>
          <a:bodyPr lIns="0" tIns="0" rIns="0" bIns="0"/>
          <a:lstStyle/>
          <a:p>
            <a:pPr defTabSz="914400">
              <a:defRPr/>
            </a:pPr>
            <a:r>
              <a:rPr kumimoji="1" lang="en-US" sz="800" dirty="0">
                <a:solidFill>
                  <a:srgbClr val="7F7F7F"/>
                </a:solidFill>
                <a:latin typeface="Arial" panose="020B0604020202020204" pitchFamily="34" charset="0"/>
                <a:ea typeface="宋体" panose="02010600030101010101" pitchFamily="2" charset="-122"/>
                <a:cs typeface="Arial" panose="020B0604020202020204" pitchFamily="34" charset="0"/>
              </a:rPr>
              <a:t>© ZTE All rights reserved</a:t>
            </a:r>
          </a:p>
        </p:txBody>
      </p:sp>
      <p:pic>
        <p:nvPicPr>
          <p:cNvPr id="19" name="Picture 2" descr="ZTE-PPT-16x9-03"/>
          <p:cNvPicPr>
            <a:picLocks noChangeAspect="1" noChangeArrowheads="1"/>
          </p:cNvPicPr>
          <p:nvPr userDrawn="1"/>
        </p:nvPicPr>
        <p:blipFill rotWithShape="1">
          <a:blip r:embed="rId3" cstate="email">
            <a:clrChange>
              <a:clrFrom>
                <a:srgbClr val="FFFFFF"/>
              </a:clrFrom>
              <a:clrTo>
                <a:srgbClr val="FFFFFF">
                  <a:alpha val="0"/>
                </a:srgbClr>
              </a:clrTo>
            </a:clrChange>
          </a:blip>
          <a:srcRect/>
          <a:stretch>
            <a:fillRect/>
          </a:stretch>
        </p:blipFill>
        <p:spPr bwMode="auto">
          <a:xfrm>
            <a:off x="10981156" y="6391662"/>
            <a:ext cx="1039043" cy="445887"/>
          </a:xfrm>
          <a:prstGeom prst="rect">
            <a:avLst/>
          </a:prstGeom>
          <a:noFill/>
          <a:ln w="9525">
            <a:noFill/>
            <a:miter lim="800000"/>
            <a:headEnd/>
            <a:tailEnd/>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600" y="6356351"/>
            <a:ext cx="2844800" cy="365125"/>
          </a:xfrm>
        </p:spPr>
        <p:txBody>
          <a:bodyPr/>
          <a:lstStyle/>
          <a:p>
            <a:fld id="{530820CF-B880-4189-942D-D702A7CBA730}" type="datetimeFigureOut">
              <a:rPr lang="zh-CN" altLang="en-US" smtClean="0"/>
              <a:t>2023/12/1</a:t>
            </a:fld>
            <a:endParaRPr lang="zh-CN" altLang="en-US"/>
          </a:p>
        </p:txBody>
      </p:sp>
      <p:sp>
        <p:nvSpPr>
          <p:cNvPr id="3" name="页脚占位符 2"/>
          <p:cNvSpPr>
            <a:spLocks noGrp="1"/>
          </p:cNvSpPr>
          <p:nvPr>
            <p:ph type="ftr" sz="quarter" idx="11"/>
          </p:nvPr>
        </p:nvSpPr>
        <p:spPr>
          <a:xfrm>
            <a:off x="4165600" y="6356351"/>
            <a:ext cx="3860800" cy="365125"/>
          </a:xfrm>
        </p:spPr>
        <p:txBody>
          <a:bodyPr/>
          <a:lstStyle/>
          <a:p>
            <a:endParaRPr lang="zh-CN" altLang="en-US"/>
          </a:p>
        </p:txBody>
      </p:sp>
      <p:sp>
        <p:nvSpPr>
          <p:cNvPr id="4" name="灯片编号占位符 3"/>
          <p:cNvSpPr>
            <a:spLocks noGrp="1"/>
          </p:cNvSpPr>
          <p:nvPr>
            <p:ph type="sldNum" sz="quarter" idx="12"/>
          </p:nvPr>
        </p:nvSpPr>
        <p:spPr>
          <a:xfrm>
            <a:off x="8737600" y="6356351"/>
            <a:ext cx="2844800" cy="365125"/>
          </a:xfrm>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a:srcRect l="1" r="13417" b="13417"/>
          <a:stretch>
            <a:fillRect/>
          </a:stretch>
        </p:blipFill>
        <p:spPr>
          <a:xfrm flipH="1">
            <a:off x="0" y="0"/>
            <a:ext cx="12191999" cy="6858000"/>
          </a:xfrm>
          <a:custGeom>
            <a:avLst/>
            <a:gdLst>
              <a:gd name="connsiteX0" fmla="*/ 12191999 w 12191999"/>
              <a:gd name="connsiteY0" fmla="*/ 0 h 6858000"/>
              <a:gd name="connsiteX1" fmla="*/ 0 w 12191999"/>
              <a:gd name="connsiteY1" fmla="*/ 0 h 6858000"/>
              <a:gd name="connsiteX2" fmla="*/ 0 w 12191999"/>
              <a:gd name="connsiteY2" fmla="*/ 6858000 h 6858000"/>
              <a:gd name="connsiteX3" fmla="*/ 12191999 w 1219199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1999" h="6858000">
                <a:moveTo>
                  <a:pt x="12191999" y="0"/>
                </a:moveTo>
                <a:lnTo>
                  <a:pt x="0" y="0"/>
                </a:lnTo>
                <a:lnTo>
                  <a:pt x="0" y="6858000"/>
                </a:lnTo>
                <a:lnTo>
                  <a:pt x="12191999" y="6858000"/>
                </a:lnTo>
                <a:close/>
              </a:path>
            </a:pathLst>
          </a:cu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5_自定义版式">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477055" y="259543"/>
            <a:ext cx="10603948" cy="579221"/>
          </a:xfrm>
        </p:spPr>
        <p:txBody>
          <a:bodyPr anchor="ctr" anchorCtr="0">
            <a:noAutofit/>
          </a:bodyPr>
          <a:lstStyle>
            <a:lvl1pPr eaLnBrk="1" fontAlgn="auto" latinLnBrk="0" hangingPunct="1">
              <a:lnSpc>
                <a:spcPct val="100000"/>
              </a:lnSpc>
              <a:defRPr sz="2800" b="1">
                <a:solidFill>
                  <a:schemeClr val="bg1"/>
                </a:solidFill>
                <a:latin typeface="微软雅黑" panose="020B0503020204020204" pitchFamily="34" charset="-122"/>
                <a:ea typeface="微软雅黑" panose="020B0503020204020204" pitchFamily="34" charset="-122"/>
              </a:defRPr>
            </a:lvl1pPr>
          </a:lstStyle>
          <a:p>
            <a:r>
              <a:rPr lang="zh-CN" altLang="en-US"/>
              <a:t>单击此处编辑标题</a:t>
            </a:r>
          </a:p>
        </p:txBody>
      </p:sp>
    </p:spTree>
  </p:cSld>
  <p:clrMapOvr>
    <a:masterClrMapping/>
  </p:clrMapOvr>
  <p:transition advTm="0">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rotWithShape="1">
          <a:blip r:embed="rId2" cstate="print"/>
          <a:srcRect/>
          <a:stretch>
            <a:fillRect/>
          </a:stretch>
        </p:blipFill>
        <p:spPr>
          <a:xfrm flipH="1">
            <a:off x="0" y="1"/>
            <a:ext cx="4581644" cy="6858000"/>
          </a:xfrm>
          <a:prstGeom prst="rect">
            <a:avLst/>
          </a:prstGeom>
        </p:spPr>
      </p:pic>
      <p:sp>
        <p:nvSpPr>
          <p:cNvPr id="4" name="矩形 3"/>
          <p:cNvSpPr/>
          <p:nvPr userDrawn="1"/>
        </p:nvSpPr>
        <p:spPr>
          <a:xfrm>
            <a:off x="268725" y="0"/>
            <a:ext cx="4312919" cy="6858000"/>
          </a:xfrm>
          <a:prstGeom prst="rect">
            <a:avLst/>
          </a:prstGeom>
          <a:gradFill flip="none" rotWithShape="1">
            <a:gsLst>
              <a:gs pos="0">
                <a:schemeClr val="bg1">
                  <a:alpha val="0"/>
                </a:schemeClr>
              </a:gs>
              <a:gs pos="100000">
                <a:schemeClr val="bg1"/>
              </a:gs>
            </a:gsLst>
            <a:lin ang="0" scaled="0"/>
            <a:tileRect/>
          </a:gradFill>
          <a:ln w="12700" cap="flat" cmpd="sng" algn="ctr">
            <a:noFill/>
            <a:prstDash val="solid"/>
            <a:miter lim="800000"/>
          </a:ln>
        </p:spPr>
        <p:txBody>
          <a:bodyPr rtlCol="0" anchor="ctr"/>
          <a:lstStyle/>
          <a:p>
            <a:pPr algn="ctr" defTabSz="405130"/>
            <a:endParaRPr lang="zh-CN" altLang="en-US" sz="1060" kern="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矩形 15"/>
          <p:cNvSpPr/>
          <p:nvPr userDrawn="1"/>
        </p:nvSpPr>
        <p:spPr>
          <a:xfrm>
            <a:off x="268725" y="0"/>
            <a:ext cx="4312919" cy="6858000"/>
          </a:xfrm>
          <a:prstGeom prst="rect">
            <a:avLst/>
          </a:prstGeom>
          <a:gradFill flip="none" rotWithShape="1">
            <a:gsLst>
              <a:gs pos="0">
                <a:schemeClr val="bg1">
                  <a:alpha val="0"/>
                </a:schemeClr>
              </a:gs>
              <a:gs pos="100000">
                <a:schemeClr val="bg1">
                  <a:alpha val="36000"/>
                </a:schemeClr>
              </a:gs>
            </a:gsLst>
            <a:lin ang="0" scaled="0"/>
            <a:tileRect/>
          </a:gradFill>
          <a:ln w="12700" cap="flat" cmpd="sng" algn="ctr">
            <a:noFill/>
            <a:prstDash val="solid"/>
            <a:miter lim="800000"/>
          </a:ln>
        </p:spPr>
        <p:txBody>
          <a:bodyPr rtlCol="0" anchor="ctr"/>
          <a:lstStyle/>
          <a:p>
            <a:pPr algn="ctr" defTabSz="405130"/>
            <a:endParaRPr lang="zh-CN" altLang="en-US" sz="1060" kern="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矩形 1"/>
          <p:cNvSpPr/>
          <p:nvPr userDrawn="1"/>
        </p:nvSpPr>
        <p:spPr>
          <a:xfrm>
            <a:off x="3549963" y="1021080"/>
            <a:ext cx="5243518" cy="381900"/>
          </a:xfrm>
          <a:prstGeom prst="rect">
            <a:avLst/>
          </a:prstGeom>
          <a:solidFill>
            <a:srgbClr val="00B0F0">
              <a:alpha val="60000"/>
            </a:srgbClr>
          </a:solidFill>
          <a:ln w="12700" cap="flat" cmpd="sng" algn="ctr">
            <a:noFill/>
            <a:prstDash val="solid"/>
            <a:miter lim="800000"/>
          </a:ln>
        </p:spPr>
        <p:txBody>
          <a:bodyPr rtlCol="0" anchor="ctr"/>
          <a:lstStyle/>
          <a:p>
            <a:pPr algn="ctr" defTabSz="405130"/>
            <a:endParaRPr lang="zh-CN" altLang="en-US" sz="1060" kern="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userDrawn="1"/>
        </p:nvSpPr>
        <p:spPr>
          <a:xfrm>
            <a:off x="3748082" y="571983"/>
            <a:ext cx="4225644" cy="830997"/>
          </a:xfrm>
          <a:prstGeom prst="rect">
            <a:avLst/>
          </a:prstGeom>
          <a:noFill/>
          <a:effectLst>
            <a:outerShdw blurRad="50800" dist="38100" dir="2700000" algn="tl" rotWithShape="0">
              <a:prstClr val="black">
                <a:alpha val="40000"/>
              </a:prstClr>
            </a:outerShdw>
          </a:effectLst>
        </p:spPr>
        <p:txBody>
          <a:bodyPr wrap="none" rtlCol="0">
            <a:spAutoFit/>
          </a:bodyPr>
          <a:lstStyle/>
          <a:p>
            <a:pPr algn="ctr"/>
            <a:r>
              <a:rPr lang="zh-CN" altLang="en-US" sz="4800" b="1" dirty="0">
                <a:solidFill>
                  <a:prstClr val="white"/>
                </a:solidFill>
                <a:effectLst>
                  <a:glow rad="127000">
                    <a:prstClr val="black"/>
                  </a:glow>
                  <a:outerShdw blurRad="38100" dist="38100" dir="2700000" algn="tl">
                    <a:srgbClr val="000000">
                      <a:alpha val="43137"/>
                    </a:srgbClr>
                  </a:outerShdw>
                </a:effectLst>
                <a:ea typeface="微软雅黑" panose="020B0503020204020204" pitchFamily="34" charset="-122"/>
              </a:rPr>
              <a:t>目   录    </a:t>
            </a:r>
            <a:r>
              <a:rPr lang="en-US" altLang="zh-CN" sz="3200" b="1" dirty="0">
                <a:solidFill>
                  <a:prstClr val="white"/>
                </a:solidFill>
                <a:effectLst>
                  <a:glow rad="127000">
                    <a:prstClr val="black"/>
                  </a:glow>
                  <a:outerShdw blurRad="38100" dist="38100" dir="2700000" algn="tl">
                    <a:srgbClr val="000000">
                      <a:alpha val="43137"/>
                    </a:srgbClr>
                  </a:outerShdw>
                </a:effectLst>
                <a:ea typeface="微软雅黑" panose="020B0503020204020204" pitchFamily="34" charset="-122"/>
              </a:rPr>
              <a:t>CONTENTS</a:t>
            </a:r>
            <a:endParaRPr lang="zh-CN" altLang="en-US" sz="3200" b="1" dirty="0">
              <a:solidFill>
                <a:prstClr val="white"/>
              </a:solidFill>
              <a:effectLst>
                <a:glow rad="127000">
                  <a:prstClr val="black"/>
                </a:glow>
                <a:outerShdw blurRad="38100" dist="38100" dir="2700000" algn="tl">
                  <a:srgbClr val="000000">
                    <a:alpha val="43137"/>
                  </a:srgbClr>
                </a:outerShdw>
              </a:effectLst>
              <a:ea typeface="微软雅黑" panose="020B0503020204020204" pitchFamily="34" charset="-122"/>
            </a:endParaRPr>
          </a:p>
        </p:txBody>
      </p:sp>
      <p:pic>
        <p:nvPicPr>
          <p:cNvPr id="10" name="图片 9"/>
          <p:cNvPicPr>
            <a:picLocks noChangeAspect="1"/>
          </p:cNvPicPr>
          <p:nvPr userDrawn="1"/>
        </p:nvPicPr>
        <p:blipFill>
          <a:blip r:embed="rId3" cstate="print"/>
          <a:stretch>
            <a:fillRect/>
          </a:stretch>
        </p:blipFill>
        <p:spPr>
          <a:xfrm>
            <a:off x="11035797" y="432591"/>
            <a:ext cx="701715" cy="241539"/>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cstate="print"/>
          <a:srcRect r="28593"/>
          <a:stretch>
            <a:fillRect/>
          </a:stretch>
        </p:blipFill>
        <p:spPr>
          <a:xfrm>
            <a:off x="0" y="0"/>
            <a:ext cx="4740965" cy="6858000"/>
          </a:xfrm>
          <a:prstGeom prst="rect">
            <a:avLst/>
          </a:prstGeom>
        </p:spPr>
      </p:pic>
      <p:sp>
        <p:nvSpPr>
          <p:cNvPr id="6" name="矩形 5"/>
          <p:cNvSpPr/>
          <p:nvPr userDrawn="1"/>
        </p:nvSpPr>
        <p:spPr>
          <a:xfrm>
            <a:off x="2641600" y="-3817"/>
            <a:ext cx="2099365" cy="6858000"/>
          </a:xfrm>
          <a:prstGeom prst="rect">
            <a:avLst/>
          </a:prstGeom>
          <a:gradFill flip="none" rotWithShape="1">
            <a:gsLst>
              <a:gs pos="60200">
                <a:srgbClr val="FFFFFF">
                  <a:alpha val="85000"/>
                </a:srgbClr>
              </a:gs>
              <a:gs pos="0">
                <a:schemeClr val="bg1">
                  <a:alpha val="0"/>
                </a:schemeClr>
              </a:gs>
              <a:gs pos="100000">
                <a:schemeClr val="bg1"/>
              </a:gs>
            </a:gsLst>
            <a:lin ang="0" scaled="0"/>
            <a:tileRect/>
          </a:gradFill>
          <a:ln w="12700" cap="flat" cmpd="sng" algn="ctr">
            <a:noFill/>
            <a:prstDash val="solid"/>
            <a:miter lim="800000"/>
          </a:ln>
        </p:spPr>
        <p:txBody>
          <a:bodyPr rtlCol="0" anchor="ctr"/>
          <a:lstStyle/>
          <a:p>
            <a:pPr algn="ctr" defTabSz="405130"/>
            <a:endParaRPr lang="zh-CN" altLang="en-US" sz="1060" kern="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文本框 17"/>
          <p:cNvSpPr txBox="1"/>
          <p:nvPr userDrawn="1"/>
        </p:nvSpPr>
        <p:spPr>
          <a:xfrm>
            <a:off x="968307" y="1301361"/>
            <a:ext cx="1815253" cy="1240367"/>
          </a:xfrm>
          <a:prstGeom prst="rect">
            <a:avLst/>
          </a:prstGeom>
          <a:noFill/>
          <a:effectLst>
            <a:outerShdw blurRad="50800" dist="38100" dir="2700000" algn="tl" rotWithShape="0">
              <a:prstClr val="black">
                <a:alpha val="40000"/>
              </a:prstClr>
            </a:outerShdw>
          </a:effectLst>
        </p:spPr>
        <p:txBody>
          <a:bodyPr wrap="none" rtlCol="0">
            <a:spAutoFit/>
          </a:bodyPr>
          <a:lstStyle/>
          <a:p>
            <a:pPr algn="ctr"/>
            <a:r>
              <a:rPr lang="zh-CN" altLang="en-US" sz="4800" b="1" dirty="0">
                <a:solidFill>
                  <a:prstClr val="white"/>
                </a:solidFill>
                <a:effectLst>
                  <a:glow rad="127000">
                    <a:prstClr val="black"/>
                  </a:glow>
                  <a:outerShdw blurRad="38100" dist="38100" dir="2700000" algn="tl">
                    <a:srgbClr val="000000">
                      <a:alpha val="43137"/>
                    </a:srgbClr>
                  </a:outerShdw>
                </a:effectLst>
                <a:ea typeface="微软雅黑" panose="020B0503020204020204" pitchFamily="34" charset="-122"/>
              </a:rPr>
              <a:t>目   录</a:t>
            </a:r>
            <a:endParaRPr lang="en-US" altLang="zh-CN" sz="4800" b="1" dirty="0">
              <a:solidFill>
                <a:prstClr val="white"/>
              </a:solidFill>
              <a:effectLst>
                <a:glow rad="127000">
                  <a:prstClr val="black"/>
                </a:glow>
                <a:outerShdw blurRad="38100" dist="38100" dir="2700000" algn="tl">
                  <a:srgbClr val="000000">
                    <a:alpha val="43137"/>
                  </a:srgbClr>
                </a:outerShdw>
              </a:effectLst>
              <a:ea typeface="微软雅黑" panose="020B0503020204020204" pitchFamily="34" charset="-122"/>
            </a:endParaRPr>
          </a:p>
          <a:p>
            <a:pPr algn="ctr"/>
            <a:r>
              <a:rPr lang="en-US" altLang="zh-CN" sz="2665" b="1" dirty="0">
                <a:solidFill>
                  <a:prstClr val="white"/>
                </a:solidFill>
                <a:effectLst>
                  <a:glow rad="127000">
                    <a:prstClr val="black"/>
                  </a:glow>
                  <a:outerShdw blurRad="38100" dist="38100" dir="2700000" algn="tl">
                    <a:srgbClr val="000000">
                      <a:alpha val="43137"/>
                    </a:srgbClr>
                  </a:outerShdw>
                </a:effectLst>
                <a:ea typeface="微软雅黑" panose="020B0503020204020204" pitchFamily="34" charset="-122"/>
              </a:rPr>
              <a:t>CONTENTS</a:t>
            </a:r>
            <a:endParaRPr lang="zh-CN" altLang="en-US" sz="2665" b="1" dirty="0">
              <a:solidFill>
                <a:prstClr val="white"/>
              </a:solidFill>
              <a:effectLst>
                <a:glow rad="127000">
                  <a:prstClr val="black"/>
                </a:glow>
                <a:outerShdw blurRad="38100" dist="38100" dir="2700000" algn="tl">
                  <a:srgbClr val="000000">
                    <a:alpha val="43137"/>
                  </a:srgbClr>
                </a:outerShdw>
              </a:effectLst>
              <a:ea typeface="微软雅黑" panose="020B0503020204020204" pitchFamily="34" charset="-122"/>
            </a:endParaRPr>
          </a:p>
        </p:txBody>
      </p:sp>
      <p:pic>
        <p:nvPicPr>
          <p:cNvPr id="7" name="图片 6"/>
          <p:cNvPicPr>
            <a:picLocks noChangeAspect="1"/>
          </p:cNvPicPr>
          <p:nvPr userDrawn="1"/>
        </p:nvPicPr>
        <p:blipFill>
          <a:blip r:embed="rId3" cstate="print"/>
          <a:stretch>
            <a:fillRect/>
          </a:stretch>
        </p:blipFill>
        <p:spPr>
          <a:xfrm>
            <a:off x="10832597" y="407190"/>
            <a:ext cx="941279" cy="324000"/>
          </a:xfrm>
          <a:prstGeom prst="rect">
            <a:avLst/>
          </a:prstGeom>
        </p:spPr>
      </p:pic>
    </p:spTree>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cstate="print"/>
          <a:srcRect/>
          <a:stretch>
            <a:fillRect/>
          </a:stretch>
        </p:blipFill>
        <p:spPr>
          <a:xfrm>
            <a:off x="0" y="-1"/>
            <a:ext cx="4635500" cy="6854183"/>
          </a:xfrm>
          <a:prstGeom prst="rect">
            <a:avLst/>
          </a:prstGeom>
        </p:spPr>
      </p:pic>
      <p:sp>
        <p:nvSpPr>
          <p:cNvPr id="6" name="矩形 5"/>
          <p:cNvSpPr/>
          <p:nvPr userDrawn="1"/>
        </p:nvSpPr>
        <p:spPr>
          <a:xfrm>
            <a:off x="2209800" y="-3817"/>
            <a:ext cx="2531165" cy="6858000"/>
          </a:xfrm>
          <a:prstGeom prst="rect">
            <a:avLst/>
          </a:prstGeom>
          <a:gradFill flip="none" rotWithShape="1">
            <a:gsLst>
              <a:gs pos="60200">
                <a:srgbClr val="FFFFFF">
                  <a:alpha val="85000"/>
                </a:srgbClr>
              </a:gs>
              <a:gs pos="0">
                <a:schemeClr val="bg1">
                  <a:alpha val="0"/>
                </a:schemeClr>
              </a:gs>
              <a:gs pos="100000">
                <a:schemeClr val="bg1"/>
              </a:gs>
            </a:gsLst>
            <a:lin ang="0" scaled="0"/>
            <a:tileRect/>
          </a:gradFill>
          <a:ln w="12700" cap="flat" cmpd="sng" algn="ctr">
            <a:noFill/>
            <a:prstDash val="solid"/>
            <a:miter lim="800000"/>
          </a:ln>
        </p:spPr>
        <p:txBody>
          <a:bodyPr rtlCol="0" anchor="ctr"/>
          <a:lstStyle/>
          <a:p>
            <a:pPr algn="ctr" defTabSz="405130"/>
            <a:endParaRPr lang="zh-CN" altLang="en-US" sz="1060" kern="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文本框 17"/>
          <p:cNvSpPr txBox="1"/>
          <p:nvPr userDrawn="1"/>
        </p:nvSpPr>
        <p:spPr>
          <a:xfrm>
            <a:off x="968307" y="1301361"/>
            <a:ext cx="1815253" cy="1240367"/>
          </a:xfrm>
          <a:prstGeom prst="rect">
            <a:avLst/>
          </a:prstGeom>
          <a:noFill/>
          <a:effectLst>
            <a:outerShdw blurRad="50800" dist="38100" dir="2700000" algn="tl" rotWithShape="0">
              <a:prstClr val="black">
                <a:alpha val="40000"/>
              </a:prstClr>
            </a:outerShdw>
          </a:effectLst>
        </p:spPr>
        <p:txBody>
          <a:bodyPr wrap="none" rtlCol="0">
            <a:spAutoFit/>
          </a:bodyPr>
          <a:lstStyle/>
          <a:p>
            <a:pPr algn="ctr"/>
            <a:r>
              <a:rPr lang="zh-CN" altLang="en-US" sz="4800" b="1" dirty="0">
                <a:solidFill>
                  <a:prstClr val="white"/>
                </a:solidFill>
                <a:effectLst>
                  <a:glow rad="127000">
                    <a:prstClr val="black"/>
                  </a:glow>
                  <a:outerShdw blurRad="38100" dist="38100" dir="2700000" algn="tl">
                    <a:srgbClr val="000000">
                      <a:alpha val="43137"/>
                    </a:srgbClr>
                  </a:outerShdw>
                </a:effectLst>
                <a:ea typeface="微软雅黑" panose="020B0503020204020204" pitchFamily="34" charset="-122"/>
              </a:rPr>
              <a:t>目   录</a:t>
            </a:r>
            <a:endParaRPr lang="en-US" altLang="zh-CN" sz="4800" b="1" dirty="0">
              <a:solidFill>
                <a:prstClr val="white"/>
              </a:solidFill>
              <a:effectLst>
                <a:glow rad="127000">
                  <a:prstClr val="black"/>
                </a:glow>
                <a:outerShdw blurRad="38100" dist="38100" dir="2700000" algn="tl">
                  <a:srgbClr val="000000">
                    <a:alpha val="43137"/>
                  </a:srgbClr>
                </a:outerShdw>
              </a:effectLst>
              <a:ea typeface="微软雅黑" panose="020B0503020204020204" pitchFamily="34" charset="-122"/>
            </a:endParaRPr>
          </a:p>
          <a:p>
            <a:pPr algn="ctr"/>
            <a:r>
              <a:rPr lang="en-US" altLang="zh-CN" sz="2665" b="1" dirty="0">
                <a:solidFill>
                  <a:prstClr val="white"/>
                </a:solidFill>
                <a:effectLst>
                  <a:glow rad="127000">
                    <a:prstClr val="black"/>
                  </a:glow>
                  <a:outerShdw blurRad="38100" dist="38100" dir="2700000" algn="tl">
                    <a:srgbClr val="000000">
                      <a:alpha val="43137"/>
                    </a:srgbClr>
                  </a:outerShdw>
                </a:effectLst>
                <a:ea typeface="微软雅黑" panose="020B0503020204020204" pitchFamily="34" charset="-122"/>
              </a:rPr>
              <a:t>CONTENTS</a:t>
            </a:r>
            <a:endParaRPr lang="zh-CN" altLang="en-US" sz="2665" b="1" dirty="0">
              <a:solidFill>
                <a:prstClr val="white"/>
              </a:solidFill>
              <a:effectLst>
                <a:glow rad="127000">
                  <a:prstClr val="black"/>
                </a:glow>
                <a:outerShdw blurRad="38100" dist="38100" dir="2700000" algn="tl">
                  <a:srgbClr val="000000">
                    <a:alpha val="43137"/>
                  </a:srgbClr>
                </a:outerShdw>
              </a:effectLst>
              <a:ea typeface="微软雅黑" panose="020B0503020204020204" pitchFamily="34" charset="-122"/>
            </a:endParaRPr>
          </a:p>
        </p:txBody>
      </p:sp>
      <p:pic>
        <p:nvPicPr>
          <p:cNvPr id="7" name="图片 6"/>
          <p:cNvPicPr>
            <a:picLocks noChangeAspect="1"/>
          </p:cNvPicPr>
          <p:nvPr userDrawn="1"/>
        </p:nvPicPr>
        <p:blipFill>
          <a:blip r:embed="rId3" cstate="print"/>
          <a:stretch>
            <a:fillRect/>
          </a:stretch>
        </p:blipFill>
        <p:spPr>
          <a:xfrm>
            <a:off x="10832597" y="407190"/>
            <a:ext cx="941279" cy="324000"/>
          </a:xfrm>
          <a:prstGeom prst="rect">
            <a:avLst/>
          </a:prstGeom>
        </p:spPr>
      </p:pic>
    </p:spTree>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cstate="print"/>
          <a:srcRect l="18630"/>
          <a:stretch>
            <a:fillRect/>
          </a:stretch>
        </p:blipFill>
        <p:spPr>
          <a:xfrm>
            <a:off x="0" y="-3817"/>
            <a:ext cx="4635500" cy="6857999"/>
          </a:xfrm>
          <a:prstGeom prst="rect">
            <a:avLst/>
          </a:prstGeom>
        </p:spPr>
      </p:pic>
      <p:sp>
        <p:nvSpPr>
          <p:cNvPr id="6" name="矩形 5"/>
          <p:cNvSpPr/>
          <p:nvPr userDrawn="1"/>
        </p:nvSpPr>
        <p:spPr>
          <a:xfrm>
            <a:off x="2371035" y="-3817"/>
            <a:ext cx="2264465" cy="6858000"/>
          </a:xfrm>
          <a:prstGeom prst="rect">
            <a:avLst/>
          </a:prstGeom>
          <a:gradFill flip="none" rotWithShape="1">
            <a:gsLst>
              <a:gs pos="60200">
                <a:srgbClr val="FFFFFF">
                  <a:alpha val="85000"/>
                </a:srgbClr>
              </a:gs>
              <a:gs pos="0">
                <a:schemeClr val="bg1">
                  <a:alpha val="0"/>
                </a:schemeClr>
              </a:gs>
              <a:gs pos="100000">
                <a:schemeClr val="bg1"/>
              </a:gs>
            </a:gsLst>
            <a:lin ang="0" scaled="0"/>
            <a:tileRect/>
          </a:gradFill>
          <a:ln w="12700" cap="flat" cmpd="sng" algn="ctr">
            <a:noFill/>
            <a:prstDash val="solid"/>
            <a:miter lim="800000"/>
          </a:ln>
        </p:spPr>
        <p:txBody>
          <a:bodyPr rtlCol="0" anchor="ctr"/>
          <a:lstStyle/>
          <a:p>
            <a:pPr algn="ctr" defTabSz="405130"/>
            <a:endParaRPr lang="zh-CN" altLang="en-US" sz="1060" kern="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文本框 17"/>
          <p:cNvSpPr txBox="1"/>
          <p:nvPr userDrawn="1"/>
        </p:nvSpPr>
        <p:spPr>
          <a:xfrm>
            <a:off x="968307" y="1301361"/>
            <a:ext cx="1815253" cy="1240367"/>
          </a:xfrm>
          <a:prstGeom prst="rect">
            <a:avLst/>
          </a:prstGeom>
          <a:noFill/>
          <a:effectLst>
            <a:outerShdw blurRad="50800" dist="38100" dir="2700000" algn="tl" rotWithShape="0">
              <a:prstClr val="black">
                <a:alpha val="40000"/>
              </a:prstClr>
            </a:outerShdw>
          </a:effectLst>
        </p:spPr>
        <p:txBody>
          <a:bodyPr wrap="none" rtlCol="0">
            <a:spAutoFit/>
          </a:bodyPr>
          <a:lstStyle/>
          <a:p>
            <a:pPr algn="ctr"/>
            <a:r>
              <a:rPr lang="zh-CN" altLang="en-US" sz="4800" b="1" dirty="0">
                <a:solidFill>
                  <a:prstClr val="white"/>
                </a:solidFill>
                <a:effectLst>
                  <a:glow rad="127000">
                    <a:prstClr val="black"/>
                  </a:glow>
                  <a:outerShdw blurRad="38100" dist="38100" dir="2700000" algn="tl">
                    <a:srgbClr val="000000">
                      <a:alpha val="43137"/>
                    </a:srgbClr>
                  </a:outerShdw>
                </a:effectLst>
                <a:ea typeface="微软雅黑" panose="020B0503020204020204" pitchFamily="34" charset="-122"/>
              </a:rPr>
              <a:t>目   录</a:t>
            </a:r>
            <a:endParaRPr lang="en-US" altLang="zh-CN" sz="4800" b="1" dirty="0">
              <a:solidFill>
                <a:prstClr val="white"/>
              </a:solidFill>
              <a:effectLst>
                <a:glow rad="127000">
                  <a:prstClr val="black"/>
                </a:glow>
                <a:outerShdw blurRad="38100" dist="38100" dir="2700000" algn="tl">
                  <a:srgbClr val="000000">
                    <a:alpha val="43137"/>
                  </a:srgbClr>
                </a:outerShdw>
              </a:effectLst>
              <a:ea typeface="微软雅黑" panose="020B0503020204020204" pitchFamily="34" charset="-122"/>
            </a:endParaRPr>
          </a:p>
          <a:p>
            <a:pPr algn="ctr"/>
            <a:r>
              <a:rPr lang="en-US" altLang="zh-CN" sz="2665" b="1" dirty="0">
                <a:solidFill>
                  <a:prstClr val="white"/>
                </a:solidFill>
                <a:effectLst>
                  <a:glow rad="127000">
                    <a:prstClr val="black"/>
                  </a:glow>
                  <a:outerShdw blurRad="38100" dist="38100" dir="2700000" algn="tl">
                    <a:srgbClr val="000000">
                      <a:alpha val="43137"/>
                    </a:srgbClr>
                  </a:outerShdw>
                </a:effectLst>
                <a:ea typeface="微软雅黑" panose="020B0503020204020204" pitchFamily="34" charset="-122"/>
              </a:rPr>
              <a:t>CONTENTS</a:t>
            </a:r>
            <a:endParaRPr lang="zh-CN" altLang="en-US" sz="2665" b="1" dirty="0">
              <a:solidFill>
                <a:prstClr val="white"/>
              </a:solidFill>
              <a:effectLst>
                <a:glow rad="127000">
                  <a:prstClr val="black"/>
                </a:glow>
                <a:outerShdw blurRad="38100" dist="38100" dir="2700000" algn="tl">
                  <a:srgbClr val="000000">
                    <a:alpha val="43137"/>
                  </a:srgbClr>
                </a:outerShdw>
              </a:effectLst>
              <a:ea typeface="微软雅黑" panose="020B0503020204020204" pitchFamily="34" charset="-122"/>
            </a:endParaRPr>
          </a:p>
        </p:txBody>
      </p:sp>
      <p:pic>
        <p:nvPicPr>
          <p:cNvPr id="9" name="图片 8"/>
          <p:cNvPicPr>
            <a:picLocks noChangeAspect="1"/>
          </p:cNvPicPr>
          <p:nvPr userDrawn="1"/>
        </p:nvPicPr>
        <p:blipFill>
          <a:blip r:embed="rId3" cstate="print"/>
          <a:stretch>
            <a:fillRect/>
          </a:stretch>
        </p:blipFill>
        <p:spPr>
          <a:xfrm>
            <a:off x="10832597" y="407190"/>
            <a:ext cx="941279" cy="324000"/>
          </a:xfrm>
          <a:prstGeom prst="rect">
            <a:avLst/>
          </a:prstGeom>
        </p:spPr>
      </p:pic>
    </p:spTree>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cstate="print"/>
          <a:srcRect/>
          <a:stretch>
            <a:fillRect/>
          </a:stretch>
        </p:blipFill>
        <p:spPr>
          <a:xfrm>
            <a:off x="0" y="0"/>
            <a:ext cx="4635501" cy="6854183"/>
          </a:xfrm>
          <a:prstGeom prst="rect">
            <a:avLst/>
          </a:prstGeom>
        </p:spPr>
      </p:pic>
      <p:sp>
        <p:nvSpPr>
          <p:cNvPr id="6" name="矩形 5"/>
          <p:cNvSpPr/>
          <p:nvPr userDrawn="1"/>
        </p:nvSpPr>
        <p:spPr>
          <a:xfrm>
            <a:off x="1612901" y="-3817"/>
            <a:ext cx="3022600" cy="6858000"/>
          </a:xfrm>
          <a:prstGeom prst="rect">
            <a:avLst/>
          </a:prstGeom>
          <a:gradFill flip="none" rotWithShape="1">
            <a:gsLst>
              <a:gs pos="68000">
                <a:srgbClr val="FFFFFF">
                  <a:alpha val="85000"/>
                </a:srgbClr>
              </a:gs>
              <a:gs pos="0">
                <a:schemeClr val="bg1">
                  <a:alpha val="0"/>
                </a:schemeClr>
              </a:gs>
              <a:gs pos="100000">
                <a:schemeClr val="bg1"/>
              </a:gs>
            </a:gsLst>
            <a:lin ang="0" scaled="0"/>
            <a:tileRect/>
          </a:gradFill>
          <a:ln w="12700" cap="flat" cmpd="sng" algn="ctr">
            <a:noFill/>
            <a:prstDash val="solid"/>
            <a:miter lim="800000"/>
          </a:ln>
        </p:spPr>
        <p:txBody>
          <a:bodyPr rtlCol="0" anchor="ctr"/>
          <a:lstStyle/>
          <a:p>
            <a:pPr algn="ctr" defTabSz="405130"/>
            <a:endParaRPr lang="zh-CN" altLang="en-US" sz="1060" kern="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文本框 17"/>
          <p:cNvSpPr txBox="1"/>
          <p:nvPr userDrawn="1"/>
        </p:nvSpPr>
        <p:spPr>
          <a:xfrm>
            <a:off x="968307" y="1301361"/>
            <a:ext cx="1815253" cy="1240367"/>
          </a:xfrm>
          <a:prstGeom prst="rect">
            <a:avLst/>
          </a:prstGeom>
          <a:noFill/>
          <a:effectLst>
            <a:outerShdw blurRad="50800" dist="38100" dir="2700000" algn="tl" rotWithShape="0">
              <a:prstClr val="black">
                <a:alpha val="40000"/>
              </a:prstClr>
            </a:outerShdw>
          </a:effectLst>
        </p:spPr>
        <p:txBody>
          <a:bodyPr wrap="none" rtlCol="0">
            <a:spAutoFit/>
          </a:bodyPr>
          <a:lstStyle/>
          <a:p>
            <a:pPr algn="ctr"/>
            <a:r>
              <a:rPr lang="zh-CN" altLang="en-US" sz="4800" b="1" dirty="0">
                <a:solidFill>
                  <a:prstClr val="white"/>
                </a:solidFill>
                <a:effectLst>
                  <a:glow rad="127000">
                    <a:prstClr val="black"/>
                  </a:glow>
                  <a:outerShdw blurRad="38100" dist="38100" dir="2700000" algn="tl">
                    <a:srgbClr val="000000">
                      <a:alpha val="43137"/>
                    </a:srgbClr>
                  </a:outerShdw>
                </a:effectLst>
                <a:ea typeface="微软雅黑" panose="020B0503020204020204" pitchFamily="34" charset="-122"/>
              </a:rPr>
              <a:t>目   录</a:t>
            </a:r>
            <a:endParaRPr lang="en-US" altLang="zh-CN" sz="4800" b="1" dirty="0">
              <a:solidFill>
                <a:prstClr val="white"/>
              </a:solidFill>
              <a:effectLst>
                <a:glow rad="127000">
                  <a:prstClr val="black"/>
                </a:glow>
                <a:outerShdw blurRad="38100" dist="38100" dir="2700000" algn="tl">
                  <a:srgbClr val="000000">
                    <a:alpha val="43137"/>
                  </a:srgbClr>
                </a:outerShdw>
              </a:effectLst>
              <a:ea typeface="微软雅黑" panose="020B0503020204020204" pitchFamily="34" charset="-122"/>
            </a:endParaRPr>
          </a:p>
          <a:p>
            <a:pPr algn="ctr"/>
            <a:r>
              <a:rPr lang="en-US" altLang="zh-CN" sz="2665" b="1" dirty="0">
                <a:solidFill>
                  <a:prstClr val="white"/>
                </a:solidFill>
                <a:effectLst>
                  <a:glow rad="127000">
                    <a:prstClr val="black"/>
                  </a:glow>
                  <a:outerShdw blurRad="38100" dist="38100" dir="2700000" algn="tl">
                    <a:srgbClr val="000000">
                      <a:alpha val="43137"/>
                    </a:srgbClr>
                  </a:outerShdw>
                </a:effectLst>
                <a:ea typeface="微软雅黑" panose="020B0503020204020204" pitchFamily="34" charset="-122"/>
              </a:rPr>
              <a:t>CONTENTS</a:t>
            </a:r>
            <a:endParaRPr lang="zh-CN" altLang="en-US" sz="2665" b="1" dirty="0">
              <a:solidFill>
                <a:prstClr val="white"/>
              </a:solidFill>
              <a:effectLst>
                <a:glow rad="127000">
                  <a:prstClr val="black"/>
                </a:glow>
                <a:outerShdw blurRad="38100" dist="38100" dir="2700000" algn="tl">
                  <a:srgbClr val="000000">
                    <a:alpha val="43137"/>
                  </a:srgbClr>
                </a:outerShdw>
              </a:effectLst>
              <a:ea typeface="微软雅黑" panose="020B0503020204020204" pitchFamily="34" charset="-122"/>
            </a:endParaRPr>
          </a:p>
        </p:txBody>
      </p:sp>
      <p:pic>
        <p:nvPicPr>
          <p:cNvPr id="9" name="图片 8"/>
          <p:cNvPicPr>
            <a:picLocks noChangeAspect="1"/>
          </p:cNvPicPr>
          <p:nvPr userDrawn="1"/>
        </p:nvPicPr>
        <p:blipFill>
          <a:blip r:embed="rId3" cstate="print"/>
          <a:stretch>
            <a:fillRect/>
          </a:stretch>
        </p:blipFill>
        <p:spPr>
          <a:xfrm>
            <a:off x="10832597" y="407190"/>
            <a:ext cx="941279" cy="324000"/>
          </a:xfrm>
          <a:prstGeom prst="rect">
            <a:avLst/>
          </a:prstGeom>
        </p:spPr>
      </p:pic>
    </p:spTree>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cstate="print"/>
          <a:srcRect/>
          <a:stretch>
            <a:fillRect/>
          </a:stretch>
        </p:blipFill>
        <p:spPr>
          <a:xfrm>
            <a:off x="0" y="-1"/>
            <a:ext cx="4635501" cy="6858001"/>
          </a:xfrm>
          <a:prstGeom prst="rect">
            <a:avLst/>
          </a:prstGeom>
        </p:spPr>
      </p:pic>
      <p:sp>
        <p:nvSpPr>
          <p:cNvPr id="6" name="矩形 5"/>
          <p:cNvSpPr/>
          <p:nvPr userDrawn="1"/>
        </p:nvSpPr>
        <p:spPr>
          <a:xfrm>
            <a:off x="1612901" y="-3817"/>
            <a:ext cx="3022600" cy="6858000"/>
          </a:xfrm>
          <a:prstGeom prst="rect">
            <a:avLst/>
          </a:prstGeom>
          <a:gradFill flip="none" rotWithShape="1">
            <a:gsLst>
              <a:gs pos="68000">
                <a:srgbClr val="FFFFFF">
                  <a:alpha val="85000"/>
                </a:srgbClr>
              </a:gs>
              <a:gs pos="0">
                <a:schemeClr val="bg1">
                  <a:alpha val="0"/>
                </a:schemeClr>
              </a:gs>
              <a:gs pos="100000">
                <a:schemeClr val="bg1"/>
              </a:gs>
            </a:gsLst>
            <a:lin ang="0" scaled="0"/>
            <a:tileRect/>
          </a:gradFill>
          <a:ln w="12700" cap="flat" cmpd="sng" algn="ctr">
            <a:noFill/>
            <a:prstDash val="solid"/>
            <a:miter lim="800000"/>
          </a:ln>
        </p:spPr>
        <p:txBody>
          <a:bodyPr rtlCol="0" anchor="ctr"/>
          <a:lstStyle/>
          <a:p>
            <a:pPr algn="ctr" defTabSz="405130"/>
            <a:endParaRPr lang="zh-CN" altLang="en-US" sz="1060" kern="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文本框 17"/>
          <p:cNvSpPr txBox="1"/>
          <p:nvPr userDrawn="1"/>
        </p:nvSpPr>
        <p:spPr>
          <a:xfrm>
            <a:off x="968307" y="1301361"/>
            <a:ext cx="1815253" cy="1240367"/>
          </a:xfrm>
          <a:prstGeom prst="rect">
            <a:avLst/>
          </a:prstGeom>
          <a:noFill/>
          <a:effectLst>
            <a:outerShdw blurRad="50800" dist="38100" dir="2700000" algn="tl" rotWithShape="0">
              <a:prstClr val="black">
                <a:alpha val="40000"/>
              </a:prstClr>
            </a:outerShdw>
          </a:effectLst>
        </p:spPr>
        <p:txBody>
          <a:bodyPr wrap="none" rtlCol="0">
            <a:spAutoFit/>
          </a:bodyPr>
          <a:lstStyle/>
          <a:p>
            <a:pPr algn="ctr"/>
            <a:r>
              <a:rPr lang="zh-CN" altLang="en-US" sz="4800" b="1" dirty="0">
                <a:solidFill>
                  <a:prstClr val="white"/>
                </a:solidFill>
                <a:effectLst>
                  <a:glow rad="127000">
                    <a:prstClr val="black"/>
                  </a:glow>
                  <a:outerShdw blurRad="38100" dist="38100" dir="2700000" algn="tl">
                    <a:srgbClr val="000000">
                      <a:alpha val="43137"/>
                    </a:srgbClr>
                  </a:outerShdw>
                </a:effectLst>
                <a:ea typeface="微软雅黑" panose="020B0503020204020204" pitchFamily="34" charset="-122"/>
              </a:rPr>
              <a:t>目   录</a:t>
            </a:r>
            <a:endParaRPr lang="en-US" altLang="zh-CN" sz="4800" b="1" dirty="0">
              <a:solidFill>
                <a:prstClr val="white"/>
              </a:solidFill>
              <a:effectLst>
                <a:glow rad="127000">
                  <a:prstClr val="black"/>
                </a:glow>
                <a:outerShdw blurRad="38100" dist="38100" dir="2700000" algn="tl">
                  <a:srgbClr val="000000">
                    <a:alpha val="43137"/>
                  </a:srgbClr>
                </a:outerShdw>
              </a:effectLst>
              <a:ea typeface="微软雅黑" panose="020B0503020204020204" pitchFamily="34" charset="-122"/>
            </a:endParaRPr>
          </a:p>
          <a:p>
            <a:pPr algn="ctr"/>
            <a:r>
              <a:rPr lang="en-US" altLang="zh-CN" sz="2665" b="1" dirty="0">
                <a:solidFill>
                  <a:prstClr val="white"/>
                </a:solidFill>
                <a:effectLst>
                  <a:glow rad="127000">
                    <a:prstClr val="black"/>
                  </a:glow>
                  <a:outerShdw blurRad="38100" dist="38100" dir="2700000" algn="tl">
                    <a:srgbClr val="000000">
                      <a:alpha val="43137"/>
                    </a:srgbClr>
                  </a:outerShdw>
                </a:effectLst>
                <a:ea typeface="微软雅黑" panose="020B0503020204020204" pitchFamily="34" charset="-122"/>
              </a:rPr>
              <a:t>CONTENTS</a:t>
            </a:r>
            <a:endParaRPr lang="zh-CN" altLang="en-US" sz="2665" b="1" dirty="0">
              <a:solidFill>
                <a:prstClr val="white"/>
              </a:solidFill>
              <a:effectLst>
                <a:glow rad="127000">
                  <a:prstClr val="black"/>
                </a:glow>
                <a:outerShdw blurRad="38100" dist="38100" dir="2700000" algn="tl">
                  <a:srgbClr val="000000">
                    <a:alpha val="43137"/>
                  </a:srgbClr>
                </a:outerShdw>
              </a:effectLst>
              <a:ea typeface="微软雅黑" panose="020B0503020204020204" pitchFamily="34" charset="-122"/>
            </a:endParaRPr>
          </a:p>
        </p:txBody>
      </p:sp>
      <p:pic>
        <p:nvPicPr>
          <p:cNvPr id="9" name="图片 8"/>
          <p:cNvPicPr>
            <a:picLocks noChangeAspect="1"/>
          </p:cNvPicPr>
          <p:nvPr userDrawn="1"/>
        </p:nvPicPr>
        <p:blipFill>
          <a:blip r:embed="rId3" cstate="print"/>
          <a:stretch>
            <a:fillRect/>
          </a:stretch>
        </p:blipFill>
        <p:spPr>
          <a:xfrm>
            <a:off x="10832597" y="407190"/>
            <a:ext cx="941279" cy="324000"/>
          </a:xfrm>
          <a:prstGeom prst="rect">
            <a:avLst/>
          </a:prstGeom>
        </p:spPr>
      </p:pic>
    </p:spTree>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cstate="print"/>
          <a:srcRect/>
          <a:stretch>
            <a:fillRect/>
          </a:stretch>
        </p:blipFill>
        <p:spPr>
          <a:xfrm>
            <a:off x="0" y="0"/>
            <a:ext cx="4603898" cy="6858000"/>
          </a:xfrm>
          <a:prstGeom prst="rect">
            <a:avLst/>
          </a:prstGeom>
        </p:spPr>
      </p:pic>
      <p:sp>
        <p:nvSpPr>
          <p:cNvPr id="6" name="矩形 5"/>
          <p:cNvSpPr/>
          <p:nvPr userDrawn="1"/>
        </p:nvSpPr>
        <p:spPr>
          <a:xfrm>
            <a:off x="1581298" y="0"/>
            <a:ext cx="3022600" cy="6858000"/>
          </a:xfrm>
          <a:prstGeom prst="rect">
            <a:avLst/>
          </a:prstGeom>
          <a:gradFill flip="none" rotWithShape="1">
            <a:gsLst>
              <a:gs pos="57000">
                <a:srgbClr val="FFFFFF">
                  <a:alpha val="75000"/>
                </a:srgbClr>
              </a:gs>
              <a:gs pos="0">
                <a:schemeClr val="bg1">
                  <a:alpha val="0"/>
                </a:schemeClr>
              </a:gs>
              <a:gs pos="100000">
                <a:schemeClr val="bg1"/>
              </a:gs>
            </a:gsLst>
            <a:lin ang="0" scaled="0"/>
            <a:tileRect/>
          </a:gradFill>
          <a:ln w="12700" cap="flat" cmpd="sng" algn="ctr">
            <a:noFill/>
            <a:prstDash val="solid"/>
            <a:miter lim="800000"/>
          </a:ln>
        </p:spPr>
        <p:txBody>
          <a:bodyPr rtlCol="0" anchor="ctr"/>
          <a:lstStyle/>
          <a:p>
            <a:pPr algn="ctr" defTabSz="405130"/>
            <a:endParaRPr lang="zh-CN" altLang="en-US" sz="1060" kern="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文本框 17"/>
          <p:cNvSpPr txBox="1"/>
          <p:nvPr userDrawn="1"/>
        </p:nvSpPr>
        <p:spPr>
          <a:xfrm>
            <a:off x="968307" y="1301361"/>
            <a:ext cx="1815253" cy="1240367"/>
          </a:xfrm>
          <a:prstGeom prst="rect">
            <a:avLst/>
          </a:prstGeom>
          <a:noFill/>
          <a:effectLst>
            <a:outerShdw blurRad="50800" dist="38100" dir="2700000" algn="tl" rotWithShape="0">
              <a:prstClr val="black">
                <a:alpha val="40000"/>
              </a:prstClr>
            </a:outerShdw>
          </a:effectLst>
        </p:spPr>
        <p:txBody>
          <a:bodyPr wrap="none" rtlCol="0">
            <a:spAutoFit/>
          </a:bodyPr>
          <a:lstStyle/>
          <a:p>
            <a:pPr algn="ctr"/>
            <a:r>
              <a:rPr lang="zh-CN" altLang="en-US" sz="4800" b="1" dirty="0">
                <a:solidFill>
                  <a:prstClr val="white"/>
                </a:solidFill>
                <a:effectLst>
                  <a:glow rad="127000">
                    <a:prstClr val="black"/>
                  </a:glow>
                  <a:outerShdw blurRad="38100" dist="38100" dir="2700000" algn="tl">
                    <a:srgbClr val="000000">
                      <a:alpha val="43137"/>
                    </a:srgbClr>
                  </a:outerShdw>
                </a:effectLst>
                <a:ea typeface="微软雅黑" panose="020B0503020204020204" pitchFamily="34" charset="-122"/>
              </a:rPr>
              <a:t>目   录</a:t>
            </a:r>
            <a:endParaRPr lang="en-US" altLang="zh-CN" sz="4800" b="1" dirty="0">
              <a:solidFill>
                <a:prstClr val="white"/>
              </a:solidFill>
              <a:effectLst>
                <a:glow rad="127000">
                  <a:prstClr val="black"/>
                </a:glow>
                <a:outerShdw blurRad="38100" dist="38100" dir="2700000" algn="tl">
                  <a:srgbClr val="000000">
                    <a:alpha val="43137"/>
                  </a:srgbClr>
                </a:outerShdw>
              </a:effectLst>
              <a:ea typeface="微软雅黑" panose="020B0503020204020204" pitchFamily="34" charset="-122"/>
            </a:endParaRPr>
          </a:p>
          <a:p>
            <a:pPr algn="ctr"/>
            <a:r>
              <a:rPr lang="en-US" altLang="zh-CN" sz="2665" b="1" dirty="0">
                <a:solidFill>
                  <a:prstClr val="white"/>
                </a:solidFill>
                <a:effectLst>
                  <a:glow rad="127000">
                    <a:prstClr val="black"/>
                  </a:glow>
                  <a:outerShdw blurRad="38100" dist="38100" dir="2700000" algn="tl">
                    <a:srgbClr val="000000">
                      <a:alpha val="43137"/>
                    </a:srgbClr>
                  </a:outerShdw>
                </a:effectLst>
                <a:ea typeface="微软雅黑" panose="020B0503020204020204" pitchFamily="34" charset="-122"/>
              </a:rPr>
              <a:t>CONTENTS</a:t>
            </a:r>
            <a:endParaRPr lang="zh-CN" altLang="en-US" sz="2665" b="1" dirty="0">
              <a:solidFill>
                <a:prstClr val="white"/>
              </a:solidFill>
              <a:effectLst>
                <a:glow rad="127000">
                  <a:prstClr val="black"/>
                </a:glow>
                <a:outerShdw blurRad="38100" dist="38100" dir="2700000" algn="tl">
                  <a:srgbClr val="000000">
                    <a:alpha val="43137"/>
                  </a:srgbClr>
                </a:outerShdw>
              </a:effectLst>
              <a:ea typeface="微软雅黑" panose="020B0503020204020204" pitchFamily="34" charset="-122"/>
            </a:endParaRPr>
          </a:p>
        </p:txBody>
      </p:sp>
      <p:pic>
        <p:nvPicPr>
          <p:cNvPr id="9" name="图片 8"/>
          <p:cNvPicPr>
            <a:picLocks noChangeAspect="1"/>
          </p:cNvPicPr>
          <p:nvPr userDrawn="1"/>
        </p:nvPicPr>
        <p:blipFill>
          <a:blip r:embed="rId3" cstate="print"/>
          <a:stretch>
            <a:fillRect/>
          </a:stretch>
        </p:blipFill>
        <p:spPr>
          <a:xfrm>
            <a:off x="10832597" y="407190"/>
            <a:ext cx="941279" cy="324000"/>
          </a:xfrm>
          <a:prstGeom prst="rect">
            <a:avLst/>
          </a:prstGeom>
        </p:spPr>
      </p:pic>
    </p:spTree>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14" name="标题 1"/>
          <p:cNvSpPr>
            <a:spLocks noGrp="1"/>
          </p:cNvSpPr>
          <p:nvPr>
            <p:ph type="title"/>
          </p:nvPr>
        </p:nvSpPr>
        <p:spPr>
          <a:xfrm>
            <a:off x="465047" y="140050"/>
            <a:ext cx="11801165" cy="957239"/>
          </a:xfrm>
        </p:spPr>
        <p:txBody>
          <a:bodyPr>
            <a:normAutofit/>
          </a:bodyPr>
          <a:lstStyle>
            <a:lvl1pPr>
              <a:defRPr sz="2400" b="1">
                <a:solidFill>
                  <a:srgbClr val="018ED3"/>
                </a:solidFill>
                <a:latin typeface="+mn-lt"/>
                <a:ea typeface="微软雅黑" panose="020B0503020204020204" pitchFamily="34" charset="-122"/>
              </a:defRPr>
            </a:lvl1pPr>
          </a:lstStyle>
          <a:p>
            <a:r>
              <a:rPr lang="zh-CN" altLang="en-US" dirty="0"/>
              <a:t>单击此处编辑母版标题样式</a:t>
            </a:r>
          </a:p>
        </p:txBody>
      </p:sp>
      <p:sp>
        <p:nvSpPr>
          <p:cNvPr id="15" name="五边形 14"/>
          <p:cNvSpPr/>
          <p:nvPr userDrawn="1"/>
        </p:nvSpPr>
        <p:spPr>
          <a:xfrm>
            <a:off x="18" y="138525"/>
            <a:ext cx="357191" cy="941865"/>
          </a:xfrm>
          <a:prstGeom prst="homePlate">
            <a:avLst>
              <a:gd name="adj" fmla="val 70649"/>
            </a:avLst>
          </a:prstGeom>
          <a:solidFill>
            <a:srgbClr val="018E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zh-CN" altLang="en-US" sz="1800" kern="1200">
              <a:solidFill>
                <a:srgbClr val="92D050"/>
              </a:solidFill>
              <a:latin typeface="+mn-lt"/>
              <a:ea typeface="+mn-ea"/>
              <a:cs typeface="+mn-cs"/>
            </a:endParaRPr>
          </a:p>
        </p:txBody>
      </p:sp>
      <p:pic>
        <p:nvPicPr>
          <p:cNvPr id="16" name="Picture 15" descr="ZTE_ppt_design_0202-06.jpg"/>
          <p:cNvPicPr>
            <a:picLocks noChangeAspect="1"/>
          </p:cNvPicPr>
          <p:nvPr userDrawn="1"/>
        </p:nvPicPr>
        <p:blipFill rotWithShape="1">
          <a:blip r:embed="rId2" cstate="email">
            <a:clrChange>
              <a:clrFrom>
                <a:srgbClr val="FFFFFF"/>
              </a:clrFrom>
              <a:clrTo>
                <a:srgbClr val="FFFFFF">
                  <a:alpha val="0"/>
                </a:srgbClr>
              </a:clrTo>
            </a:clrChange>
          </a:blip>
          <a:srcRect/>
          <a:stretch>
            <a:fillRect/>
          </a:stretch>
        </p:blipFill>
        <p:spPr bwMode="auto">
          <a:xfrm>
            <a:off x="11" y="6374760"/>
            <a:ext cx="10982027" cy="516587"/>
          </a:xfrm>
          <a:prstGeom prst="rect">
            <a:avLst/>
          </a:prstGeom>
          <a:noFill/>
          <a:ln w="9525">
            <a:noFill/>
            <a:miter lim="800000"/>
            <a:headEnd/>
            <a:tailEnd/>
          </a:ln>
        </p:spPr>
      </p:pic>
      <p:sp>
        <p:nvSpPr>
          <p:cNvPr id="17" name="Slide Number Placeholder 5"/>
          <p:cNvSpPr>
            <a:spLocks noGrp="1"/>
          </p:cNvSpPr>
          <p:nvPr userDrawn="1"/>
        </p:nvSpPr>
        <p:spPr bwMode="auto">
          <a:xfrm>
            <a:off x="159810" y="6546746"/>
            <a:ext cx="558727" cy="391673"/>
          </a:xfrm>
          <a:prstGeom prst="rect">
            <a:avLst/>
          </a:prstGeom>
          <a:noFill/>
          <a:ln w="9525">
            <a:noFill/>
            <a:miter lim="800000"/>
          </a:ln>
        </p:spPr>
        <p:txBody>
          <a:bodyPr lIns="121917" tIns="60959" rIns="121917" bIns="60959" anchor="ctr"/>
          <a:lstStyle/>
          <a:p>
            <a:pPr algn="ctr">
              <a:defRPr/>
            </a:pPr>
            <a:fld id="{0171E16C-D319-4B78-8C6C-188CCEBE712C}" type="slidenum">
              <a:rPr lang="en-US" sz="1100">
                <a:solidFill>
                  <a:srgbClr val="404040"/>
                </a:solidFill>
                <a:latin typeface="Arial" panose="020B0604020202020204" pitchFamily="34" charset="0"/>
                <a:cs typeface="Arial" panose="020B0604020202020204" pitchFamily="34" charset="0"/>
              </a:rPr>
              <a:t>‹#›</a:t>
            </a:fld>
            <a:endParaRPr lang="en-US" sz="1100" dirty="0">
              <a:solidFill>
                <a:srgbClr val="404040"/>
              </a:solidFill>
              <a:latin typeface="Arial" panose="020B0604020202020204" pitchFamily="34" charset="0"/>
              <a:cs typeface="Arial" panose="020B0604020202020204" pitchFamily="34" charset="0"/>
            </a:endParaRPr>
          </a:p>
        </p:txBody>
      </p:sp>
      <p:sp>
        <p:nvSpPr>
          <p:cNvPr id="18" name="TextBox 16"/>
          <p:cNvSpPr txBox="1">
            <a:spLocks noChangeArrowheads="1"/>
          </p:cNvSpPr>
          <p:nvPr userDrawn="1"/>
        </p:nvSpPr>
        <p:spPr bwMode="auto">
          <a:xfrm>
            <a:off x="5695210" y="6554719"/>
            <a:ext cx="2920620" cy="226536"/>
          </a:xfrm>
          <a:prstGeom prst="rect">
            <a:avLst/>
          </a:prstGeom>
          <a:noFill/>
          <a:ln w="9525">
            <a:noFill/>
            <a:miter lim="800000"/>
          </a:ln>
        </p:spPr>
        <p:txBody>
          <a:bodyPr lIns="0" tIns="0" rIns="0" bIns="0"/>
          <a:lstStyle/>
          <a:p>
            <a:pPr>
              <a:defRPr/>
            </a:pPr>
            <a:r>
              <a:rPr kumimoji="1" lang="en-US" sz="800" dirty="0">
                <a:solidFill>
                  <a:srgbClr val="7F7F7F"/>
                </a:solidFill>
                <a:latin typeface="Arial" panose="020B0604020202020204" pitchFamily="34" charset="0"/>
                <a:cs typeface="Arial" panose="020B0604020202020204" pitchFamily="34" charset="0"/>
              </a:rPr>
              <a:t>© ZTE All rights reserved</a:t>
            </a:r>
          </a:p>
        </p:txBody>
      </p:sp>
      <p:pic>
        <p:nvPicPr>
          <p:cNvPr id="9" name="图片 8"/>
          <p:cNvPicPr>
            <a:picLocks noChangeAspect="1"/>
          </p:cNvPicPr>
          <p:nvPr userDrawn="1"/>
        </p:nvPicPr>
        <p:blipFill>
          <a:blip r:embed="rId3" cstate="screen"/>
          <a:stretch>
            <a:fillRect/>
          </a:stretch>
        </p:blipFill>
        <p:spPr>
          <a:xfrm>
            <a:off x="11085142" y="6488988"/>
            <a:ext cx="720000" cy="18000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388023" y="83766"/>
            <a:ext cx="11429250" cy="106978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388033" y="1276977"/>
            <a:ext cx="11414761"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l" defTabSz="914400" rtl="0" eaLnBrk="1" latinLnBrk="0" hangingPunct="1">
        <a:lnSpc>
          <a:spcPct val="90000"/>
        </a:lnSpc>
        <a:spcBef>
          <a:spcPct val="0"/>
        </a:spcBef>
        <a:buNone/>
        <a:defRPr lang="zh-CN" altLang="en-US" sz="3600" b="1" kern="1200">
          <a:solidFill>
            <a:schemeClr val="tx1">
              <a:lumMod val="65000"/>
              <a:lumOff val="35000"/>
            </a:schemeClr>
          </a:solidFill>
          <a:latin typeface="微软雅黑" panose="020B0503020204020204" pitchFamily="34" charset="-122"/>
          <a:ea typeface="微软雅黑" panose="020B0503020204020204" pitchFamily="34" charset="-122"/>
          <a:cs typeface="+mj-cs"/>
        </a:defRPr>
      </a:lvl1pPr>
    </p:titleStyle>
    <p:bodyStyle>
      <a:lvl1pPr marL="228600" indent="-228600" algn="l" defTabSz="914400" rtl="0" eaLnBrk="1" latinLnBrk="0" hangingPunct="1">
        <a:lnSpc>
          <a:spcPct val="120000"/>
        </a:lnSpc>
        <a:spcBef>
          <a:spcPts val="1000"/>
        </a:spcBef>
        <a:buClr>
          <a:srgbClr val="008ED3"/>
        </a:buClr>
        <a:buSzPct val="80000"/>
        <a:buFont typeface="Wingdings" panose="05000000000000000000" pitchFamily="2" charset="2"/>
        <a:buChar char="n"/>
        <a:defRPr lang="zh-CN" altLang="en-US" sz="2400" kern="1200" smtClean="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120000"/>
        </a:lnSpc>
        <a:spcBef>
          <a:spcPts val="500"/>
        </a:spcBef>
        <a:buClr>
          <a:srgbClr val="008ED3"/>
        </a:buClr>
        <a:buSzPct val="80000"/>
        <a:buFont typeface="Wingdings" panose="05000000000000000000" pitchFamily="2" charset="2"/>
        <a:buChar char="u"/>
        <a:defRPr lang="zh-CN" altLang="en-US" sz="2000" kern="1200" smtClean="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120000"/>
        </a:lnSpc>
        <a:spcBef>
          <a:spcPts val="500"/>
        </a:spcBef>
        <a:buClr>
          <a:srgbClr val="008ED3"/>
        </a:buClr>
        <a:buSzPct val="80000"/>
        <a:buFont typeface="Arial" panose="020B0604020202020204" pitchFamily="34" charset="0"/>
        <a:buChar char="•"/>
        <a:defRPr lang="zh-CN" altLang="en-US" sz="1800" kern="1200" smtClean="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120000"/>
        </a:lnSpc>
        <a:spcBef>
          <a:spcPts val="500"/>
        </a:spcBef>
        <a:buClr>
          <a:srgbClr val="008ED3"/>
        </a:buClr>
        <a:buSzPct val="80000"/>
        <a:buFont typeface="Arial" panose="020B0604020202020204" pitchFamily="34" charset="0"/>
        <a:buChar char="•"/>
        <a:defRPr lang="zh-CN" altLang="en-US" sz="2400" kern="1200" smtClean="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120000"/>
        </a:lnSpc>
        <a:spcBef>
          <a:spcPts val="500"/>
        </a:spcBef>
        <a:buClr>
          <a:srgbClr val="008ED3"/>
        </a:buClr>
        <a:buSzPct val="80000"/>
        <a:buFont typeface="Arial" panose="020B0604020202020204" pitchFamily="34" charset="0"/>
        <a:buChar char="•"/>
        <a:defRPr lang="zh-CN" altLang="en-US" sz="24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image" Target="../media/image14.jpeg"/><Relationship Id="rId7" Type="http://schemas.openxmlformats.org/officeDocument/2006/relationships/image" Target="../media/image18.jpe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10.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image" Target="../media/image14.jpeg"/><Relationship Id="rId7" Type="http://schemas.openxmlformats.org/officeDocument/2006/relationships/image" Target="../media/image18.jpeg"/><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2.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tags" Target="../tags/tag13.xml"/><Relationship Id="rId18" Type="http://schemas.openxmlformats.org/officeDocument/2006/relationships/tags" Target="../tags/tag18.xml"/><Relationship Id="rId3" Type="http://schemas.openxmlformats.org/officeDocument/2006/relationships/tags" Target="../tags/tag3.xml"/><Relationship Id="rId21" Type="http://schemas.openxmlformats.org/officeDocument/2006/relationships/slideLayout" Target="../slideLayouts/slideLayout1.xml"/><Relationship Id="rId7" Type="http://schemas.openxmlformats.org/officeDocument/2006/relationships/tags" Target="../tags/tag7.xml"/><Relationship Id="rId12" Type="http://schemas.openxmlformats.org/officeDocument/2006/relationships/tags" Target="../tags/tag12.xml"/><Relationship Id="rId17" Type="http://schemas.openxmlformats.org/officeDocument/2006/relationships/tags" Target="../tags/tag17.xml"/><Relationship Id="rId2" Type="http://schemas.openxmlformats.org/officeDocument/2006/relationships/tags" Target="../tags/tag2.xml"/><Relationship Id="rId16" Type="http://schemas.openxmlformats.org/officeDocument/2006/relationships/tags" Target="../tags/tag16.xml"/><Relationship Id="rId20" Type="http://schemas.openxmlformats.org/officeDocument/2006/relationships/tags" Target="../tags/tag20.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5" Type="http://schemas.openxmlformats.org/officeDocument/2006/relationships/tags" Target="../tags/tag15.xml"/><Relationship Id="rId10" Type="http://schemas.openxmlformats.org/officeDocument/2006/relationships/tags" Target="../tags/tag10.xml"/><Relationship Id="rId19" Type="http://schemas.openxmlformats.org/officeDocument/2006/relationships/tags" Target="../tags/tag19.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tags" Target="../tags/tag14.xml"/></Relationships>
</file>

<file path=ppt/slides/_rels/slide3.xml.rels><?xml version="1.0" encoding="UTF-8" standalone="yes"?>
<Relationships xmlns="http://schemas.openxmlformats.org/package/2006/relationships"><Relationship Id="rId8" Type="http://schemas.openxmlformats.org/officeDocument/2006/relationships/image" Target="../media/image25.jpeg"/><Relationship Id="rId13" Type="http://schemas.openxmlformats.org/officeDocument/2006/relationships/image" Target="../media/image30.png"/><Relationship Id="rId3" Type="http://schemas.openxmlformats.org/officeDocument/2006/relationships/image" Target="../media/image20.png"/><Relationship Id="rId7" Type="http://schemas.openxmlformats.org/officeDocument/2006/relationships/image" Target="../media/image24.png"/><Relationship Id="rId12" Type="http://schemas.openxmlformats.org/officeDocument/2006/relationships/image" Target="../media/image29.png"/><Relationship Id="rId2" Type="http://schemas.openxmlformats.org/officeDocument/2006/relationships/image" Target="../media/image19.jpeg"/><Relationship Id="rId1" Type="http://schemas.openxmlformats.org/officeDocument/2006/relationships/slideLayout" Target="../slideLayouts/slideLayout9.xml"/><Relationship Id="rId6" Type="http://schemas.openxmlformats.org/officeDocument/2006/relationships/image" Target="../media/image23.png"/><Relationship Id="rId11" Type="http://schemas.openxmlformats.org/officeDocument/2006/relationships/image" Target="../media/image28.png"/><Relationship Id="rId5" Type="http://schemas.openxmlformats.org/officeDocument/2006/relationships/image" Target="../media/image22.jpeg"/><Relationship Id="rId10" Type="http://schemas.openxmlformats.org/officeDocument/2006/relationships/image" Target="../media/image27.png"/><Relationship Id="rId4" Type="http://schemas.openxmlformats.org/officeDocument/2006/relationships/image" Target="../media/image21.png"/><Relationship Id="rId9" Type="http://schemas.openxmlformats.org/officeDocument/2006/relationships/image" Target="../media/image26.jpeg"/><Relationship Id="rId14" Type="http://schemas.openxmlformats.org/officeDocument/2006/relationships/image" Target="../media/image3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png"/><Relationship Id="rId1" Type="http://schemas.openxmlformats.org/officeDocument/2006/relationships/slideLayout" Target="../slideLayouts/slideLayout9.xml"/><Relationship Id="rId4" Type="http://schemas.openxmlformats.org/officeDocument/2006/relationships/image" Target="../media/image34.png"/></Relationships>
</file>

<file path=ppt/slides/_rels/slide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9.xml"/><Relationship Id="rId4" Type="http://schemas.openxmlformats.org/officeDocument/2006/relationships/image" Target="../media/image3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screen"/>
          <a:srcRect/>
          <a:stretch>
            <a:fillRect/>
          </a:stretch>
        </p:blipFill>
        <p:spPr>
          <a:xfrm>
            <a:off x="79028" y="2823543"/>
            <a:ext cx="1760331" cy="1118318"/>
          </a:xfrm>
          <a:prstGeom prst="rect">
            <a:avLst/>
          </a:prstGeom>
          <a:ln>
            <a:solidFill>
              <a:schemeClr val="bg1"/>
            </a:solidFill>
          </a:ln>
        </p:spPr>
      </p:pic>
      <p:pic>
        <p:nvPicPr>
          <p:cNvPr id="9" name="图片 8"/>
          <p:cNvPicPr>
            <a:picLocks noChangeAspect="1"/>
          </p:cNvPicPr>
          <p:nvPr/>
        </p:nvPicPr>
        <p:blipFill>
          <a:blip r:embed="rId4"/>
          <a:stretch>
            <a:fillRect/>
          </a:stretch>
        </p:blipFill>
        <p:spPr>
          <a:xfrm>
            <a:off x="5299245" y="1745076"/>
            <a:ext cx="3406228" cy="2224800"/>
          </a:xfrm>
          <a:prstGeom prst="rect">
            <a:avLst/>
          </a:prstGeom>
        </p:spPr>
      </p:pic>
      <p:pic>
        <p:nvPicPr>
          <p:cNvPr id="3" name="图片 2"/>
          <p:cNvPicPr>
            <a:picLocks noChangeAspect="1"/>
          </p:cNvPicPr>
          <p:nvPr/>
        </p:nvPicPr>
        <p:blipFill>
          <a:blip r:embed="rId5" cstate="print"/>
          <a:stretch>
            <a:fillRect/>
          </a:stretch>
        </p:blipFill>
        <p:spPr>
          <a:xfrm>
            <a:off x="1900702" y="1745076"/>
            <a:ext cx="3337200" cy="2224800"/>
          </a:xfrm>
          <a:prstGeom prst="rect">
            <a:avLst/>
          </a:prstGeom>
        </p:spPr>
      </p:pic>
      <p:pic>
        <p:nvPicPr>
          <p:cNvPr id="2" name="图片 1"/>
          <p:cNvPicPr>
            <a:picLocks noChangeAspect="1"/>
          </p:cNvPicPr>
          <p:nvPr/>
        </p:nvPicPr>
        <p:blipFill>
          <a:blip r:embed="rId6" cstate="print"/>
          <a:stretch>
            <a:fillRect/>
          </a:stretch>
        </p:blipFill>
        <p:spPr>
          <a:xfrm>
            <a:off x="8766816" y="1745076"/>
            <a:ext cx="3337199" cy="2224800"/>
          </a:xfrm>
          <a:prstGeom prst="rect">
            <a:avLst/>
          </a:prstGeom>
        </p:spPr>
      </p:pic>
      <p:pic>
        <p:nvPicPr>
          <p:cNvPr id="11" name="图片 10"/>
          <p:cNvPicPr>
            <a:picLocks noChangeAspect="1"/>
          </p:cNvPicPr>
          <p:nvPr/>
        </p:nvPicPr>
        <p:blipFill>
          <a:blip r:embed="rId7" cstate="print"/>
          <a:stretch>
            <a:fillRect/>
          </a:stretch>
        </p:blipFill>
        <p:spPr>
          <a:xfrm>
            <a:off x="79028" y="1745076"/>
            <a:ext cx="1760331" cy="1063615"/>
          </a:xfrm>
          <a:prstGeom prst="rect">
            <a:avLst/>
          </a:prstGeom>
          <a:ln>
            <a:solidFill>
              <a:schemeClr val="bg1"/>
            </a:solidFill>
          </a:ln>
        </p:spPr>
      </p:pic>
      <p:sp>
        <p:nvSpPr>
          <p:cNvPr id="15" name="文本框 14"/>
          <p:cNvSpPr txBox="1"/>
          <p:nvPr/>
        </p:nvSpPr>
        <p:spPr>
          <a:xfrm>
            <a:off x="0" y="4669695"/>
            <a:ext cx="12201939" cy="1323439"/>
          </a:xfrm>
          <a:prstGeom prst="rect">
            <a:avLst/>
          </a:prstGeom>
          <a:noFill/>
          <a:effectLst/>
        </p:spPr>
        <p:txBody>
          <a:bodyPr wrap="square" rtlCol="0">
            <a:spAutoFit/>
          </a:bodyPr>
          <a:lstStyle/>
          <a:p>
            <a:pPr algn="ctr"/>
            <a:r>
              <a:rPr lang="en-US" altLang="zh-CN" sz="3600" b="1" dirty="0">
                <a:ln w="9525">
                  <a:solidFill>
                    <a:schemeClr val="bg1"/>
                  </a:solidFill>
                  <a:prstDash val="solid"/>
                </a:ln>
                <a:solidFill>
                  <a:srgbClr val="088AD2"/>
                </a:solidFill>
                <a:effectLst>
                  <a:outerShdw blurRad="12700" dist="38100" dir="2700000" algn="tl" rotWithShape="0">
                    <a:schemeClr val="accent5">
                      <a:lumMod val="60000"/>
                      <a:lumOff val="40000"/>
                    </a:schemeClr>
                  </a:outerShdw>
                  <a:reflection blurRad="6350" stA="55000" endA="300" endPos="45500" dir="5400000" sy="-100000" algn="bl" rotWithShape="0"/>
                </a:effectLst>
                <a:latin typeface="方正兰亭圆简体_中粗" panose="02000000000000000000" charset="-122"/>
                <a:ea typeface="方正兰亭圆简体_中粗" panose="02000000000000000000" charset="-122"/>
                <a:cs typeface="+mj-cs"/>
              </a:rPr>
              <a:t> </a:t>
            </a:r>
            <a:r>
              <a:rPr lang="en-US" altLang="zh-CN" sz="4000" b="1" dirty="0">
                <a:solidFill>
                  <a:srgbClr val="088AD2"/>
                </a:solidFill>
                <a:latin typeface="Arial" panose="020B0604020202020204" pitchFamily="34" charset="0"/>
                <a:ea typeface="微软雅黑" panose="020B0503020204020204" pitchFamily="34" charset="-122"/>
                <a:cs typeface="Arial" panose="020B0604020202020204" pitchFamily="34" charset="0"/>
              </a:rPr>
              <a:t>Views on evolution of NR duplex operation in Rel-19</a:t>
            </a:r>
            <a:endParaRPr lang="zh-CN" altLang="en-US" sz="4000" b="1" dirty="0">
              <a:solidFill>
                <a:srgbClr val="088AD2"/>
              </a:solidFill>
              <a:latin typeface="Arial" panose="020B0604020202020204" pitchFamily="34" charset="0"/>
              <a:ea typeface="微软雅黑" panose="020B0503020204020204" pitchFamily="34" charset="-122"/>
              <a:cs typeface="Arial" panose="020B0604020202020204" pitchFamily="34" charset="0"/>
            </a:endParaRPr>
          </a:p>
        </p:txBody>
      </p:sp>
      <p:cxnSp>
        <p:nvCxnSpPr>
          <p:cNvPr id="16" name="直接连接符 15"/>
          <p:cNvCxnSpPr/>
          <p:nvPr/>
        </p:nvCxnSpPr>
        <p:spPr>
          <a:xfrm flipH="1">
            <a:off x="-9939" y="4007976"/>
            <a:ext cx="12192000" cy="0"/>
          </a:xfrm>
          <a:prstGeom prst="line">
            <a:avLst/>
          </a:prstGeom>
          <a:noFill/>
          <a:ln w="63500" cmpd="thinThick">
            <a:solidFill>
              <a:schemeClr val="bg1">
                <a:lumMod val="65000"/>
              </a:schemeClr>
            </a:solidFill>
            <a:round/>
          </a:ln>
        </p:spPr>
      </p:cxnSp>
      <p:sp>
        <p:nvSpPr>
          <p:cNvPr id="19" name="任意多边形: 形状 30"/>
          <p:cNvSpPr/>
          <p:nvPr/>
        </p:nvSpPr>
        <p:spPr>
          <a:xfrm flipH="1">
            <a:off x="2854046" y="6217819"/>
            <a:ext cx="6090419" cy="216000"/>
          </a:xfrm>
          <a:custGeom>
            <a:avLst/>
            <a:gdLst>
              <a:gd name="connsiteX0" fmla="*/ 0 w 2060294"/>
              <a:gd name="connsiteY0" fmla="*/ 405114 h 983848"/>
              <a:gd name="connsiteX1" fmla="*/ 717631 w 2060294"/>
              <a:gd name="connsiteY1" fmla="*/ 405114 h 983848"/>
              <a:gd name="connsiteX2" fmla="*/ 914400 w 2060294"/>
              <a:gd name="connsiteY2" fmla="*/ 0 h 983848"/>
              <a:gd name="connsiteX3" fmla="*/ 1053297 w 2060294"/>
              <a:gd name="connsiteY3" fmla="*/ 983848 h 983848"/>
              <a:gd name="connsiteX4" fmla="*/ 1238492 w 2060294"/>
              <a:gd name="connsiteY4" fmla="*/ 324091 h 983848"/>
              <a:gd name="connsiteX5" fmla="*/ 1273216 w 2060294"/>
              <a:gd name="connsiteY5" fmla="*/ 428263 h 983848"/>
              <a:gd name="connsiteX6" fmla="*/ 2060294 w 2060294"/>
              <a:gd name="connsiteY6" fmla="*/ 428263 h 983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60294" h="983848">
                <a:moveTo>
                  <a:pt x="0" y="405114"/>
                </a:moveTo>
                <a:lnTo>
                  <a:pt x="717631" y="405114"/>
                </a:lnTo>
                <a:lnTo>
                  <a:pt x="914400" y="0"/>
                </a:lnTo>
                <a:lnTo>
                  <a:pt x="1053297" y="983848"/>
                </a:lnTo>
                <a:lnTo>
                  <a:pt x="1238492" y="324091"/>
                </a:lnTo>
                <a:lnTo>
                  <a:pt x="1273216" y="428263"/>
                </a:lnTo>
                <a:lnTo>
                  <a:pt x="2060294" y="428263"/>
                </a:lnTo>
              </a:path>
            </a:pathLst>
          </a:custGeom>
          <a:noFill/>
          <a:ln w="12700" cap="flat" cmpd="sng" algn="ctr">
            <a:gradFill flip="none" rotWithShape="1">
              <a:gsLst>
                <a:gs pos="0">
                  <a:srgbClr val="00FFFF">
                    <a:alpha val="0"/>
                  </a:srgbClr>
                </a:gs>
                <a:gs pos="54000">
                  <a:srgbClr val="00FFFF"/>
                </a:gs>
                <a:gs pos="100000">
                  <a:srgbClr val="00FFFF">
                    <a:alpha val="0"/>
                  </a:srgbClr>
                </a:gs>
              </a:gsLst>
              <a:lin ang="10800000" scaled="1"/>
              <a:tileRect/>
            </a:gra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7" name="文本框 6"/>
          <p:cNvSpPr txBox="1"/>
          <p:nvPr/>
        </p:nvSpPr>
        <p:spPr>
          <a:xfrm>
            <a:off x="209399" y="152704"/>
            <a:ext cx="5498878" cy="1785104"/>
          </a:xfrm>
          <a:prstGeom prst="rect">
            <a:avLst/>
          </a:prstGeom>
          <a:noFill/>
          <a:ln>
            <a:noFill/>
          </a:ln>
        </p:spPr>
        <p:txBody>
          <a:bodyPr wrap="none" rtlCol="0">
            <a:spAutoFit/>
          </a:bodyPr>
          <a:lstStyle/>
          <a:p>
            <a:pPr>
              <a:spcBef>
                <a:spcPts val="600"/>
              </a:spcBef>
              <a:spcAft>
                <a:spcPts val="600"/>
              </a:spcAft>
            </a:pPr>
            <a:r>
              <a:rPr lang="en-US" altLang="zh-CN" sz="2000" b="1" dirty="0">
                <a:solidFill>
                  <a:srgbClr val="088AD2"/>
                </a:solidFill>
                <a:latin typeface="Arial" panose="020B0604020202020204" pitchFamily="34" charset="0"/>
                <a:ea typeface="微软雅黑" panose="020B0503020204020204" pitchFamily="34" charset="-122"/>
                <a:cs typeface="Arial" panose="020B0604020202020204" pitchFamily="34" charset="0"/>
              </a:rPr>
              <a:t>3GPP TSG RAN Meeting #102</a:t>
            </a:r>
          </a:p>
          <a:p>
            <a:pPr>
              <a:spcBef>
                <a:spcPts val="600"/>
              </a:spcBef>
              <a:spcAft>
                <a:spcPts val="600"/>
              </a:spcAft>
            </a:pPr>
            <a:r>
              <a:rPr lang="en-US" altLang="zh-CN" sz="2000" b="1" dirty="0">
                <a:solidFill>
                  <a:srgbClr val="088AD2"/>
                </a:solidFill>
                <a:latin typeface="Arial" panose="020B0604020202020204" pitchFamily="34" charset="0"/>
                <a:ea typeface="微软雅黑" panose="020B0503020204020204" pitchFamily="34" charset="-122"/>
                <a:cs typeface="Arial" panose="020B0604020202020204" pitchFamily="34" charset="0"/>
              </a:rPr>
              <a:t>Edinburgh, Scotland, December 11-15, 2023</a:t>
            </a:r>
            <a:endParaRPr lang="en-US" altLang="zh-CN" sz="2000" b="1" dirty="0">
              <a:solidFill>
                <a:srgbClr val="088AD2"/>
              </a:solidFill>
              <a:highlight>
                <a:srgbClr val="FFFF00"/>
              </a:highlight>
              <a:latin typeface="Arial" panose="020B0604020202020204" pitchFamily="34" charset="0"/>
              <a:ea typeface="微软雅黑" panose="020B0503020204020204" pitchFamily="34" charset="-122"/>
              <a:cs typeface="Arial" panose="020B0604020202020204" pitchFamily="34" charset="0"/>
            </a:endParaRPr>
          </a:p>
          <a:p>
            <a:pPr>
              <a:spcBef>
                <a:spcPts val="600"/>
              </a:spcBef>
              <a:spcAft>
                <a:spcPts val="600"/>
              </a:spcAft>
            </a:pPr>
            <a:r>
              <a:rPr lang="en-US" altLang="zh-CN" sz="2000" b="1" dirty="0">
                <a:solidFill>
                  <a:srgbClr val="088AD2"/>
                </a:solidFill>
                <a:highlight>
                  <a:srgbClr val="FFFFFF"/>
                </a:highlight>
                <a:latin typeface="Arial" panose="020B0604020202020204" pitchFamily="34" charset="0"/>
                <a:ea typeface="微软雅黑" panose="020B0503020204020204" pitchFamily="34" charset="-122"/>
                <a:cs typeface="Arial" panose="020B0604020202020204" pitchFamily="34" charset="0"/>
              </a:rPr>
              <a:t>Agenda item: 9.1.1.3</a:t>
            </a:r>
          </a:p>
          <a:p>
            <a:pPr>
              <a:spcBef>
                <a:spcPts val="600"/>
              </a:spcBef>
              <a:spcAft>
                <a:spcPts val="600"/>
              </a:spcAft>
            </a:pPr>
            <a:endParaRPr lang="en-US" altLang="zh-CN" sz="2000" b="1" dirty="0">
              <a:solidFill>
                <a:srgbClr val="088AD2"/>
              </a:solidFill>
              <a:highlight>
                <a:srgbClr val="FFFF00"/>
              </a:highlight>
              <a:latin typeface="微软雅黑" panose="020B0503020204020204" pitchFamily="34" charset="-122"/>
              <a:ea typeface="微软雅黑" panose="020B0503020204020204" pitchFamily="34" charset="-122"/>
            </a:endParaRPr>
          </a:p>
        </p:txBody>
      </p:sp>
      <p:pic>
        <p:nvPicPr>
          <p:cNvPr id="17" name="图片 16"/>
          <p:cNvPicPr>
            <a:picLocks noChangeAspect="1"/>
          </p:cNvPicPr>
          <p:nvPr/>
        </p:nvPicPr>
        <p:blipFill>
          <a:blip r:embed="rId8" cstate="print"/>
          <a:stretch>
            <a:fillRect/>
          </a:stretch>
        </p:blipFill>
        <p:spPr>
          <a:xfrm>
            <a:off x="10520416" y="216337"/>
            <a:ext cx="1462185" cy="503302"/>
          </a:xfrm>
          <a:prstGeom prst="rect">
            <a:avLst/>
          </a:prstGeom>
        </p:spPr>
      </p:pic>
      <p:sp>
        <p:nvSpPr>
          <p:cNvPr id="5" name="矩形 4"/>
          <p:cNvSpPr/>
          <p:nvPr/>
        </p:nvSpPr>
        <p:spPr>
          <a:xfrm>
            <a:off x="8944465" y="216337"/>
            <a:ext cx="1483098" cy="400110"/>
          </a:xfrm>
          <a:prstGeom prst="rect">
            <a:avLst/>
          </a:prstGeom>
        </p:spPr>
        <p:txBody>
          <a:bodyPr wrap="none">
            <a:spAutoFit/>
          </a:bodyPr>
          <a:lstStyle/>
          <a:p>
            <a:pPr>
              <a:spcAft>
                <a:spcPts val="600"/>
              </a:spcAft>
            </a:pPr>
            <a:r>
              <a:rPr lang="en-US" altLang="zh-CN" sz="2000" b="1" dirty="0">
                <a:solidFill>
                  <a:srgbClr val="088AD2"/>
                </a:solidFill>
                <a:latin typeface="Arial" panose="020B0604020202020204" pitchFamily="34" charset="0"/>
                <a:ea typeface="微软雅黑" panose="020B0503020204020204" pitchFamily="34" charset="-122"/>
                <a:cs typeface="Arial" panose="020B0604020202020204" pitchFamily="34" charset="0"/>
              </a:rPr>
              <a:t>RP-233610</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200" dirty="0"/>
              <a:t>Prototypes of SBFD</a:t>
            </a:r>
            <a:endParaRPr lang="zh-CN" altLang="en-US" sz="3200" dirty="0"/>
          </a:p>
        </p:txBody>
      </p:sp>
      <p:sp>
        <p:nvSpPr>
          <p:cNvPr id="4" name="文本框 3"/>
          <p:cNvSpPr txBox="1"/>
          <p:nvPr/>
        </p:nvSpPr>
        <p:spPr>
          <a:xfrm>
            <a:off x="712439" y="908050"/>
            <a:ext cx="11306379" cy="1585049"/>
          </a:xfrm>
          <a:prstGeom prst="rect">
            <a:avLst/>
          </a:prstGeom>
          <a:noFill/>
          <a:ln>
            <a:noFill/>
          </a:ln>
        </p:spPr>
        <p:txBody>
          <a:bodyPr wrap="square" rtlCol="0">
            <a:spAutoFit/>
          </a:bodyPr>
          <a:lstStyle/>
          <a:p>
            <a:pPr marL="342900" indent="-342900" hangingPunct="0">
              <a:spcBef>
                <a:spcPts val="600"/>
              </a:spcBef>
              <a:spcAft>
                <a:spcPts val="600"/>
              </a:spcAft>
              <a:buClr>
                <a:srgbClr val="548ED5"/>
              </a:buClr>
              <a:buFont typeface="Wingdings" panose="05000000000000000000" pitchFamily="2" charset="2"/>
              <a:buChar char="n"/>
            </a:pPr>
            <a:r>
              <a:rPr lang="en-GB" altLang="zh-CN" sz="2000" dirty="0">
                <a:latin typeface="Times New Roman" panose="02020603050405020304" pitchFamily="18" charset="0"/>
                <a:cs typeface="Times New Roman" panose="02020603050405020304" pitchFamily="18" charset="0"/>
              </a:rPr>
              <a:t>The </a:t>
            </a:r>
            <a:r>
              <a:rPr lang="en-GB" altLang="zh-CN" sz="2000" dirty="0" err="1">
                <a:latin typeface="Times New Roman" panose="02020603050405020304" pitchFamily="18" charset="0"/>
                <a:cs typeface="Times New Roman" panose="02020603050405020304" pitchFamily="18" charset="0"/>
              </a:rPr>
              <a:t>subband</a:t>
            </a:r>
            <a:r>
              <a:rPr lang="en-GB" altLang="zh-CN" sz="2000" dirty="0">
                <a:latin typeface="Times New Roman" panose="02020603050405020304" pitchFamily="18" charset="0"/>
                <a:cs typeface="Times New Roman" panose="02020603050405020304" pitchFamily="18" charset="0"/>
              </a:rPr>
              <a:t> configuration and other the detailed setting about this SBFD prototype</a:t>
            </a:r>
          </a:p>
          <a:p>
            <a:pPr marL="742950" lvl="1" indent="-285750">
              <a:buClr>
                <a:srgbClr val="00B0F0"/>
              </a:buClr>
              <a:buFont typeface="Wingdings" panose="05000000000000000000" pitchFamily="2" charset="2"/>
              <a:buChar char="Ø"/>
            </a:pPr>
            <a:r>
              <a:rPr lang="en-GB" altLang="zh-CN" dirty="0">
                <a:latin typeface="Times New Roman" panose="02020603050405020304" pitchFamily="18" charset="0"/>
                <a:cs typeface="Times New Roman" panose="02020603050405020304" pitchFamily="18" charset="0"/>
              </a:rPr>
              <a:t>The first slot and last slot are DL only slot and UL only slot with 100MHz transmission bandwidth, respectively. The DL </a:t>
            </a:r>
            <a:r>
              <a:rPr lang="en-GB" altLang="zh-CN" dirty="0" err="1">
                <a:latin typeface="Times New Roman" panose="02020603050405020304" pitchFamily="18" charset="0"/>
                <a:cs typeface="Times New Roman" panose="02020603050405020304" pitchFamily="18" charset="0"/>
              </a:rPr>
              <a:t>subband</a:t>
            </a:r>
            <a:r>
              <a:rPr lang="en-GB" altLang="zh-CN" dirty="0">
                <a:latin typeface="Times New Roman" panose="02020603050405020304" pitchFamily="18" charset="0"/>
                <a:cs typeface="Times New Roman" panose="02020603050405020304" pitchFamily="18" charset="0"/>
              </a:rPr>
              <a:t> is set as 10MHz and the UL </a:t>
            </a:r>
            <a:r>
              <a:rPr lang="en-GB" altLang="zh-CN" dirty="0" err="1">
                <a:latin typeface="Times New Roman" panose="02020603050405020304" pitchFamily="18" charset="0"/>
                <a:cs typeface="Times New Roman" panose="02020603050405020304" pitchFamily="18" charset="0"/>
              </a:rPr>
              <a:t>subband</a:t>
            </a:r>
            <a:r>
              <a:rPr lang="en-GB" altLang="zh-CN" dirty="0">
                <a:latin typeface="Times New Roman" panose="02020603050405020304" pitchFamily="18" charset="0"/>
                <a:cs typeface="Times New Roman" panose="02020603050405020304" pitchFamily="18" charset="0"/>
              </a:rPr>
              <a:t> is set as 90MHz. </a:t>
            </a:r>
          </a:p>
          <a:p>
            <a:pPr marL="742950" lvl="1" indent="-285750">
              <a:buClr>
                <a:srgbClr val="00B0F0"/>
              </a:buClr>
              <a:buFont typeface="Wingdings" panose="05000000000000000000" pitchFamily="2" charset="2"/>
              <a:buChar char="Ø"/>
            </a:pPr>
            <a:r>
              <a:rPr lang="en-US" altLang="zh-CN" dirty="0">
                <a:latin typeface="Times New Roman" panose="02020603050405020304" pitchFamily="18" charset="0"/>
                <a:cs typeface="Times New Roman" panose="02020603050405020304" pitchFamily="18" charset="0"/>
              </a:rPr>
              <a:t>More detailed configuration of SBFD prototypes and results can be found in our RAN1 tdoc R1-2304595 </a:t>
            </a:r>
          </a:p>
          <a:p>
            <a:pPr marL="742950" lvl="1" indent="-285750">
              <a:buFont typeface="Wingdings" panose="05000000000000000000" pitchFamily="2" charset="2"/>
              <a:buChar char="l"/>
            </a:pPr>
            <a:endParaRPr lang="en-GB" altLang="zh-CN" dirty="0"/>
          </a:p>
        </p:txBody>
      </p:sp>
      <p:pic>
        <p:nvPicPr>
          <p:cNvPr id="3" name="图片 2">
            <a:extLst>
              <a:ext uri="{FF2B5EF4-FFF2-40B4-BE49-F238E27FC236}">
                <a16:creationId xmlns:a16="http://schemas.microsoft.com/office/drawing/2014/main" id="{2991A74F-7BDE-4692-ABAB-982236F457AE}"/>
              </a:ext>
            </a:extLst>
          </p:cNvPr>
          <p:cNvPicPr>
            <a:picLocks noChangeAspect="1"/>
          </p:cNvPicPr>
          <p:nvPr/>
        </p:nvPicPr>
        <p:blipFill>
          <a:blip r:embed="rId2"/>
          <a:stretch>
            <a:fillRect/>
          </a:stretch>
        </p:blipFill>
        <p:spPr>
          <a:xfrm>
            <a:off x="3426912" y="2493099"/>
            <a:ext cx="5338176" cy="360000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200" dirty="0">
                <a:solidFill>
                  <a:srgbClr val="0090D6"/>
                </a:solidFill>
                <a:latin typeface="微软雅黑" panose="020B0503020204020204" pitchFamily="34" charset="-122"/>
                <a:ea typeface="微软雅黑" panose="020B0503020204020204" pitchFamily="34" charset="-122"/>
                <a:sym typeface="+mn-ea"/>
              </a:rPr>
              <a:t>Draft Rel-19 WI Objective</a:t>
            </a:r>
            <a:endParaRPr lang="zh-CN" altLang="en-US" sz="3200" dirty="0">
              <a:solidFill>
                <a:srgbClr val="0090D6"/>
              </a:solidFill>
              <a:latin typeface="微软雅黑" panose="020B0503020204020204" pitchFamily="34" charset="-122"/>
              <a:ea typeface="微软雅黑" panose="020B0503020204020204" pitchFamily="34" charset="-122"/>
              <a:sym typeface="+mn-ea"/>
            </a:endParaRPr>
          </a:p>
        </p:txBody>
      </p:sp>
      <p:sp>
        <p:nvSpPr>
          <p:cNvPr id="37" name="文本框 36"/>
          <p:cNvSpPr txBox="1"/>
          <p:nvPr/>
        </p:nvSpPr>
        <p:spPr>
          <a:xfrm>
            <a:off x="695325" y="908050"/>
            <a:ext cx="11155362" cy="4444807"/>
          </a:xfrm>
          <a:prstGeom prst="rect">
            <a:avLst/>
          </a:prstGeom>
          <a:noFill/>
          <a:ln>
            <a:noFill/>
          </a:ln>
        </p:spPr>
        <p:txBody>
          <a:bodyPr wrap="square" rtlCol="0">
            <a:spAutoFit/>
          </a:bodyPr>
          <a:lstStyle/>
          <a:p>
            <a:pPr marL="342900" indent="-342900" algn="just" hangingPunct="0">
              <a:spcBef>
                <a:spcPts val="600"/>
              </a:spcBef>
              <a:spcAft>
                <a:spcPts val="600"/>
              </a:spcAft>
              <a:buClr>
                <a:srgbClr val="548ED5"/>
              </a:buClr>
              <a:buFont typeface="Wingdings" panose="05000000000000000000" pitchFamily="2" charset="2"/>
              <a:buChar char="n"/>
            </a:pPr>
            <a:r>
              <a:rPr lang="en-US" altLang="zh-CN" sz="2000" dirty="0">
                <a:latin typeface="Times New Roman" panose="02020603050405020304" pitchFamily="18" charset="0"/>
                <a:cs typeface="Times New Roman" panose="02020603050405020304" pitchFamily="18" charset="0"/>
              </a:rPr>
              <a:t>RAN1 has finished the duplex evolution study item in August meeting. Based on RAN1’s outcome, it is observed that SBFD provides UL UPT, latency and coverage gain in most cases if the </a:t>
            </a:r>
            <a:r>
              <a:rPr lang="en-US" altLang="zh-CN" sz="2000" dirty="0" err="1">
                <a:latin typeface="Times New Roman" panose="02020603050405020304" pitchFamily="18" charset="0"/>
                <a:cs typeface="Times New Roman" panose="02020603050405020304" pitchFamily="18" charset="0"/>
              </a:rPr>
              <a:t>gNB</a:t>
            </a:r>
            <a:r>
              <a:rPr lang="en-US" altLang="zh-CN" sz="2000" dirty="0">
                <a:latin typeface="Times New Roman" panose="02020603050405020304" pitchFamily="18" charset="0"/>
                <a:cs typeface="Times New Roman" panose="02020603050405020304" pitchFamily="18" charset="0"/>
              </a:rPr>
              <a:t>-self interference, co-site inter-sector CLI and </a:t>
            </a:r>
            <a:r>
              <a:rPr lang="en-US" altLang="zh-CN" sz="2000" dirty="0" err="1">
                <a:latin typeface="Times New Roman" panose="02020603050405020304" pitchFamily="18" charset="0"/>
                <a:cs typeface="Times New Roman" panose="02020603050405020304" pitchFamily="18" charset="0"/>
              </a:rPr>
              <a:t>gNB-gNB</a:t>
            </a:r>
            <a:r>
              <a:rPr lang="en-US" altLang="zh-CN" sz="2000" dirty="0">
                <a:latin typeface="Times New Roman" panose="02020603050405020304" pitchFamily="18" charset="0"/>
                <a:cs typeface="Times New Roman" panose="02020603050405020304" pitchFamily="18" charset="0"/>
              </a:rPr>
              <a:t> CLI are suppressed under a acceptable level. Meanwhile, the DL performance loss is unobvious or smaller than the gain for UL. </a:t>
            </a:r>
          </a:p>
          <a:p>
            <a:pPr marL="342900" indent="-342900" algn="just" hangingPunct="0">
              <a:spcBef>
                <a:spcPts val="600"/>
              </a:spcBef>
              <a:spcAft>
                <a:spcPts val="600"/>
              </a:spcAft>
              <a:buClr>
                <a:srgbClr val="548ED5"/>
              </a:buClr>
              <a:buFont typeface="Wingdings" panose="05000000000000000000" pitchFamily="2" charset="2"/>
              <a:buChar char="n"/>
            </a:pPr>
            <a:r>
              <a:rPr lang="en-US" altLang="zh-CN" sz="2000" dirty="0">
                <a:highlight>
                  <a:srgbClr val="FFFFFF"/>
                </a:highlight>
                <a:latin typeface="Times New Roman" panose="02020603050405020304" pitchFamily="18" charset="0"/>
                <a:cs typeface="Times New Roman" panose="02020603050405020304" pitchFamily="18" charset="0"/>
              </a:rPr>
              <a:t>Targeted SBFD BS class and deployment scenarios should be decided after the completion of RAN4 SBFD work.</a:t>
            </a:r>
          </a:p>
          <a:p>
            <a:pPr marL="342900" indent="-342900" algn="just" hangingPunct="0">
              <a:spcBef>
                <a:spcPts val="600"/>
              </a:spcBef>
              <a:spcAft>
                <a:spcPts val="600"/>
              </a:spcAft>
              <a:buClr>
                <a:srgbClr val="548ED5"/>
              </a:buClr>
              <a:buFont typeface="Wingdings" panose="05000000000000000000" pitchFamily="2" charset="2"/>
              <a:buChar char="n"/>
            </a:pPr>
            <a:r>
              <a:rPr lang="en-US" altLang="zh-CN" sz="2000" dirty="0">
                <a:latin typeface="Times New Roman" panose="02020603050405020304" pitchFamily="18" charset="0"/>
                <a:cs typeface="Times New Roman" panose="02020603050405020304" pitchFamily="18" charset="0"/>
              </a:rPr>
              <a:t>The justification during the SI phase show that it is beneficial to start the normative work for </a:t>
            </a:r>
            <a:r>
              <a:rPr lang="en-US" altLang="zh-CN" sz="2000" dirty="0" err="1">
                <a:latin typeface="Times New Roman" panose="02020603050405020304" pitchFamily="18" charset="0"/>
                <a:cs typeface="Times New Roman" panose="02020603050405020304" pitchFamily="18" charset="0"/>
              </a:rPr>
              <a:t>subband</a:t>
            </a:r>
            <a:r>
              <a:rPr lang="en-US" altLang="zh-CN" sz="2000" dirty="0">
                <a:latin typeface="Times New Roman" panose="02020603050405020304" pitchFamily="18" charset="0"/>
                <a:cs typeface="Times New Roman" panose="02020603050405020304" pitchFamily="18" charset="0"/>
              </a:rPr>
              <a:t> full duplex in Rel-19.</a:t>
            </a:r>
          </a:p>
          <a:p>
            <a:pPr marL="342900" indent="-342900" algn="just" hangingPunct="0">
              <a:spcBef>
                <a:spcPts val="600"/>
              </a:spcBef>
              <a:spcAft>
                <a:spcPts val="600"/>
              </a:spcAft>
              <a:buClr>
                <a:srgbClr val="548ED5"/>
              </a:buClr>
              <a:buFont typeface="Wingdings" panose="05000000000000000000" pitchFamily="2" charset="2"/>
              <a:buChar char="n"/>
            </a:pPr>
            <a:r>
              <a:rPr lang="en-US" altLang="zh-CN" sz="2000" dirty="0">
                <a:latin typeface="Times New Roman" panose="02020603050405020304" pitchFamily="18" charset="0"/>
                <a:cs typeface="Times New Roman" panose="02020603050405020304" pitchFamily="18" charset="0"/>
              </a:rPr>
              <a:t>The estimated TU for RAN1 for </a:t>
            </a:r>
            <a:r>
              <a:rPr lang="en-US" altLang="zh-CN" sz="2000" dirty="0" err="1">
                <a:latin typeface="Times New Roman" panose="02020603050405020304" pitchFamily="18" charset="0"/>
                <a:cs typeface="Times New Roman" panose="02020603050405020304" pitchFamily="18" charset="0"/>
              </a:rPr>
              <a:t>subband</a:t>
            </a:r>
            <a:r>
              <a:rPr lang="en-US" altLang="zh-CN" sz="2000" dirty="0">
                <a:latin typeface="Times New Roman" panose="02020603050405020304" pitchFamily="18" charset="0"/>
                <a:cs typeface="Times New Roman" panose="02020603050405020304" pitchFamily="18" charset="0"/>
              </a:rPr>
              <a:t> full duplex in Rel-19 is 2 TUs per meeting. </a:t>
            </a:r>
          </a:p>
          <a:p>
            <a:pPr marL="742950" lvl="1" indent="-285750">
              <a:spcBef>
                <a:spcPts val="600"/>
              </a:spcBef>
              <a:spcAft>
                <a:spcPts val="100"/>
              </a:spcAft>
              <a:buClr>
                <a:srgbClr val="00B0F0"/>
              </a:buClr>
              <a:buFont typeface="Wingdings" panose="05000000000000000000" pitchFamily="2" charset="2"/>
              <a:buChar char="Ø"/>
            </a:pPr>
            <a:r>
              <a:rPr lang="en-US" altLang="zh-CN" dirty="0">
                <a:latin typeface="Times New Roman" panose="02020603050405020304" pitchFamily="18" charset="0"/>
                <a:cs typeface="Times New Roman" panose="02020603050405020304" pitchFamily="18" charset="0"/>
              </a:rPr>
              <a:t>This is under the assumption that only basic SBFD operations together with ~ 2 CLI handling schemes for </a:t>
            </a:r>
            <a:r>
              <a:rPr lang="en-US" altLang="zh-CN" dirty="0" err="1">
                <a:latin typeface="Times New Roman" panose="02020603050405020304" pitchFamily="18" charset="0"/>
                <a:cs typeface="Times New Roman" panose="02020603050405020304" pitchFamily="18" charset="0"/>
              </a:rPr>
              <a:t>gNB</a:t>
            </a:r>
            <a:r>
              <a:rPr lang="en-US" altLang="zh-CN" dirty="0">
                <a:latin typeface="Times New Roman" panose="02020603050405020304" pitchFamily="18" charset="0"/>
                <a:cs typeface="Times New Roman" panose="02020603050405020304" pitchFamily="18" charset="0"/>
              </a:rPr>
              <a:t> side and ~ 2 CLI handling schemes for UE side will be included in the WI</a:t>
            </a:r>
          </a:p>
          <a:p>
            <a:pPr hangingPunct="0"/>
            <a:endParaRPr lang="en-US" altLang="zh-CN" sz="16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200" dirty="0">
                <a:solidFill>
                  <a:srgbClr val="0090D6"/>
                </a:solidFill>
                <a:latin typeface="微软雅黑" panose="020B0503020204020204" pitchFamily="34" charset="-122"/>
                <a:ea typeface="微软雅黑" panose="020B0503020204020204" pitchFamily="34" charset="-122"/>
                <a:sym typeface="+mn-ea"/>
              </a:rPr>
              <a:t>Draft Rel-19 WI Objective</a:t>
            </a:r>
            <a:endParaRPr lang="zh-CN" altLang="en-US" sz="3200" dirty="0"/>
          </a:p>
        </p:txBody>
      </p:sp>
      <p:sp>
        <p:nvSpPr>
          <p:cNvPr id="37" name="文本框 36"/>
          <p:cNvSpPr txBox="1"/>
          <p:nvPr/>
        </p:nvSpPr>
        <p:spPr>
          <a:xfrm>
            <a:off x="695325" y="911232"/>
            <a:ext cx="11155362" cy="5982970"/>
          </a:xfrm>
          <a:prstGeom prst="rect">
            <a:avLst/>
          </a:prstGeom>
          <a:noFill/>
          <a:ln>
            <a:noFill/>
          </a:ln>
        </p:spPr>
        <p:txBody>
          <a:bodyPr wrap="square" rtlCol="0">
            <a:spAutoFit/>
          </a:bodyPr>
          <a:lstStyle/>
          <a:p>
            <a:pPr marL="0" lvl="1" hangingPunct="0">
              <a:spcAft>
                <a:spcPts val="300"/>
              </a:spcAft>
              <a:buClr>
                <a:srgbClr val="548ED5"/>
              </a:buClr>
            </a:pPr>
            <a:r>
              <a:rPr lang="en-US" altLang="zh-CN" sz="2000" b="1" dirty="0">
                <a:solidFill>
                  <a:srgbClr val="FF0000"/>
                </a:solidFill>
                <a:latin typeface="Times New Roman" panose="02020603050405020304" pitchFamily="18" charset="0"/>
                <a:cs typeface="Times New Roman" panose="02020603050405020304" pitchFamily="18" charset="0"/>
              </a:rPr>
              <a:t>Proposal 1</a:t>
            </a:r>
            <a:r>
              <a:rPr lang="en-US" altLang="zh-CN" sz="2000" dirty="0">
                <a:latin typeface="Times New Roman" panose="02020603050405020304" pitchFamily="18" charset="0"/>
                <a:cs typeface="Times New Roman" panose="02020603050405020304" pitchFamily="18" charset="0"/>
              </a:rPr>
              <a:t>: Start normative work for </a:t>
            </a:r>
            <a:r>
              <a:rPr lang="en-US" altLang="zh-CN" sz="2000" dirty="0" err="1">
                <a:latin typeface="Times New Roman" panose="02020603050405020304" pitchFamily="18" charset="0"/>
                <a:cs typeface="Times New Roman" panose="02020603050405020304" pitchFamily="18" charset="0"/>
              </a:rPr>
              <a:t>subband</a:t>
            </a:r>
            <a:r>
              <a:rPr lang="en-US" altLang="zh-CN" sz="2000" dirty="0">
                <a:latin typeface="Times New Roman" panose="02020603050405020304" pitchFamily="18" charset="0"/>
                <a:cs typeface="Times New Roman" panose="02020603050405020304" pitchFamily="18" charset="0"/>
              </a:rPr>
              <a:t> full duplex at </a:t>
            </a:r>
            <a:r>
              <a:rPr lang="en-US" altLang="zh-CN" sz="2000" dirty="0" err="1">
                <a:latin typeface="Times New Roman" panose="02020603050405020304" pitchFamily="18" charset="0"/>
                <a:cs typeface="Times New Roman" panose="02020603050405020304" pitchFamily="18" charset="0"/>
              </a:rPr>
              <a:t>gNB</a:t>
            </a:r>
            <a:r>
              <a:rPr lang="en-US" altLang="zh-CN" sz="2000" dirty="0">
                <a:latin typeface="Times New Roman" panose="02020603050405020304" pitchFamily="18" charset="0"/>
                <a:cs typeface="Times New Roman" panose="02020603050405020304" pitchFamily="18" charset="0"/>
              </a:rPr>
              <a:t> side in Rel-19 with 2 TUs in RAN1.</a:t>
            </a:r>
          </a:p>
          <a:p>
            <a:pPr marL="0" lvl="1" hangingPunct="0">
              <a:spcAft>
                <a:spcPts val="300"/>
              </a:spcAft>
              <a:buClr>
                <a:srgbClr val="548ED5"/>
              </a:buClr>
            </a:pPr>
            <a:endParaRPr lang="en-US" altLang="zh-CN" sz="2000" dirty="0">
              <a:latin typeface="Times New Roman" panose="02020603050405020304" pitchFamily="18" charset="0"/>
              <a:cs typeface="Times New Roman" panose="02020603050405020304" pitchFamily="18" charset="0"/>
            </a:endParaRPr>
          </a:p>
          <a:p>
            <a:pPr marL="0" lvl="1" hangingPunct="0">
              <a:spcAft>
                <a:spcPts val="300"/>
              </a:spcAft>
              <a:buClr>
                <a:srgbClr val="548ED5"/>
              </a:buClr>
            </a:pPr>
            <a:r>
              <a:rPr lang="en-US" altLang="zh-CN" sz="2000" b="1" dirty="0">
                <a:solidFill>
                  <a:srgbClr val="FF0000"/>
                </a:solidFill>
                <a:latin typeface="Times New Roman" panose="02020603050405020304" pitchFamily="18" charset="0"/>
                <a:cs typeface="Times New Roman" panose="02020603050405020304" pitchFamily="18" charset="0"/>
              </a:rPr>
              <a:t>Proposal 2</a:t>
            </a:r>
            <a:r>
              <a:rPr lang="en-US" altLang="zh-CN" sz="2000" dirty="0">
                <a:latin typeface="Times New Roman" panose="02020603050405020304" pitchFamily="18" charset="0"/>
                <a:cs typeface="Times New Roman" panose="02020603050405020304" pitchFamily="18" charset="0"/>
              </a:rPr>
              <a:t>: Draft objectives for Rel-19 </a:t>
            </a:r>
            <a:r>
              <a:rPr lang="en-US" altLang="zh-CN" sz="2000" dirty="0" err="1">
                <a:latin typeface="Times New Roman" panose="02020603050405020304" pitchFamily="18" charset="0"/>
                <a:cs typeface="Times New Roman" panose="02020603050405020304" pitchFamily="18" charset="0"/>
              </a:rPr>
              <a:t>subband</a:t>
            </a:r>
            <a:r>
              <a:rPr lang="en-US" altLang="zh-CN" sz="2000" dirty="0">
                <a:latin typeface="Times New Roman" panose="02020603050405020304" pitchFamily="18" charset="0"/>
                <a:cs typeface="Times New Roman" panose="02020603050405020304" pitchFamily="18" charset="0"/>
              </a:rPr>
              <a:t> full duplex</a:t>
            </a:r>
          </a:p>
          <a:p>
            <a:pPr lvl="1" hangingPunct="0">
              <a:spcAft>
                <a:spcPts val="100"/>
              </a:spcAft>
              <a:buClr>
                <a:srgbClr val="548ED5"/>
              </a:buClr>
            </a:pPr>
            <a:r>
              <a:rPr lang="en-US" altLang="zh-CN" b="1" dirty="0">
                <a:latin typeface="Times New Roman" panose="02020603050405020304" pitchFamily="18" charset="0"/>
                <a:cs typeface="Times New Roman" panose="02020603050405020304" pitchFamily="18" charset="0"/>
              </a:rPr>
              <a:t>SBFD framework (RAN1, RAN2)</a:t>
            </a:r>
          </a:p>
          <a:p>
            <a:pPr marL="1200150" lvl="2" indent="-285750">
              <a:spcAft>
                <a:spcPts val="100"/>
              </a:spcAft>
              <a:buClr>
                <a:srgbClr val="00B0F0"/>
              </a:buClr>
              <a:buFont typeface="Wingdings" panose="05000000000000000000" pitchFamily="2" charset="2"/>
              <a:buChar char="Ø"/>
            </a:pPr>
            <a:r>
              <a:rPr lang="en-US" altLang="zh-CN" sz="1600" dirty="0">
                <a:latin typeface="Times New Roman" panose="02020603050405020304" pitchFamily="18" charset="0"/>
                <a:cs typeface="Times New Roman" panose="02020603050405020304" pitchFamily="18" charset="0"/>
              </a:rPr>
              <a:t>Support semi-static </a:t>
            </a:r>
            <a:r>
              <a:rPr lang="en-US" altLang="zh-CN" sz="1600" dirty="0" err="1">
                <a:latin typeface="Times New Roman" panose="02020603050405020304" pitchFamily="18" charset="0"/>
                <a:cs typeface="Times New Roman" panose="02020603050405020304" pitchFamily="18" charset="0"/>
              </a:rPr>
              <a:t>subband</a:t>
            </a:r>
            <a:r>
              <a:rPr lang="en-US" altLang="zh-CN" sz="1600" dirty="0">
                <a:latin typeface="Times New Roman" panose="02020603050405020304" pitchFamily="18" charset="0"/>
                <a:cs typeface="Times New Roman" panose="02020603050405020304" pitchFamily="18" charset="0"/>
              </a:rPr>
              <a:t>-based SBFD configuration/operation within one TDD carrier, same </a:t>
            </a:r>
            <a:r>
              <a:rPr lang="en-US" altLang="zh-CN" sz="1600" dirty="0" err="1">
                <a:latin typeface="Times New Roman" panose="02020603050405020304" pitchFamily="18" charset="0"/>
                <a:cs typeface="Times New Roman" panose="02020603050405020304" pitchFamily="18" charset="0"/>
              </a:rPr>
              <a:t>subband</a:t>
            </a:r>
            <a:r>
              <a:rPr lang="en-US" altLang="zh-CN" sz="1600" dirty="0">
                <a:latin typeface="Times New Roman" panose="02020603050405020304" pitchFamily="18" charset="0"/>
                <a:cs typeface="Times New Roman" panose="02020603050405020304" pitchFamily="18" charset="0"/>
              </a:rPr>
              <a:t> frequency resources across different SBFD symbols, both time/frequency locations of </a:t>
            </a:r>
            <a:r>
              <a:rPr lang="en-US" altLang="zh-CN" sz="1600" dirty="0" err="1">
                <a:latin typeface="Times New Roman" panose="02020603050405020304" pitchFamily="18" charset="0"/>
                <a:cs typeface="Times New Roman" panose="02020603050405020304" pitchFamily="18" charset="0"/>
              </a:rPr>
              <a:t>subbands</a:t>
            </a:r>
            <a:r>
              <a:rPr lang="en-US" altLang="zh-CN" sz="1600" dirty="0">
                <a:latin typeface="Times New Roman" panose="02020603050405020304" pitchFamily="18" charset="0"/>
                <a:cs typeface="Times New Roman" panose="02020603050405020304" pitchFamily="18" charset="0"/>
              </a:rPr>
              <a:t> are known to SBFD aware UEs</a:t>
            </a:r>
          </a:p>
          <a:p>
            <a:pPr marL="1200150" lvl="2" indent="-285750">
              <a:spcAft>
                <a:spcPts val="100"/>
              </a:spcAft>
              <a:buClr>
                <a:srgbClr val="00B0F0"/>
              </a:buClr>
              <a:buFont typeface="Wingdings" panose="05000000000000000000" pitchFamily="2" charset="2"/>
              <a:buChar char="Ø"/>
            </a:pPr>
            <a:r>
              <a:rPr lang="en-US" altLang="zh-CN" sz="1600" dirty="0">
                <a:latin typeface="Times New Roman" panose="02020603050405020304" pitchFamily="18" charset="0"/>
                <a:cs typeface="Times New Roman" panose="02020603050405020304" pitchFamily="18" charset="0"/>
              </a:rPr>
              <a:t>Unaligned boundaries between resource block group(s)/reporting </a:t>
            </a:r>
            <a:r>
              <a:rPr lang="en-US" altLang="zh-CN" sz="1600" dirty="0" err="1">
                <a:latin typeface="Times New Roman" panose="02020603050405020304" pitchFamily="18" charset="0"/>
                <a:cs typeface="Times New Roman" panose="02020603050405020304" pitchFamily="18" charset="0"/>
              </a:rPr>
              <a:t>subband</a:t>
            </a:r>
            <a:r>
              <a:rPr lang="en-US" altLang="zh-CN" sz="1600" dirty="0">
                <a:latin typeface="Times New Roman" panose="02020603050405020304" pitchFamily="18" charset="0"/>
                <a:cs typeface="Times New Roman" panose="02020603050405020304" pitchFamily="18" charset="0"/>
              </a:rPr>
              <a:t>(s) and SBFD </a:t>
            </a:r>
            <a:r>
              <a:rPr lang="en-US" altLang="zh-CN" sz="1600" dirty="0" err="1">
                <a:latin typeface="Times New Roman" panose="02020603050405020304" pitchFamily="18" charset="0"/>
                <a:cs typeface="Times New Roman" panose="02020603050405020304" pitchFamily="18" charset="0"/>
              </a:rPr>
              <a:t>subbands</a:t>
            </a:r>
            <a:r>
              <a:rPr lang="en-US" altLang="zh-CN" sz="1600" dirty="0">
                <a:latin typeface="Times New Roman" panose="02020603050405020304" pitchFamily="18" charset="0"/>
                <a:cs typeface="Times New Roman" panose="02020603050405020304" pitchFamily="18" charset="0"/>
              </a:rPr>
              <a:t> (e.g., PRG)</a:t>
            </a:r>
          </a:p>
          <a:p>
            <a:pPr marL="1200150" lvl="2" indent="-285750">
              <a:spcAft>
                <a:spcPts val="100"/>
              </a:spcAft>
              <a:buClr>
                <a:srgbClr val="00B0F0"/>
              </a:buClr>
              <a:buFont typeface="Wingdings" panose="05000000000000000000" pitchFamily="2" charset="2"/>
              <a:buChar char="Ø"/>
            </a:pPr>
            <a:r>
              <a:rPr lang="en-US" altLang="zh-CN" sz="1600" dirty="0">
                <a:latin typeface="Times New Roman" panose="02020603050405020304" pitchFamily="18" charset="0"/>
                <a:cs typeface="Times New Roman" panose="02020603050405020304" pitchFamily="18" charset="0"/>
              </a:rPr>
              <a:t>Resource configuration/allocation across DL </a:t>
            </a:r>
            <a:r>
              <a:rPr lang="en-US" altLang="zh-CN" sz="1600" dirty="0" err="1">
                <a:latin typeface="Times New Roman" panose="02020603050405020304" pitchFamily="18" charset="0"/>
                <a:cs typeface="Times New Roman" panose="02020603050405020304" pitchFamily="18" charset="0"/>
              </a:rPr>
              <a:t>subbands</a:t>
            </a:r>
            <a:r>
              <a:rPr lang="en-US" altLang="zh-CN" sz="1600" dirty="0">
                <a:latin typeface="Times New Roman" panose="02020603050405020304" pitchFamily="18" charset="0"/>
                <a:cs typeface="Times New Roman" panose="02020603050405020304" pitchFamily="18" charset="0"/>
              </a:rPr>
              <a:t> (e.g., CSI-RS, CLI-RS)</a:t>
            </a:r>
          </a:p>
          <a:p>
            <a:pPr marL="1200150" lvl="2" indent="-285750">
              <a:spcAft>
                <a:spcPts val="100"/>
              </a:spcAft>
              <a:buClr>
                <a:srgbClr val="00B0F0"/>
              </a:buClr>
              <a:buFont typeface="Wingdings" panose="05000000000000000000" pitchFamily="2" charset="2"/>
              <a:buChar char="Ø"/>
            </a:pPr>
            <a:r>
              <a:rPr lang="en-US" altLang="zh-CN" sz="1600" dirty="0">
                <a:latin typeface="Times New Roman" panose="02020603050405020304" pitchFamily="18" charset="0"/>
                <a:cs typeface="Times New Roman" panose="02020603050405020304" pitchFamily="18" charset="0"/>
              </a:rPr>
              <a:t>DL/UL transmissions across SBFD symbols and non-SBFD symbols in different slots</a:t>
            </a:r>
          </a:p>
          <a:p>
            <a:pPr marL="1200150" lvl="2" indent="-285750">
              <a:spcAft>
                <a:spcPts val="100"/>
              </a:spcAft>
              <a:buClr>
                <a:srgbClr val="00B0F0"/>
              </a:buClr>
              <a:buFont typeface="Wingdings" panose="05000000000000000000" pitchFamily="2" charset="2"/>
              <a:buChar char="Ø"/>
            </a:pPr>
            <a:r>
              <a:rPr lang="en-US" altLang="zh-CN" sz="1600" dirty="0">
                <a:latin typeface="Times New Roman" panose="02020603050405020304" pitchFamily="18" charset="0"/>
                <a:cs typeface="Times New Roman" panose="02020603050405020304" pitchFamily="18" charset="0"/>
              </a:rPr>
              <a:t>DL/UL collision handling, including </a:t>
            </a:r>
            <a:r>
              <a:rPr lang="en-US" altLang="zh-CN" sz="1600" dirty="0">
                <a:latin typeface="Times New Roman" panose="02020603050405020304" pitchFamily="18" charset="0"/>
                <a:ea typeface="Arial Unicode MS" panose="020B0604020202020204" pitchFamily="34" charset="-122"/>
                <a:cs typeface="Times New Roman" panose="02020603050405020304" pitchFamily="18" charset="0"/>
              </a:rPr>
              <a:t>SBFD operation under SSB symbols</a:t>
            </a:r>
            <a:endParaRPr lang="en-US" altLang="zh-CN" sz="1600" dirty="0">
              <a:latin typeface="Times New Roman" panose="02020603050405020304" pitchFamily="18" charset="0"/>
              <a:cs typeface="Times New Roman" panose="02020603050405020304" pitchFamily="18" charset="0"/>
            </a:endParaRPr>
          </a:p>
          <a:p>
            <a:pPr marL="1200150" lvl="2" indent="-285750">
              <a:spcAft>
                <a:spcPts val="100"/>
              </a:spcAft>
              <a:buClr>
                <a:srgbClr val="00B0F0"/>
              </a:buClr>
              <a:buFont typeface="Wingdings" panose="05000000000000000000" pitchFamily="2" charset="2"/>
              <a:buChar char="Ø"/>
            </a:pPr>
            <a:r>
              <a:rPr lang="en-US" altLang="zh-CN" sz="1600" dirty="0">
                <a:highlight>
                  <a:srgbClr val="FFFFFF"/>
                </a:highlight>
                <a:latin typeface="Times New Roman" panose="02020603050405020304" pitchFamily="18" charset="0"/>
                <a:cs typeface="Times New Roman" panose="02020603050405020304" pitchFamily="18" charset="0"/>
              </a:rPr>
              <a:t>Potential RACH enhancement for SBFD operation</a:t>
            </a:r>
            <a:endParaRPr lang="en-US" altLang="zh-CN" sz="1600" dirty="0">
              <a:highlight>
                <a:srgbClr val="FFFFFF"/>
              </a:highlight>
            </a:endParaRPr>
          </a:p>
          <a:p>
            <a:pPr marL="457200" lvl="2" hangingPunct="0">
              <a:spcAft>
                <a:spcPts val="300"/>
              </a:spcAft>
              <a:buClr>
                <a:srgbClr val="548ED5"/>
              </a:buClr>
            </a:pPr>
            <a:r>
              <a:rPr lang="en-US" altLang="zh-CN" b="1" dirty="0">
                <a:latin typeface="Times New Roman" panose="02020603050405020304" pitchFamily="18" charset="0"/>
                <a:cs typeface="Times New Roman" panose="02020603050405020304" pitchFamily="18" charset="0"/>
              </a:rPr>
              <a:t>CLI schemes for SBFD &amp; dynamic TDD (RAN1, RAN3)</a:t>
            </a:r>
          </a:p>
          <a:p>
            <a:pPr marL="1200150" lvl="2" indent="-285750">
              <a:spcAft>
                <a:spcPts val="300"/>
              </a:spcAft>
              <a:buClr>
                <a:srgbClr val="00B0F0"/>
              </a:buClr>
              <a:buFont typeface="Wingdings" panose="05000000000000000000" pitchFamily="2" charset="2"/>
              <a:buChar char="Ø"/>
            </a:pPr>
            <a:r>
              <a:rPr lang="en-US" altLang="zh-CN" sz="1600" dirty="0" err="1">
                <a:latin typeface="Times New Roman" panose="02020603050405020304" pitchFamily="18" charset="0"/>
                <a:cs typeface="Times New Roman" panose="02020603050405020304" pitchFamily="18" charset="0"/>
              </a:rPr>
              <a:t>gNB-gNB</a:t>
            </a:r>
            <a:r>
              <a:rPr lang="en-US" altLang="zh-CN" sz="1600" dirty="0">
                <a:latin typeface="Times New Roman" panose="02020603050405020304" pitchFamily="18" charset="0"/>
                <a:cs typeface="Times New Roman" panose="02020603050405020304" pitchFamily="18" charset="0"/>
              </a:rPr>
              <a:t> CLI handling</a:t>
            </a:r>
          </a:p>
          <a:p>
            <a:pPr marL="1714500" lvl="3" indent="-342900" hangingPunct="0">
              <a:spcAft>
                <a:spcPts val="200"/>
              </a:spcAft>
              <a:buClr>
                <a:srgbClr val="0070C0"/>
              </a:buClr>
              <a:buFont typeface="Arial" panose="020B0604020202020204" pitchFamily="34" charset="0"/>
              <a:buChar char="•"/>
            </a:pPr>
            <a:r>
              <a:rPr lang="en-US" altLang="zh-CN" sz="1600" dirty="0">
                <a:highlight>
                  <a:srgbClr val="FFFFFF"/>
                </a:highlight>
                <a:latin typeface="Times New Roman" panose="02020603050405020304" pitchFamily="18" charset="0"/>
                <a:ea typeface="Arial Unicode MS" panose="020B0604020202020204" pitchFamily="34" charset="-122"/>
                <a:cs typeface="Times New Roman" panose="02020603050405020304" pitchFamily="18" charset="0"/>
              </a:rPr>
              <a:t>SSB/CSI-RS based measurement, finer granularity of measurement/report, including the time misalignment issue between </a:t>
            </a:r>
            <a:r>
              <a:rPr lang="en-US" altLang="zh-CN" sz="1600" dirty="0" err="1">
                <a:highlight>
                  <a:srgbClr val="FFFFFF"/>
                </a:highlight>
                <a:latin typeface="Times New Roman" panose="02020603050405020304" pitchFamily="18" charset="0"/>
                <a:ea typeface="Arial Unicode MS" panose="020B0604020202020204" pitchFamily="34" charset="-122"/>
                <a:cs typeface="Times New Roman" panose="02020603050405020304" pitchFamily="18" charset="0"/>
              </a:rPr>
              <a:t>gNBs</a:t>
            </a:r>
            <a:r>
              <a:rPr lang="en-US" altLang="zh-CN" sz="1600" dirty="0">
                <a:highlight>
                  <a:srgbClr val="FFFFFF"/>
                </a:highlight>
                <a:latin typeface="Times New Roman" panose="02020603050405020304" pitchFamily="18" charset="0"/>
                <a:ea typeface="Arial Unicode MS" panose="020B0604020202020204" pitchFamily="34" charset="-122"/>
                <a:cs typeface="Times New Roman" panose="02020603050405020304" pitchFamily="18" charset="0"/>
              </a:rPr>
              <a:t> due to the non-zero </a:t>
            </a:r>
            <a:r>
              <a:rPr lang="en-US" altLang="zh-CN" sz="1600" dirty="0" err="1">
                <a:highlight>
                  <a:srgbClr val="FFFFFF"/>
                </a:highlight>
                <a:latin typeface="Times New Roman" panose="02020603050405020304" pitchFamily="18" charset="0"/>
                <a:ea typeface="Arial Unicode MS" panose="020B0604020202020204" pitchFamily="34" charset="-122"/>
                <a:cs typeface="Times New Roman" panose="02020603050405020304" pitchFamily="18" charset="0"/>
              </a:rPr>
              <a:t>N_TA_offset</a:t>
            </a:r>
            <a:endParaRPr lang="en-US" altLang="zh-CN" sz="1600" dirty="0">
              <a:highlight>
                <a:srgbClr val="FFFFFF"/>
              </a:highlight>
              <a:latin typeface="Times New Roman" panose="02020603050405020304" pitchFamily="18" charset="0"/>
              <a:ea typeface="Arial Unicode MS" panose="020B0604020202020204" pitchFamily="34" charset="-122"/>
              <a:cs typeface="Times New Roman" panose="02020603050405020304" pitchFamily="18" charset="0"/>
            </a:endParaRPr>
          </a:p>
          <a:p>
            <a:pPr marL="1714500" lvl="3" indent="-342900" hangingPunct="0">
              <a:spcAft>
                <a:spcPts val="200"/>
              </a:spcAft>
              <a:buClr>
                <a:srgbClr val="0070C0"/>
              </a:buClr>
              <a:buFont typeface="Arial" panose="020B0604020202020204" pitchFamily="34" charset="0"/>
              <a:buChar char="•"/>
            </a:pPr>
            <a:r>
              <a:rPr lang="en-US" altLang="zh-CN" sz="1600" dirty="0">
                <a:highlight>
                  <a:srgbClr val="FFFFFF"/>
                </a:highlight>
                <a:latin typeface="Times New Roman" panose="02020603050405020304" pitchFamily="18" charset="0"/>
                <a:ea typeface="Arial Unicode MS" panose="020B0604020202020204" pitchFamily="34" charset="-122"/>
                <a:cs typeface="Times New Roman" panose="02020603050405020304" pitchFamily="18" charset="0"/>
              </a:rPr>
              <a:t>Spatial domain coordination: beam nulling, report of high/low interfering Tx beam</a:t>
            </a:r>
          </a:p>
          <a:p>
            <a:pPr marL="1200150" lvl="2" indent="-285750">
              <a:spcAft>
                <a:spcPts val="300"/>
              </a:spcAft>
              <a:buClr>
                <a:srgbClr val="00B0F0"/>
              </a:buClr>
              <a:buFont typeface="Wingdings" panose="05000000000000000000" pitchFamily="2" charset="2"/>
              <a:buChar char="Ø"/>
            </a:pPr>
            <a:r>
              <a:rPr lang="en-US" altLang="zh-CN" sz="1600" dirty="0">
                <a:highlight>
                  <a:srgbClr val="FFFFFF"/>
                </a:highlight>
                <a:latin typeface="Times New Roman" panose="02020603050405020304" pitchFamily="18" charset="0"/>
                <a:cs typeface="Times New Roman" panose="02020603050405020304" pitchFamily="18" charset="0"/>
              </a:rPr>
              <a:t>UE-UE CLI handling</a:t>
            </a:r>
          </a:p>
          <a:p>
            <a:pPr marL="1714500" lvl="3" indent="-342900" hangingPunct="0">
              <a:spcAft>
                <a:spcPts val="200"/>
              </a:spcAft>
              <a:buClr>
                <a:srgbClr val="0070C0"/>
              </a:buClr>
              <a:buFont typeface="Arial" panose="020B0604020202020204" pitchFamily="34" charset="0"/>
              <a:buChar char="•"/>
            </a:pPr>
            <a:r>
              <a:rPr lang="en-US" altLang="zh-CN" sz="1600" dirty="0">
                <a:highlight>
                  <a:srgbClr val="FFFFFF"/>
                </a:highlight>
                <a:latin typeface="Times New Roman" panose="02020603050405020304" pitchFamily="18" charset="0"/>
                <a:ea typeface="Arial Unicode MS" panose="020B0604020202020204" pitchFamily="34" charset="-122"/>
                <a:cs typeface="Times New Roman" panose="02020603050405020304" pitchFamily="18" charset="0"/>
              </a:rPr>
              <a:t>L1 based measurement/report, finer granularity of measurement/report, </a:t>
            </a:r>
          </a:p>
          <a:p>
            <a:pPr marL="1200150" lvl="2" indent="-285750">
              <a:spcAft>
                <a:spcPts val="300"/>
              </a:spcAft>
              <a:buClr>
                <a:srgbClr val="00B0F0"/>
              </a:buClr>
              <a:buFont typeface="Wingdings" panose="05000000000000000000" pitchFamily="2" charset="2"/>
              <a:buChar char="Ø"/>
            </a:pPr>
            <a:r>
              <a:rPr lang="en-US" altLang="zh-CN" sz="1600" dirty="0">
                <a:latin typeface="Times New Roman" panose="02020603050405020304" pitchFamily="18" charset="0"/>
                <a:cs typeface="Times New Roman" panose="02020603050405020304" pitchFamily="18" charset="0"/>
              </a:rPr>
              <a:t>Information exchange between </a:t>
            </a:r>
            <a:r>
              <a:rPr lang="en-US" altLang="zh-CN" sz="1600" dirty="0" err="1">
                <a:latin typeface="Times New Roman" panose="02020603050405020304" pitchFamily="18" charset="0"/>
                <a:cs typeface="Times New Roman" panose="02020603050405020304" pitchFamily="18" charset="0"/>
              </a:rPr>
              <a:t>gNBs</a:t>
            </a:r>
            <a:r>
              <a:rPr lang="en-US" altLang="zh-CN" sz="1600" dirty="0">
                <a:latin typeface="Times New Roman" panose="02020603050405020304" pitchFamily="18" charset="0"/>
                <a:cs typeface="Times New Roman" panose="02020603050405020304" pitchFamily="18" charset="0"/>
              </a:rPr>
              <a:t>, including at least SBFD pattern and measurement results (RAN3)</a:t>
            </a:r>
          </a:p>
          <a:p>
            <a:pPr marL="457200" lvl="2" hangingPunct="0">
              <a:spcAft>
                <a:spcPts val="300"/>
              </a:spcAft>
              <a:buClr>
                <a:srgbClr val="548ED5"/>
              </a:buClr>
            </a:pPr>
            <a:r>
              <a:rPr lang="en-US" altLang="zh-CN" b="1" dirty="0">
                <a:latin typeface="Times New Roman" panose="02020603050405020304" pitchFamily="18" charset="0"/>
                <a:cs typeface="Times New Roman" panose="02020603050405020304" pitchFamily="18" charset="0"/>
                <a:sym typeface="+mn-ea"/>
              </a:rPr>
              <a:t>RF requirement definition for SBFD BS (RAN4)</a:t>
            </a:r>
            <a:endParaRPr lang="en-US" altLang="zh-CN" b="1" dirty="0">
              <a:latin typeface="Times New Roman" panose="02020603050405020304" pitchFamily="18" charset="0"/>
              <a:cs typeface="Times New Roman" panose="02020603050405020304" pitchFamily="18" charset="0"/>
            </a:endParaRPr>
          </a:p>
          <a:p>
            <a:pPr marL="1200150" lvl="2" indent="-285750">
              <a:spcAft>
                <a:spcPts val="300"/>
              </a:spcAft>
              <a:buClr>
                <a:srgbClr val="00B0F0"/>
              </a:buClr>
              <a:buFont typeface="Wingdings" panose="05000000000000000000" pitchFamily="2" charset="2"/>
              <a:buChar char="Ø"/>
            </a:pPr>
            <a:endParaRPr lang="en-US" altLang="zh-CN" sz="1600"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3502799" y="2063224"/>
            <a:ext cx="5186421" cy="1077218"/>
          </a:xfrm>
          <a:prstGeom prst="rect">
            <a:avLst/>
          </a:prstGeom>
          <a:noFill/>
        </p:spPr>
        <p:txBody>
          <a:bodyPr wrap="none" rtlCol="0">
            <a:spAutoFit/>
          </a:bodyPr>
          <a:lstStyle/>
          <a:p>
            <a:pPr algn="ctr"/>
            <a:r>
              <a:rPr lang="en-US" altLang="zh-CN" sz="6400" b="1" i="1" spc="600" dirty="0">
                <a:solidFill>
                  <a:srgbClr val="0070C0"/>
                </a:solidFill>
                <a:effectLst>
                  <a:outerShdw blurRad="38100" dist="38100" dir="2700000" algn="tl">
                    <a:srgbClr val="000000">
                      <a:alpha val="43137"/>
                    </a:srgbClr>
                  </a:outerShdw>
                </a:effectLst>
                <a:latin typeface="方正兰亭圆简体_中粗"/>
                <a:ea typeface="微软雅黑" panose="020B0503020204020204" pitchFamily="34" charset="-122"/>
              </a:rPr>
              <a:t>Thank You</a:t>
            </a:r>
            <a:endParaRPr lang="zh-CN" altLang="en-US" sz="6400" b="1" i="1" spc="600" dirty="0">
              <a:solidFill>
                <a:srgbClr val="0070C0"/>
              </a:solidFill>
              <a:effectLst>
                <a:outerShdw blurRad="38100" dist="38100" dir="2700000" algn="tl">
                  <a:srgbClr val="000000">
                    <a:alpha val="43137"/>
                  </a:srgbClr>
                </a:outerShdw>
              </a:effectLst>
              <a:latin typeface="方正兰亭圆简体_中粗"/>
              <a:ea typeface="微软雅黑" panose="020B0503020204020204" pitchFamily="34" charset="-122"/>
            </a:endParaRPr>
          </a:p>
        </p:txBody>
      </p:sp>
      <p:grpSp>
        <p:nvGrpSpPr>
          <p:cNvPr id="2" name="组合 1"/>
          <p:cNvGrpSpPr/>
          <p:nvPr/>
        </p:nvGrpSpPr>
        <p:grpSpPr>
          <a:xfrm>
            <a:off x="0" y="4519025"/>
            <a:ext cx="12192000" cy="2338975"/>
            <a:chOff x="79028" y="1405711"/>
            <a:chExt cx="12024987" cy="2224800"/>
          </a:xfrm>
        </p:grpSpPr>
        <p:pic>
          <p:nvPicPr>
            <p:cNvPr id="11" name="图片 10"/>
            <p:cNvPicPr>
              <a:picLocks noChangeAspect="1"/>
            </p:cNvPicPr>
            <p:nvPr/>
          </p:nvPicPr>
          <p:blipFill rotWithShape="1">
            <a:blip r:embed="rId3" cstate="screen"/>
            <a:srcRect/>
            <a:stretch>
              <a:fillRect/>
            </a:stretch>
          </p:blipFill>
          <p:spPr>
            <a:xfrm>
              <a:off x="79028" y="2484178"/>
              <a:ext cx="1760331" cy="1118318"/>
            </a:xfrm>
            <a:prstGeom prst="rect">
              <a:avLst/>
            </a:prstGeom>
            <a:ln>
              <a:solidFill>
                <a:schemeClr val="bg1"/>
              </a:solidFill>
            </a:ln>
          </p:spPr>
        </p:pic>
        <p:pic>
          <p:nvPicPr>
            <p:cNvPr id="12" name="图片 11"/>
            <p:cNvPicPr>
              <a:picLocks noChangeAspect="1"/>
            </p:cNvPicPr>
            <p:nvPr/>
          </p:nvPicPr>
          <p:blipFill>
            <a:blip r:embed="rId4"/>
            <a:stretch>
              <a:fillRect/>
            </a:stretch>
          </p:blipFill>
          <p:spPr>
            <a:xfrm>
              <a:off x="5299245" y="1405711"/>
              <a:ext cx="3406228" cy="2224800"/>
            </a:xfrm>
            <a:prstGeom prst="rect">
              <a:avLst/>
            </a:prstGeom>
          </p:spPr>
        </p:pic>
        <p:pic>
          <p:nvPicPr>
            <p:cNvPr id="13" name="图片 12"/>
            <p:cNvPicPr>
              <a:picLocks noChangeAspect="1"/>
            </p:cNvPicPr>
            <p:nvPr/>
          </p:nvPicPr>
          <p:blipFill>
            <a:blip r:embed="rId5" cstate="print"/>
            <a:stretch>
              <a:fillRect/>
            </a:stretch>
          </p:blipFill>
          <p:spPr>
            <a:xfrm>
              <a:off x="1900702" y="1405711"/>
              <a:ext cx="3337200" cy="2224800"/>
            </a:xfrm>
            <a:prstGeom prst="rect">
              <a:avLst/>
            </a:prstGeom>
          </p:spPr>
        </p:pic>
        <p:pic>
          <p:nvPicPr>
            <p:cNvPr id="14" name="图片 13"/>
            <p:cNvPicPr>
              <a:picLocks noChangeAspect="1"/>
            </p:cNvPicPr>
            <p:nvPr/>
          </p:nvPicPr>
          <p:blipFill>
            <a:blip r:embed="rId6" cstate="print"/>
            <a:stretch>
              <a:fillRect/>
            </a:stretch>
          </p:blipFill>
          <p:spPr>
            <a:xfrm>
              <a:off x="8766816" y="1405711"/>
              <a:ext cx="3337199" cy="2224800"/>
            </a:xfrm>
            <a:prstGeom prst="rect">
              <a:avLst/>
            </a:prstGeom>
          </p:spPr>
        </p:pic>
        <p:pic>
          <p:nvPicPr>
            <p:cNvPr id="15" name="图片 14"/>
            <p:cNvPicPr>
              <a:picLocks noChangeAspect="1"/>
            </p:cNvPicPr>
            <p:nvPr/>
          </p:nvPicPr>
          <p:blipFill>
            <a:blip r:embed="rId7" cstate="print"/>
            <a:stretch>
              <a:fillRect/>
            </a:stretch>
          </p:blipFill>
          <p:spPr>
            <a:xfrm>
              <a:off x="79028" y="1405711"/>
              <a:ext cx="1760331" cy="1063615"/>
            </a:xfrm>
            <a:prstGeom prst="rect">
              <a:avLst/>
            </a:prstGeom>
            <a:ln>
              <a:solidFill>
                <a:schemeClr val="bg1"/>
              </a:solidFill>
            </a:ln>
          </p:spPr>
        </p:pic>
      </p:grpSp>
      <p:pic>
        <p:nvPicPr>
          <p:cNvPr id="16" name="图片 15"/>
          <p:cNvPicPr>
            <a:picLocks noChangeAspect="1"/>
          </p:cNvPicPr>
          <p:nvPr/>
        </p:nvPicPr>
        <p:blipFill>
          <a:blip r:embed="rId8" cstate="print"/>
          <a:stretch>
            <a:fillRect/>
          </a:stretch>
        </p:blipFill>
        <p:spPr>
          <a:xfrm>
            <a:off x="10526615" y="216337"/>
            <a:ext cx="1462185" cy="503302"/>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803029" y="2336828"/>
            <a:ext cx="7676515" cy="655320"/>
            <a:chOff x="4289" y="2066"/>
            <a:chExt cx="12089" cy="1032"/>
          </a:xfrm>
        </p:grpSpPr>
        <p:sp>
          <p:nvSpPr>
            <p:cNvPr id="6" name="MH_Other_1"/>
            <p:cNvSpPr/>
            <p:nvPr>
              <p:custDataLst>
                <p:tags r:id="rId16"/>
              </p:custDataLst>
            </p:nvPr>
          </p:nvSpPr>
          <p:spPr>
            <a:xfrm flipV="1">
              <a:off x="5609" y="2938"/>
              <a:ext cx="175" cy="160"/>
            </a:xfrm>
            <a:prstGeom prst="rtTriangle">
              <a:avLst/>
            </a:prstGeom>
            <a:solidFill>
              <a:schemeClr val="accent1">
                <a:lumMod val="50000"/>
              </a:schemeClr>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95">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MH_Other_2"/>
            <p:cNvSpPr/>
            <p:nvPr>
              <p:custDataLst>
                <p:tags r:id="rId17"/>
              </p:custDataLst>
            </p:nvPr>
          </p:nvSpPr>
          <p:spPr>
            <a:xfrm>
              <a:off x="5609" y="2066"/>
              <a:ext cx="175" cy="160"/>
            </a:xfrm>
            <a:prstGeom prst="rtTriangle">
              <a:avLst/>
            </a:prstGeom>
            <a:solidFill>
              <a:schemeClr val="accent1">
                <a:lumMod val="50000"/>
              </a:schemeClr>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95">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MH_Other_9"/>
            <p:cNvSpPr/>
            <p:nvPr>
              <p:custDataLst>
                <p:tags r:id="rId18"/>
              </p:custDataLst>
            </p:nvPr>
          </p:nvSpPr>
          <p:spPr>
            <a:xfrm>
              <a:off x="4289" y="2066"/>
              <a:ext cx="2568" cy="1032"/>
            </a:xfrm>
            <a:prstGeom prst="rightArrow">
              <a:avLst>
                <a:gd name="adj1" fmla="val 72581"/>
                <a:gd name="adj2" fmla="val 46774"/>
              </a:avLst>
            </a:prstGeom>
            <a:solidFill>
              <a:srgbClr val="ECECEC"/>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95">
                <a:latin typeface="Arial" panose="020B0604020202020204" pitchFamily="34" charset="0"/>
                <a:ea typeface="微软雅黑" panose="020B0503020204020204" pitchFamily="34" charset="-122"/>
                <a:sym typeface="Arial" panose="020B0604020202020204" pitchFamily="34" charset="0"/>
              </a:endParaRPr>
            </a:p>
          </p:txBody>
        </p:sp>
        <p:sp>
          <p:nvSpPr>
            <p:cNvPr id="9" name="MH_SubTitle_1"/>
            <p:cNvSpPr/>
            <p:nvPr>
              <p:custDataLst>
                <p:tags r:id="rId19"/>
              </p:custDataLst>
            </p:nvPr>
          </p:nvSpPr>
          <p:spPr>
            <a:xfrm>
              <a:off x="4457" y="2066"/>
              <a:ext cx="1152" cy="1032"/>
            </a:xfrm>
            <a:prstGeom prst="rect">
              <a:avLst/>
            </a:prstGeom>
            <a:solidFill>
              <a:srgbClr val="3198E4"/>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000" b="1" dirty="0">
                  <a:solidFill>
                    <a:srgbClr val="FFFFFF"/>
                  </a:solidFill>
                  <a:latin typeface="Arial" panose="020B0604020202020204" pitchFamily="34" charset="0"/>
                  <a:ea typeface="微软雅黑" panose="020B0503020204020204" pitchFamily="34" charset="-122"/>
                  <a:sym typeface="Arial" panose="020B0604020202020204" pitchFamily="34" charset="0"/>
                </a:rPr>
                <a:t>01</a:t>
              </a:r>
              <a:endParaRPr lang="zh-CN" altLang="en-US" sz="2000" b="1"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MH_Entry_1"/>
            <p:cNvSpPr/>
            <p:nvPr>
              <p:custDataLst>
                <p:tags r:id="rId20"/>
              </p:custDataLst>
            </p:nvPr>
          </p:nvSpPr>
          <p:spPr>
            <a:xfrm>
              <a:off x="7216" y="2273"/>
              <a:ext cx="9162" cy="581"/>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r>
                <a:rPr lang="en-US" altLang="zh-CN" sz="2400" b="1" dirty="0">
                  <a:solidFill>
                    <a:srgbClr val="0090D6"/>
                  </a:solidFill>
                  <a:latin typeface="微软雅黑" panose="020B0503020204020204" pitchFamily="34" charset="-122"/>
                  <a:ea typeface="微软雅黑" panose="020B0503020204020204" pitchFamily="34" charset="-122"/>
                  <a:sym typeface="+mn-ea"/>
                </a:rPr>
                <a:t>Background</a:t>
              </a:r>
              <a:endParaRPr lang="zh-CN" altLang="en-US" sz="2400" b="1" dirty="0">
                <a:solidFill>
                  <a:srgbClr val="0090D6"/>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23" name="组合 22"/>
          <p:cNvGrpSpPr/>
          <p:nvPr/>
        </p:nvGrpSpPr>
        <p:grpSpPr>
          <a:xfrm>
            <a:off x="2803029" y="3410586"/>
            <a:ext cx="7201534" cy="655320"/>
            <a:chOff x="2803029" y="3365862"/>
            <a:chExt cx="7201534" cy="655320"/>
          </a:xfrm>
        </p:grpSpPr>
        <p:sp>
          <p:nvSpPr>
            <p:cNvPr id="11" name="MH_Other_3"/>
            <p:cNvSpPr/>
            <p:nvPr>
              <p:custDataLst>
                <p:tags r:id="rId11"/>
              </p:custDataLst>
            </p:nvPr>
          </p:nvSpPr>
          <p:spPr>
            <a:xfrm flipV="1">
              <a:off x="3641229" y="3919582"/>
              <a:ext cx="111125" cy="101600"/>
            </a:xfrm>
            <a:prstGeom prst="rtTriangle">
              <a:avLst/>
            </a:prstGeom>
            <a:solidFill>
              <a:schemeClr val="accent1">
                <a:lumMod val="50000"/>
              </a:schemeClr>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95">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MH_Other_4"/>
            <p:cNvSpPr/>
            <p:nvPr>
              <p:custDataLst>
                <p:tags r:id="rId12"/>
              </p:custDataLst>
            </p:nvPr>
          </p:nvSpPr>
          <p:spPr>
            <a:xfrm>
              <a:off x="3641229" y="3365862"/>
              <a:ext cx="111125" cy="101600"/>
            </a:xfrm>
            <a:prstGeom prst="rtTriangle">
              <a:avLst/>
            </a:prstGeom>
            <a:solidFill>
              <a:schemeClr val="accent1">
                <a:lumMod val="50000"/>
              </a:schemeClr>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95">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MH_Other_10"/>
            <p:cNvSpPr/>
            <p:nvPr>
              <p:custDataLst>
                <p:tags r:id="rId13"/>
              </p:custDataLst>
            </p:nvPr>
          </p:nvSpPr>
          <p:spPr>
            <a:xfrm>
              <a:off x="2803029" y="3365862"/>
              <a:ext cx="1630680" cy="655320"/>
            </a:xfrm>
            <a:prstGeom prst="rightArrow">
              <a:avLst>
                <a:gd name="adj1" fmla="val 72581"/>
                <a:gd name="adj2" fmla="val 46774"/>
              </a:avLst>
            </a:prstGeom>
            <a:solidFill>
              <a:srgbClr val="ECECEC"/>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95">
                <a:latin typeface="Arial" panose="020B0604020202020204" pitchFamily="34" charset="0"/>
                <a:ea typeface="微软雅黑" panose="020B0503020204020204" pitchFamily="34" charset="-122"/>
                <a:sym typeface="Arial" panose="020B0604020202020204" pitchFamily="34" charset="0"/>
              </a:endParaRPr>
            </a:p>
          </p:txBody>
        </p:sp>
        <p:sp>
          <p:nvSpPr>
            <p:cNvPr id="14" name="MH_SubTitle_2"/>
            <p:cNvSpPr/>
            <p:nvPr>
              <p:custDataLst>
                <p:tags r:id="rId14"/>
              </p:custDataLst>
            </p:nvPr>
          </p:nvSpPr>
          <p:spPr>
            <a:xfrm>
              <a:off x="2909709" y="3365862"/>
              <a:ext cx="731520" cy="655320"/>
            </a:xfrm>
            <a:prstGeom prst="rect">
              <a:avLst/>
            </a:prstGeom>
            <a:solidFill>
              <a:srgbClr val="3198E4"/>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000" b="1" dirty="0">
                  <a:solidFill>
                    <a:srgbClr val="FFFFFF"/>
                  </a:solidFill>
                  <a:latin typeface="Arial" panose="020B0604020202020204" pitchFamily="34" charset="0"/>
                  <a:ea typeface="微软雅黑" panose="020B0503020204020204" pitchFamily="34" charset="-122"/>
                  <a:sym typeface="Arial" panose="020B0604020202020204" pitchFamily="34" charset="0"/>
                </a:rPr>
                <a:t>02</a:t>
              </a:r>
              <a:endParaRPr lang="zh-CN" altLang="en-US" sz="2000" b="1"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MH_Entry_2"/>
            <p:cNvSpPr/>
            <p:nvPr>
              <p:custDataLst>
                <p:tags r:id="rId15"/>
              </p:custDataLst>
            </p:nvPr>
          </p:nvSpPr>
          <p:spPr>
            <a:xfrm>
              <a:off x="4661672" y="3507904"/>
              <a:ext cx="5342891" cy="369332"/>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pPr lvl="0"/>
              <a:r>
                <a:rPr lang="en-US" altLang="zh-CN" sz="2400" b="1" dirty="0">
                  <a:solidFill>
                    <a:srgbClr val="0090D6"/>
                  </a:solidFill>
                  <a:latin typeface="微软雅黑" panose="020B0503020204020204" pitchFamily="34" charset="-122"/>
                  <a:ea typeface="微软雅黑" panose="020B0503020204020204" pitchFamily="34" charset="-122"/>
                  <a:sym typeface="+mn-ea"/>
                </a:rPr>
                <a:t>Outcome of Rel-18 study item</a:t>
              </a:r>
            </a:p>
          </p:txBody>
        </p:sp>
      </p:grpSp>
      <p:grpSp>
        <p:nvGrpSpPr>
          <p:cNvPr id="16" name="组合 15"/>
          <p:cNvGrpSpPr/>
          <p:nvPr/>
        </p:nvGrpSpPr>
        <p:grpSpPr>
          <a:xfrm>
            <a:off x="2803029" y="4484344"/>
            <a:ext cx="7201535" cy="655320"/>
            <a:chOff x="4289" y="3741"/>
            <a:chExt cx="11341" cy="1032"/>
          </a:xfrm>
        </p:grpSpPr>
        <p:sp>
          <p:nvSpPr>
            <p:cNvPr id="17" name="MH_Other_3"/>
            <p:cNvSpPr/>
            <p:nvPr>
              <p:custDataLst>
                <p:tags r:id="rId6"/>
              </p:custDataLst>
            </p:nvPr>
          </p:nvSpPr>
          <p:spPr>
            <a:xfrm flipV="1">
              <a:off x="5609" y="4613"/>
              <a:ext cx="175" cy="160"/>
            </a:xfrm>
            <a:prstGeom prst="rtTriangle">
              <a:avLst/>
            </a:prstGeom>
            <a:solidFill>
              <a:schemeClr val="accent1">
                <a:lumMod val="50000"/>
              </a:schemeClr>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95">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MH_Other_4"/>
            <p:cNvSpPr/>
            <p:nvPr>
              <p:custDataLst>
                <p:tags r:id="rId7"/>
              </p:custDataLst>
            </p:nvPr>
          </p:nvSpPr>
          <p:spPr>
            <a:xfrm>
              <a:off x="5609" y="3741"/>
              <a:ext cx="175" cy="160"/>
            </a:xfrm>
            <a:prstGeom prst="rtTriangle">
              <a:avLst/>
            </a:prstGeom>
            <a:solidFill>
              <a:schemeClr val="accent1">
                <a:lumMod val="50000"/>
              </a:schemeClr>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95">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MH_Other_10"/>
            <p:cNvSpPr/>
            <p:nvPr>
              <p:custDataLst>
                <p:tags r:id="rId8"/>
              </p:custDataLst>
            </p:nvPr>
          </p:nvSpPr>
          <p:spPr>
            <a:xfrm>
              <a:off x="4289" y="3741"/>
              <a:ext cx="2568" cy="1032"/>
            </a:xfrm>
            <a:prstGeom prst="rightArrow">
              <a:avLst>
                <a:gd name="adj1" fmla="val 72581"/>
                <a:gd name="adj2" fmla="val 46774"/>
              </a:avLst>
            </a:prstGeom>
            <a:solidFill>
              <a:srgbClr val="ECECEC"/>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95">
                <a:latin typeface="Arial" panose="020B0604020202020204" pitchFamily="34" charset="0"/>
                <a:ea typeface="微软雅黑" panose="020B0503020204020204" pitchFamily="34" charset="-122"/>
                <a:sym typeface="Arial" panose="020B0604020202020204" pitchFamily="34" charset="0"/>
              </a:endParaRPr>
            </a:p>
          </p:txBody>
        </p:sp>
        <p:sp>
          <p:nvSpPr>
            <p:cNvPr id="20" name="MH_SubTitle_2"/>
            <p:cNvSpPr/>
            <p:nvPr>
              <p:custDataLst>
                <p:tags r:id="rId9"/>
              </p:custDataLst>
            </p:nvPr>
          </p:nvSpPr>
          <p:spPr>
            <a:xfrm>
              <a:off x="4457" y="3741"/>
              <a:ext cx="1152" cy="1032"/>
            </a:xfrm>
            <a:prstGeom prst="rect">
              <a:avLst/>
            </a:prstGeom>
            <a:solidFill>
              <a:srgbClr val="3198E4"/>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000" b="1" dirty="0">
                  <a:solidFill>
                    <a:srgbClr val="FFFFFF"/>
                  </a:solidFill>
                  <a:latin typeface="Arial" panose="020B0604020202020204" pitchFamily="34" charset="0"/>
                  <a:ea typeface="微软雅黑" panose="020B0503020204020204" pitchFamily="34" charset="-122"/>
                  <a:sym typeface="Arial" panose="020B0604020202020204" pitchFamily="34" charset="0"/>
                </a:rPr>
                <a:t>03</a:t>
              </a:r>
              <a:endParaRPr lang="zh-CN" altLang="en-US" sz="2000" b="1"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MH_Entry_2"/>
            <p:cNvSpPr/>
            <p:nvPr>
              <p:custDataLst>
                <p:tags r:id="rId10"/>
              </p:custDataLst>
            </p:nvPr>
          </p:nvSpPr>
          <p:spPr>
            <a:xfrm>
              <a:off x="7216" y="3964"/>
              <a:ext cx="8414" cy="581"/>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r>
                <a:rPr lang="en-US" altLang="zh-CN" sz="2400" b="1" dirty="0">
                  <a:solidFill>
                    <a:srgbClr val="0090D6"/>
                  </a:solidFill>
                  <a:latin typeface="微软雅黑" panose="020B0503020204020204" pitchFamily="34" charset="-122"/>
                  <a:ea typeface="微软雅黑" panose="020B0503020204020204" pitchFamily="34" charset="-122"/>
                  <a:sym typeface="+mn-ea"/>
                </a:rPr>
                <a:t>Prototypes of SBFD</a:t>
              </a:r>
              <a:endParaRPr lang="zh-CN" altLang="en-US" sz="2400" b="1" dirty="0">
                <a:solidFill>
                  <a:srgbClr val="0090D6"/>
                </a:solidFill>
                <a:latin typeface="微软雅黑" panose="020B0503020204020204" pitchFamily="34" charset="-122"/>
                <a:ea typeface="微软雅黑" panose="020B0503020204020204" pitchFamily="34" charset="-122"/>
                <a:sym typeface="+mn-ea"/>
              </a:endParaRPr>
            </a:p>
          </p:txBody>
        </p:sp>
      </p:grpSp>
      <p:grpSp>
        <p:nvGrpSpPr>
          <p:cNvPr id="22" name="组合 21"/>
          <p:cNvGrpSpPr/>
          <p:nvPr/>
        </p:nvGrpSpPr>
        <p:grpSpPr>
          <a:xfrm>
            <a:off x="2803029" y="5491023"/>
            <a:ext cx="7201535" cy="655320"/>
            <a:chOff x="4289" y="3741"/>
            <a:chExt cx="11341" cy="1032"/>
          </a:xfrm>
        </p:grpSpPr>
        <p:sp>
          <p:nvSpPr>
            <p:cNvPr id="24" name="MH_Other_3"/>
            <p:cNvSpPr/>
            <p:nvPr>
              <p:custDataLst>
                <p:tags r:id="rId1"/>
              </p:custDataLst>
            </p:nvPr>
          </p:nvSpPr>
          <p:spPr>
            <a:xfrm flipV="1">
              <a:off x="5609" y="4613"/>
              <a:ext cx="175" cy="160"/>
            </a:xfrm>
            <a:prstGeom prst="rtTriangle">
              <a:avLst/>
            </a:prstGeom>
            <a:solidFill>
              <a:schemeClr val="accent1">
                <a:lumMod val="50000"/>
              </a:schemeClr>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95">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MH_Other_4"/>
            <p:cNvSpPr/>
            <p:nvPr>
              <p:custDataLst>
                <p:tags r:id="rId2"/>
              </p:custDataLst>
            </p:nvPr>
          </p:nvSpPr>
          <p:spPr>
            <a:xfrm>
              <a:off x="5609" y="3741"/>
              <a:ext cx="175" cy="160"/>
            </a:xfrm>
            <a:prstGeom prst="rtTriangle">
              <a:avLst/>
            </a:prstGeom>
            <a:solidFill>
              <a:schemeClr val="accent1">
                <a:lumMod val="50000"/>
              </a:schemeClr>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95">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MH_Other_10"/>
            <p:cNvSpPr/>
            <p:nvPr>
              <p:custDataLst>
                <p:tags r:id="rId3"/>
              </p:custDataLst>
            </p:nvPr>
          </p:nvSpPr>
          <p:spPr>
            <a:xfrm>
              <a:off x="4289" y="3741"/>
              <a:ext cx="2568" cy="1032"/>
            </a:xfrm>
            <a:prstGeom prst="rightArrow">
              <a:avLst>
                <a:gd name="adj1" fmla="val 72581"/>
                <a:gd name="adj2" fmla="val 46774"/>
              </a:avLst>
            </a:prstGeom>
            <a:solidFill>
              <a:srgbClr val="ECECEC"/>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95">
                <a:latin typeface="Arial" panose="020B0604020202020204" pitchFamily="34" charset="0"/>
                <a:ea typeface="微软雅黑" panose="020B0503020204020204" pitchFamily="34" charset="-122"/>
                <a:sym typeface="Arial" panose="020B0604020202020204" pitchFamily="34" charset="0"/>
              </a:endParaRPr>
            </a:p>
          </p:txBody>
        </p:sp>
        <p:sp>
          <p:nvSpPr>
            <p:cNvPr id="27" name="MH_SubTitle_2"/>
            <p:cNvSpPr/>
            <p:nvPr>
              <p:custDataLst>
                <p:tags r:id="rId4"/>
              </p:custDataLst>
            </p:nvPr>
          </p:nvSpPr>
          <p:spPr>
            <a:xfrm>
              <a:off x="4457" y="3741"/>
              <a:ext cx="1152" cy="1032"/>
            </a:xfrm>
            <a:prstGeom prst="rect">
              <a:avLst/>
            </a:prstGeom>
            <a:solidFill>
              <a:srgbClr val="3198E4"/>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000" b="1" dirty="0">
                  <a:solidFill>
                    <a:srgbClr val="FFFFFF"/>
                  </a:solidFill>
                  <a:latin typeface="Arial" panose="020B0604020202020204" pitchFamily="34" charset="0"/>
                  <a:ea typeface="微软雅黑" panose="020B0503020204020204" pitchFamily="34" charset="-122"/>
                  <a:sym typeface="Arial" panose="020B0604020202020204" pitchFamily="34" charset="0"/>
                </a:rPr>
                <a:t>04</a:t>
              </a:r>
              <a:endParaRPr lang="zh-CN" altLang="en-US" sz="2000" b="1"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MH_Entry_2"/>
            <p:cNvSpPr/>
            <p:nvPr>
              <p:custDataLst>
                <p:tags r:id="rId5"/>
              </p:custDataLst>
            </p:nvPr>
          </p:nvSpPr>
          <p:spPr>
            <a:xfrm>
              <a:off x="7216" y="3964"/>
              <a:ext cx="8414" cy="581"/>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r>
                <a:rPr lang="en-US" altLang="zh-CN" sz="2400" b="1" dirty="0">
                  <a:solidFill>
                    <a:srgbClr val="0090D6"/>
                  </a:solidFill>
                  <a:latin typeface="微软雅黑" panose="020B0503020204020204" pitchFamily="34" charset="-122"/>
                  <a:ea typeface="微软雅黑" panose="020B0503020204020204" pitchFamily="34" charset="-122"/>
                  <a:sym typeface="+mn-ea"/>
                </a:rPr>
                <a:t>Draft Rel-19 WI Objective</a:t>
              </a:r>
              <a:endParaRPr lang="zh-CN" altLang="en-US" sz="2400" b="1" dirty="0">
                <a:solidFill>
                  <a:srgbClr val="0090D6"/>
                </a:solidFill>
                <a:latin typeface="微软雅黑" panose="020B0503020204020204" pitchFamily="34" charset="-122"/>
                <a:ea typeface="微软雅黑" panose="020B0503020204020204" pitchFamily="34" charset="-122"/>
                <a:sym typeface="+mn-ea"/>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7970971" y="4517981"/>
            <a:ext cx="3852000" cy="409708"/>
          </a:xfrm>
          <a:prstGeom prst="rect">
            <a:avLst/>
          </a:prstGeom>
          <a:solidFill>
            <a:srgbClr val="C5E0B4">
              <a:alpha val="4705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200" dirty="0">
              <a:latin typeface="Arial" panose="020B0604020202020204" pitchFamily="34" charset="0"/>
              <a:ea typeface="微软雅黑" panose="020B0503020204020204" pitchFamily="34" charset="-122"/>
              <a:cs typeface="Arial" panose="020B0604020202020204" pitchFamily="34" charset="0"/>
            </a:endParaRPr>
          </a:p>
        </p:txBody>
      </p:sp>
      <p:sp>
        <p:nvSpPr>
          <p:cNvPr id="60" name="矩形 59"/>
          <p:cNvSpPr/>
          <p:nvPr/>
        </p:nvSpPr>
        <p:spPr>
          <a:xfrm>
            <a:off x="7970971" y="5002764"/>
            <a:ext cx="3852000" cy="409708"/>
          </a:xfrm>
          <a:prstGeom prst="rect">
            <a:avLst/>
          </a:prstGeom>
          <a:solidFill>
            <a:srgbClr val="C5E0B4">
              <a:alpha val="4705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200" dirty="0">
              <a:latin typeface="Arial" panose="020B0604020202020204" pitchFamily="34" charset="0"/>
              <a:ea typeface="微软雅黑" panose="020B0503020204020204" pitchFamily="34" charset="-122"/>
              <a:cs typeface="Arial" panose="020B0604020202020204" pitchFamily="34" charset="0"/>
            </a:endParaRPr>
          </a:p>
        </p:txBody>
      </p:sp>
      <p:sp>
        <p:nvSpPr>
          <p:cNvPr id="61" name="矩形 60"/>
          <p:cNvSpPr/>
          <p:nvPr/>
        </p:nvSpPr>
        <p:spPr>
          <a:xfrm>
            <a:off x="7936624" y="3114446"/>
            <a:ext cx="3852000" cy="1307340"/>
          </a:xfrm>
          <a:prstGeom prst="rect">
            <a:avLst/>
          </a:prstGeom>
          <a:solidFill>
            <a:srgbClr val="DAE3F3">
              <a:alpha val="4705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Arial" panose="020B0604020202020204" pitchFamily="34" charset="0"/>
              <a:ea typeface="微软雅黑" panose="020B0503020204020204" pitchFamily="34" charset="-122"/>
              <a:cs typeface="Arial" panose="020B0604020202020204" pitchFamily="34" charset="0"/>
            </a:endParaRPr>
          </a:p>
        </p:txBody>
      </p:sp>
      <p:sp>
        <p:nvSpPr>
          <p:cNvPr id="63" name="矩形 62"/>
          <p:cNvSpPr/>
          <p:nvPr/>
        </p:nvSpPr>
        <p:spPr>
          <a:xfrm>
            <a:off x="7974927" y="5477917"/>
            <a:ext cx="3852000" cy="469520"/>
          </a:xfrm>
          <a:prstGeom prst="rect">
            <a:avLst/>
          </a:prstGeom>
          <a:solidFill>
            <a:schemeClr val="accent4">
              <a:lumMod val="20000"/>
              <a:lumOff val="80000"/>
              <a:alpha val="47059"/>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dirty="0">
              <a:latin typeface="Arial" panose="020B0604020202020204" pitchFamily="34" charset="0"/>
              <a:ea typeface="微软雅黑" panose="020B0503020204020204" pitchFamily="34" charset="-122"/>
              <a:cs typeface="Arial" panose="020B0604020202020204" pitchFamily="34" charset="0"/>
            </a:endParaRPr>
          </a:p>
        </p:txBody>
      </p:sp>
      <p:sp>
        <p:nvSpPr>
          <p:cNvPr id="13" name="e7d195523061f1c0" descr="e7d195523061f1c074694c8bbf98be7b1e4b015d796375963FD28840057458461C7CA0DAD340D15583DEDFC2E3241C4F392EF3A8B4D067B40CF4F149DD7E51F346B0CAB1BCCF6DB2480C67273C6C9E4C1DEDEDC3DC32419F7EF6E3A45653EEB37EB607A1606D9B642BAD9E7DB48978CCC6C17D46B37F2A89DF2B4C05B1F2618D36B27D7DDA3B9D69" hidden="1"/>
          <p:cNvSpPr txBox="1"/>
          <p:nvPr/>
        </p:nvSpPr>
        <p:spPr>
          <a:xfrm>
            <a:off x="-188176" y="2668733"/>
            <a:ext cx="572464" cy="537648"/>
          </a:xfrm>
          <a:prstGeom prst="rect">
            <a:avLst/>
          </a:prstGeom>
          <a:noFill/>
        </p:spPr>
        <p:txBody>
          <a:bodyPr vert="wordArtVert" rtlCol="0">
            <a:spAutoFit/>
          </a:bodyPr>
          <a:lstStyle/>
          <a:p>
            <a:r>
              <a:rPr lang="en-US" altLang="zh-CN" sz="135"/>
              <a:t>e7d195523061f1c074694c8bbf98be7b1e4b015d796375963FD28840057458461C7CA0DAD340D15583DEDFC2E3241C4F392EF3A8B4D067B40CF4F149DD7E51F346B0CAB1BCCF6DB2480C67273C6C9E4C1DEDEDC3DC32419F7EF6E3A45653EEB37EB607A1606D9B642BAD9E7DB48978CCC6C17D46B37F2A89DF2B4C05B1F2618D36B27D7DDA3B9D69</a:t>
            </a:r>
            <a:endParaRPr lang="zh-CN" altLang="en-US" sz="135"/>
          </a:p>
        </p:txBody>
      </p:sp>
      <p:sp>
        <p:nvSpPr>
          <p:cNvPr id="4" name="矩形 3"/>
          <p:cNvSpPr/>
          <p:nvPr/>
        </p:nvSpPr>
        <p:spPr>
          <a:xfrm>
            <a:off x="659235" y="6207874"/>
            <a:ext cx="10660226" cy="338554"/>
          </a:xfrm>
          <a:prstGeom prst="rect">
            <a:avLst/>
          </a:prstGeom>
        </p:spPr>
        <p:txBody>
          <a:bodyPr wrap="none">
            <a:spAutoFit/>
          </a:bodyPr>
          <a:lstStyle/>
          <a:p>
            <a:pPr algn="ctr"/>
            <a:r>
              <a:rPr lang="en-US" altLang="zh-CN" sz="1600" b="1" dirty="0">
                <a:solidFill>
                  <a:srgbClr val="0070C0"/>
                </a:solidFill>
                <a:latin typeface="Times New Roman" panose="02020603050405020304" pitchFamily="18" charset="0"/>
                <a:cs typeface="Times New Roman" panose="02020603050405020304" pitchFamily="18" charset="0"/>
              </a:rPr>
              <a:t>SBFD addresses the challenge of supporting both high UL throughout traffic and high reliability traffic in the same cell. </a:t>
            </a:r>
          </a:p>
        </p:txBody>
      </p:sp>
      <p:sp>
        <p:nvSpPr>
          <p:cNvPr id="68" name="文本框 67"/>
          <p:cNvSpPr txBox="1"/>
          <p:nvPr/>
        </p:nvSpPr>
        <p:spPr>
          <a:xfrm>
            <a:off x="283584" y="3705337"/>
            <a:ext cx="5975190" cy="380898"/>
          </a:xfrm>
          <a:prstGeom prst="rect">
            <a:avLst/>
          </a:prstGeom>
          <a:gradFill flip="none" rotWithShape="1">
            <a:gsLst>
              <a:gs pos="0">
                <a:srgbClr val="44C8F5"/>
              </a:gs>
              <a:gs pos="100000">
                <a:srgbClr val="018ED3"/>
              </a:gs>
            </a:gsLst>
            <a:lin ang="10800000" scaled="1"/>
            <a:tileRect/>
          </a:gradFill>
        </p:spPr>
        <p:txBody>
          <a:bodyPr wrap="square" rtlCol="0" anchor="ctr">
            <a:noAutofit/>
          </a:bodyPr>
          <a:lstStyle>
            <a:defPPr>
              <a:defRPr lang="en-US"/>
            </a:defPPr>
            <a:lvl1pPr algn="ctr" defTabSz="2159635" fontAlgn="base">
              <a:spcBef>
                <a:spcPct val="0"/>
              </a:spcBef>
              <a:spcAft>
                <a:spcPct val="0"/>
              </a:spcAft>
              <a:defRPr sz="4000" b="1">
                <a:solidFill>
                  <a:schemeClr val="bg1"/>
                </a:solidFill>
                <a:latin typeface="Arial" panose="020B0604020202020204" pitchFamily="34" charset="0"/>
                <a:ea typeface="微软雅黑" panose="020B0503020204020204" pitchFamily="34" charset="-122"/>
                <a:cs typeface="Arial" panose="020B0604020202020204" pitchFamily="34" charset="0"/>
              </a:defRPr>
            </a:lvl1pPr>
          </a:lstStyle>
          <a:p>
            <a:r>
              <a:rPr lang="en-US" altLang="zh-CN" sz="1400" dirty="0">
                <a:effectLst>
                  <a:outerShdw blurRad="38100" dist="38100" dir="2700000" algn="tl">
                    <a:srgbClr val="000000">
                      <a:alpha val="43137"/>
                    </a:srgbClr>
                  </a:outerShdw>
                </a:effectLst>
                <a:latin typeface="+mn-lt"/>
              </a:rPr>
              <a:t>Performance assurance is one of main challenges for vertical</a:t>
            </a:r>
            <a:endParaRPr lang="zh-CN" altLang="en-US" sz="1400" dirty="0">
              <a:effectLst>
                <a:outerShdw blurRad="38100" dist="38100" dir="2700000" algn="tl">
                  <a:srgbClr val="000000">
                    <a:alpha val="43137"/>
                  </a:srgbClr>
                </a:outerShdw>
              </a:effectLst>
              <a:latin typeface="+mn-lt"/>
            </a:endParaRPr>
          </a:p>
        </p:txBody>
      </p:sp>
      <p:sp>
        <p:nvSpPr>
          <p:cNvPr id="69" name="文本框 68"/>
          <p:cNvSpPr txBox="1"/>
          <p:nvPr/>
        </p:nvSpPr>
        <p:spPr>
          <a:xfrm>
            <a:off x="4590211" y="4517446"/>
            <a:ext cx="1828818" cy="424732"/>
          </a:xfrm>
          <a:prstGeom prst="rect">
            <a:avLst/>
          </a:prstGeom>
          <a:noFill/>
          <a:ln>
            <a:noFill/>
          </a:ln>
        </p:spPr>
        <p:txBody>
          <a:bodyPr wrap="square" rtlCol="0">
            <a:spAutoFit/>
          </a:bodyPr>
          <a:lstStyle/>
          <a:p>
            <a:pPr marL="95250" indent="-95250">
              <a:lnSpc>
                <a:spcPct val="120000"/>
              </a:lnSpc>
              <a:buFont typeface="Arial" panose="020B0604020202020204" pitchFamily="34" charset="0"/>
              <a:buChar char="•"/>
            </a:pPr>
            <a:r>
              <a:rPr lang="en-US" altLang="zh-CN" sz="900" dirty="0">
                <a:ea typeface="微软雅黑" panose="020B0503020204020204" pitchFamily="34" charset="-122"/>
              </a:rPr>
              <a:t>BW</a:t>
            </a:r>
            <a:r>
              <a:rPr lang="zh-CN" altLang="en-US" sz="900" dirty="0">
                <a:ea typeface="微软雅黑" panose="020B0503020204020204" pitchFamily="34" charset="-122"/>
              </a:rPr>
              <a:t> </a:t>
            </a:r>
            <a:r>
              <a:rPr lang="en-US" altLang="zh-CN" sz="900" dirty="0">
                <a:solidFill>
                  <a:srgbClr val="00B0F0"/>
                </a:solidFill>
                <a:ea typeface="微软雅黑" panose="020B0503020204020204" pitchFamily="34" charset="-122"/>
              </a:rPr>
              <a:t>&gt;200Mbps</a:t>
            </a:r>
          </a:p>
          <a:p>
            <a:pPr marL="95250" indent="-95250">
              <a:lnSpc>
                <a:spcPct val="120000"/>
              </a:lnSpc>
              <a:buFont typeface="Arial" panose="020B0604020202020204" pitchFamily="34" charset="0"/>
              <a:buChar char="•"/>
            </a:pPr>
            <a:r>
              <a:rPr lang="en-US" altLang="zh-CN" sz="900" dirty="0">
                <a:ea typeface="微软雅黑" panose="020B0503020204020204" pitchFamily="34" charset="-122"/>
              </a:rPr>
              <a:t>Latency </a:t>
            </a:r>
            <a:r>
              <a:rPr lang="zh-CN" altLang="en-US" sz="900" dirty="0">
                <a:ea typeface="微软雅黑" panose="020B0503020204020204" pitchFamily="34" charset="-122"/>
              </a:rPr>
              <a:t> </a:t>
            </a:r>
            <a:r>
              <a:rPr lang="en-US" altLang="zh-CN" sz="900" dirty="0">
                <a:solidFill>
                  <a:srgbClr val="00B0F0"/>
                </a:solidFill>
                <a:ea typeface="微软雅黑" panose="020B0503020204020204" pitchFamily="34" charset="-122"/>
              </a:rPr>
              <a:t>5-10ms</a:t>
            </a:r>
            <a:endParaRPr lang="zh-CN" altLang="en-US" sz="900" dirty="0">
              <a:solidFill>
                <a:srgbClr val="00B0F0"/>
              </a:solidFill>
              <a:ea typeface="微软雅黑" panose="020B0503020204020204" pitchFamily="34" charset="-122"/>
            </a:endParaRPr>
          </a:p>
        </p:txBody>
      </p:sp>
      <p:pic>
        <p:nvPicPr>
          <p:cNvPr id="70" name="Picture 4" descr="https://gimg2.baidu.com/image_search/src=http%3A%2F%2Fn.sinaimg.cn%2Fsinacn14%2F17%2Fw500h317%2F20180323%2F7e9c-fysnevm1245773.jpg&amp;refer=http%3A%2F%2Fn.sinaimg.cn&amp;app=2002&amp;size=f9999,10000&amp;q=a80&amp;n=0&amp;g=0n&amp;fmt=jpeg?sec=1623984384&amp;t=cc17a84742a37399cc3636cd44c00d4d"/>
          <p:cNvPicPr>
            <a:picLocks noChangeAspect="1" noChangeArrowheads="1"/>
          </p:cNvPicPr>
          <p:nvPr/>
        </p:nvPicPr>
        <p:blipFill>
          <a:blip r:embed="rId2" cstate="print"/>
          <a:srcRect/>
          <a:stretch>
            <a:fillRect/>
          </a:stretch>
        </p:blipFill>
        <p:spPr bwMode="auto">
          <a:xfrm>
            <a:off x="378060" y="4164834"/>
            <a:ext cx="1397817" cy="768196"/>
          </a:xfrm>
          <a:prstGeom prst="rect">
            <a:avLst/>
          </a:prstGeom>
          <a:noFill/>
          <a:extLst>
            <a:ext uri="{909E8E84-426E-40DD-AFC4-6F175D3DCCD1}">
              <a14:hiddenFill xmlns:a14="http://schemas.microsoft.com/office/drawing/2010/main">
                <a:solidFill>
                  <a:srgbClr val="FFFFFF"/>
                </a:solidFill>
              </a14:hiddenFill>
            </a:ext>
          </a:extLst>
        </p:spPr>
      </p:pic>
      <p:pic>
        <p:nvPicPr>
          <p:cNvPr id="71" name="图片 70"/>
          <p:cNvPicPr>
            <a:picLocks noChangeAspect="1"/>
          </p:cNvPicPr>
          <p:nvPr/>
        </p:nvPicPr>
        <p:blipFill>
          <a:blip r:embed="rId3" cstate="print"/>
          <a:stretch>
            <a:fillRect/>
          </a:stretch>
        </p:blipFill>
        <p:spPr>
          <a:xfrm>
            <a:off x="3253534" y="4217564"/>
            <a:ext cx="1336677" cy="745291"/>
          </a:xfrm>
          <a:prstGeom prst="rect">
            <a:avLst/>
          </a:prstGeom>
        </p:spPr>
      </p:pic>
      <p:sp>
        <p:nvSpPr>
          <p:cNvPr id="73" name="矩形 72"/>
          <p:cNvSpPr/>
          <p:nvPr/>
        </p:nvSpPr>
        <p:spPr>
          <a:xfrm>
            <a:off x="1762123" y="4259099"/>
            <a:ext cx="1993467" cy="253916"/>
          </a:xfrm>
          <a:prstGeom prst="rect">
            <a:avLst/>
          </a:prstGeom>
          <a:noFill/>
        </p:spPr>
        <p:txBody>
          <a:bodyPr wrap="square" rtlCol="0">
            <a:spAutoFit/>
          </a:bodyPr>
          <a:lstStyle/>
          <a:p>
            <a:r>
              <a:rPr lang="en-US" altLang="zh-CN" sz="1050" b="1" dirty="0">
                <a:solidFill>
                  <a:srgbClr val="0070C0"/>
                </a:solidFill>
                <a:ea typeface="微软雅黑" panose="020B0503020204020204" pitchFamily="34" charset="-122"/>
              </a:rPr>
              <a:t>HD Machine Vision</a:t>
            </a:r>
          </a:p>
        </p:txBody>
      </p:sp>
      <p:sp>
        <p:nvSpPr>
          <p:cNvPr id="74" name="文本框 73"/>
          <p:cNvSpPr txBox="1"/>
          <p:nvPr/>
        </p:nvSpPr>
        <p:spPr>
          <a:xfrm>
            <a:off x="4557467" y="4294621"/>
            <a:ext cx="1754006" cy="253916"/>
          </a:xfrm>
          <a:prstGeom prst="rect">
            <a:avLst/>
          </a:prstGeom>
          <a:noFill/>
        </p:spPr>
        <p:txBody>
          <a:bodyPr wrap="none" rtlCol="0">
            <a:spAutoFit/>
          </a:bodyPr>
          <a:lstStyle>
            <a:defPPr>
              <a:defRPr lang="zh-CN"/>
            </a:defPPr>
            <a:lvl1pPr>
              <a:defRPr sz="1100">
                <a:solidFill>
                  <a:srgbClr val="0070C0"/>
                </a:solidFill>
                <a:latin typeface="微软雅黑" panose="020B0503020204020204" pitchFamily="34" charset="-122"/>
                <a:ea typeface="微软雅黑" panose="020B0503020204020204" pitchFamily="34" charset="-122"/>
              </a:defRPr>
            </a:lvl1pPr>
          </a:lstStyle>
          <a:p>
            <a:r>
              <a:rPr lang="en-US" altLang="zh-CN" sz="1050" b="1" dirty="0">
                <a:latin typeface="+mn-lt"/>
              </a:rPr>
              <a:t>Ultra-HD 3D Machine Vision</a:t>
            </a:r>
            <a:endParaRPr lang="zh-CN" altLang="en-US" sz="1050" b="1" dirty="0">
              <a:latin typeface="+mn-lt"/>
              <a:sym typeface="+mn-ea"/>
            </a:endParaRPr>
          </a:p>
        </p:txBody>
      </p:sp>
      <p:sp>
        <p:nvSpPr>
          <p:cNvPr id="75" name="文本框 74"/>
          <p:cNvSpPr txBox="1"/>
          <p:nvPr/>
        </p:nvSpPr>
        <p:spPr>
          <a:xfrm>
            <a:off x="1763965" y="4538482"/>
            <a:ext cx="1828818" cy="424732"/>
          </a:xfrm>
          <a:prstGeom prst="rect">
            <a:avLst/>
          </a:prstGeom>
          <a:noFill/>
          <a:ln>
            <a:noFill/>
          </a:ln>
        </p:spPr>
        <p:txBody>
          <a:bodyPr wrap="square" rtlCol="0">
            <a:spAutoFit/>
          </a:bodyPr>
          <a:lstStyle/>
          <a:p>
            <a:pPr marL="95250" indent="-95250">
              <a:lnSpc>
                <a:spcPct val="120000"/>
              </a:lnSpc>
              <a:buFont typeface="Arial" panose="020B0604020202020204" pitchFamily="34" charset="0"/>
              <a:buChar char="•"/>
            </a:pPr>
            <a:r>
              <a:rPr lang="en-US" altLang="zh-CN" sz="900" dirty="0">
                <a:ea typeface="微软雅黑" panose="020B0503020204020204" pitchFamily="34" charset="-122"/>
              </a:rPr>
              <a:t>BW</a:t>
            </a:r>
            <a:r>
              <a:rPr lang="zh-CN" altLang="en-US" sz="900" dirty="0">
                <a:ea typeface="微软雅黑" panose="020B0503020204020204" pitchFamily="34" charset="-122"/>
              </a:rPr>
              <a:t> </a:t>
            </a:r>
            <a:r>
              <a:rPr lang="en-US" altLang="zh-CN" sz="900" dirty="0">
                <a:solidFill>
                  <a:srgbClr val="00B0F0"/>
                </a:solidFill>
                <a:ea typeface="微软雅黑" panose="020B0503020204020204" pitchFamily="34" charset="-122"/>
              </a:rPr>
              <a:t>&gt;50Mbps</a:t>
            </a:r>
          </a:p>
          <a:p>
            <a:pPr marL="95250" indent="-95250">
              <a:lnSpc>
                <a:spcPct val="120000"/>
              </a:lnSpc>
              <a:buFont typeface="Arial" panose="020B0604020202020204" pitchFamily="34" charset="0"/>
              <a:buChar char="•"/>
            </a:pPr>
            <a:r>
              <a:rPr lang="en-US" altLang="zh-CN" sz="900" dirty="0">
                <a:ea typeface="微软雅黑" panose="020B0503020204020204" pitchFamily="34" charset="-122"/>
              </a:rPr>
              <a:t>Latency</a:t>
            </a:r>
            <a:r>
              <a:rPr lang="zh-CN" altLang="en-US" sz="900" dirty="0">
                <a:ea typeface="微软雅黑" panose="020B0503020204020204" pitchFamily="34" charset="-122"/>
              </a:rPr>
              <a:t> </a:t>
            </a:r>
            <a:r>
              <a:rPr lang="en-US" altLang="zh-CN" sz="900" dirty="0">
                <a:solidFill>
                  <a:srgbClr val="00B0F0"/>
                </a:solidFill>
                <a:ea typeface="微软雅黑" panose="020B0503020204020204" pitchFamily="34" charset="-122"/>
              </a:rPr>
              <a:t>20ms</a:t>
            </a:r>
            <a:endParaRPr lang="zh-CN" altLang="en-US" sz="900" dirty="0">
              <a:solidFill>
                <a:srgbClr val="00B0F0"/>
              </a:solidFill>
              <a:ea typeface="微软雅黑" panose="020B0503020204020204" pitchFamily="34" charset="-122"/>
            </a:endParaRPr>
          </a:p>
        </p:txBody>
      </p:sp>
      <p:sp>
        <p:nvSpPr>
          <p:cNvPr id="76" name="文本框 75"/>
          <p:cNvSpPr txBox="1"/>
          <p:nvPr/>
        </p:nvSpPr>
        <p:spPr>
          <a:xfrm>
            <a:off x="1765882" y="5158030"/>
            <a:ext cx="1067921" cy="253916"/>
          </a:xfrm>
          <a:prstGeom prst="rect">
            <a:avLst/>
          </a:prstGeom>
          <a:noFill/>
        </p:spPr>
        <p:txBody>
          <a:bodyPr wrap="none" rtlCol="0">
            <a:spAutoFit/>
          </a:bodyPr>
          <a:lstStyle>
            <a:defPPr>
              <a:defRPr lang="zh-CN"/>
            </a:defPPr>
            <a:lvl1pPr>
              <a:defRPr sz="1100">
                <a:latin typeface="微软雅黑" panose="020B0503020204020204" pitchFamily="34" charset="-122"/>
                <a:ea typeface="微软雅黑" panose="020B0503020204020204" pitchFamily="34" charset="-122"/>
              </a:defRPr>
            </a:lvl1pPr>
          </a:lstStyle>
          <a:p>
            <a:r>
              <a:rPr lang="en-US" altLang="zh-CN" sz="1050" b="1" dirty="0">
                <a:solidFill>
                  <a:srgbClr val="0070C0"/>
                </a:solidFill>
                <a:latin typeface="+mn-lt"/>
              </a:rPr>
              <a:t>Remote Control</a:t>
            </a:r>
          </a:p>
        </p:txBody>
      </p:sp>
      <p:sp>
        <p:nvSpPr>
          <p:cNvPr id="77" name="文本框 76"/>
          <p:cNvSpPr txBox="1"/>
          <p:nvPr/>
        </p:nvSpPr>
        <p:spPr>
          <a:xfrm>
            <a:off x="4596621" y="5202837"/>
            <a:ext cx="1713931" cy="253916"/>
          </a:xfrm>
          <a:prstGeom prst="rect">
            <a:avLst/>
          </a:prstGeom>
          <a:noFill/>
        </p:spPr>
        <p:txBody>
          <a:bodyPr wrap="none" rtlCol="0">
            <a:spAutoFit/>
          </a:bodyPr>
          <a:lstStyle>
            <a:defPPr>
              <a:defRPr lang="zh-CN"/>
            </a:defPPr>
            <a:lvl1pPr>
              <a:defRPr sz="1100">
                <a:latin typeface="微软雅黑" panose="020B0503020204020204" pitchFamily="34" charset="-122"/>
                <a:ea typeface="微软雅黑" panose="020B0503020204020204" pitchFamily="34" charset="-122"/>
              </a:defRPr>
            </a:lvl1pPr>
          </a:lstStyle>
          <a:p>
            <a:r>
              <a:rPr lang="en-US" altLang="zh-CN" sz="1050" b="1" dirty="0">
                <a:solidFill>
                  <a:srgbClr val="0070C0"/>
                </a:solidFill>
                <a:latin typeface="+mn-lt"/>
              </a:rPr>
              <a:t>Ultra-dense</a:t>
            </a:r>
            <a:r>
              <a:rPr lang="zh-CN" altLang="en-US" sz="1050" b="1" dirty="0">
                <a:solidFill>
                  <a:srgbClr val="0070C0"/>
                </a:solidFill>
                <a:latin typeface="+mn-lt"/>
              </a:rPr>
              <a:t> </a:t>
            </a:r>
            <a:r>
              <a:rPr lang="en-US" altLang="zh-CN" sz="1050" b="1" dirty="0">
                <a:solidFill>
                  <a:srgbClr val="0070C0"/>
                </a:solidFill>
                <a:latin typeface="+mn-lt"/>
              </a:rPr>
              <a:t>remote</a:t>
            </a:r>
            <a:r>
              <a:rPr lang="zh-CN" altLang="en-US" sz="1050" b="1" dirty="0">
                <a:solidFill>
                  <a:srgbClr val="0070C0"/>
                </a:solidFill>
                <a:latin typeface="+mn-lt"/>
              </a:rPr>
              <a:t> </a:t>
            </a:r>
            <a:r>
              <a:rPr lang="en-US" altLang="zh-CN" sz="1050" b="1" dirty="0">
                <a:solidFill>
                  <a:srgbClr val="0070C0"/>
                </a:solidFill>
                <a:latin typeface="+mn-lt"/>
              </a:rPr>
              <a:t>control</a:t>
            </a:r>
            <a:endParaRPr lang="zh-CN" altLang="en-US" sz="1050" b="1" dirty="0">
              <a:solidFill>
                <a:srgbClr val="0070C0"/>
              </a:solidFill>
              <a:latin typeface="+mn-lt"/>
            </a:endParaRPr>
          </a:p>
        </p:txBody>
      </p:sp>
      <p:pic>
        <p:nvPicPr>
          <p:cNvPr id="79" name="图片 78"/>
          <p:cNvPicPr>
            <a:picLocks noChangeAspect="1"/>
          </p:cNvPicPr>
          <p:nvPr/>
        </p:nvPicPr>
        <p:blipFill rotWithShape="1">
          <a:blip r:embed="rId4" cstate="print"/>
          <a:srcRect/>
          <a:stretch>
            <a:fillRect/>
          </a:stretch>
        </p:blipFill>
        <p:spPr>
          <a:xfrm>
            <a:off x="3199455" y="5187403"/>
            <a:ext cx="1390756" cy="788458"/>
          </a:xfrm>
          <a:prstGeom prst="rect">
            <a:avLst/>
          </a:prstGeom>
        </p:spPr>
      </p:pic>
      <p:pic>
        <p:nvPicPr>
          <p:cNvPr id="80" name="Picture 2" descr="https://gimg2.baidu.com/image_search/src=http%3A%2F%2Fnimg.ws.126.net%2F%3Furl%3Dhttp%253A%252F%252Fdingyue.ws.126.net%252F2021%252F0330%252F191d780aj00qqs7p8001qc000hs00bvc.jpg%26thumbnail%3D650x2147483647%26quality%3D80%26type%3Djpg&amp;refer=http%3A%2F%2Fnimg.ws.126.net&amp;app=2002&amp;size=f9999,10000&amp;q=a80&amp;n=0&amp;g=0n&amp;fmt=jpeg?sec=1632014365&amp;t=74a8743a30d87e4c71be1365fe80e69a"/>
          <p:cNvPicPr>
            <a:picLocks noChangeAspect="1" noChangeArrowheads="1"/>
          </p:cNvPicPr>
          <p:nvPr/>
        </p:nvPicPr>
        <p:blipFill rotWithShape="1">
          <a:blip r:embed="rId5" cstate="screen"/>
          <a:srcRect l="-1"/>
          <a:stretch>
            <a:fillRect/>
          </a:stretch>
        </p:blipFill>
        <p:spPr bwMode="auto">
          <a:xfrm>
            <a:off x="367544" y="5181285"/>
            <a:ext cx="1378267" cy="810246"/>
          </a:xfrm>
          <a:prstGeom prst="rect">
            <a:avLst/>
          </a:prstGeom>
          <a:noFill/>
          <a:extLst>
            <a:ext uri="{909E8E84-426E-40DD-AFC4-6F175D3DCCD1}">
              <a14:hiddenFill xmlns:a14="http://schemas.microsoft.com/office/drawing/2010/main">
                <a:solidFill>
                  <a:srgbClr val="FFFFFF"/>
                </a:solidFill>
              </a14:hiddenFill>
            </a:ext>
          </a:extLst>
        </p:spPr>
      </p:pic>
      <p:sp>
        <p:nvSpPr>
          <p:cNvPr id="81" name="文本框 80"/>
          <p:cNvSpPr txBox="1"/>
          <p:nvPr/>
        </p:nvSpPr>
        <p:spPr>
          <a:xfrm>
            <a:off x="1698676" y="5475441"/>
            <a:ext cx="1828818" cy="590931"/>
          </a:xfrm>
          <a:prstGeom prst="rect">
            <a:avLst/>
          </a:prstGeom>
          <a:noFill/>
          <a:ln>
            <a:noFill/>
          </a:ln>
        </p:spPr>
        <p:txBody>
          <a:bodyPr wrap="square" rtlCol="0">
            <a:spAutoFit/>
          </a:bodyPr>
          <a:lstStyle/>
          <a:p>
            <a:pPr marL="95250" indent="-95250">
              <a:lnSpc>
                <a:spcPct val="120000"/>
              </a:lnSpc>
              <a:buFont typeface="Arial" panose="020B0604020202020204" pitchFamily="34" charset="0"/>
              <a:buChar char="•"/>
            </a:pPr>
            <a:r>
              <a:rPr lang="en-US" altLang="zh-CN" sz="900" dirty="0">
                <a:ea typeface="微软雅黑" panose="020B0503020204020204" pitchFamily="34" charset="-122"/>
              </a:rPr>
              <a:t>BW</a:t>
            </a:r>
            <a:r>
              <a:rPr lang="zh-CN" altLang="en-US" sz="900" dirty="0">
                <a:ea typeface="微软雅黑" panose="020B0503020204020204" pitchFamily="34" charset="-122"/>
              </a:rPr>
              <a:t> </a:t>
            </a:r>
            <a:r>
              <a:rPr lang="en-US" altLang="zh-CN" sz="900" dirty="0">
                <a:solidFill>
                  <a:srgbClr val="00B0F0"/>
                </a:solidFill>
                <a:ea typeface="微软雅黑" panose="020B0503020204020204" pitchFamily="34" charset="-122"/>
              </a:rPr>
              <a:t>&gt;50Mbps</a:t>
            </a:r>
          </a:p>
          <a:p>
            <a:pPr marL="95250" indent="-95250">
              <a:lnSpc>
                <a:spcPct val="120000"/>
              </a:lnSpc>
              <a:buFont typeface="Arial" panose="020B0604020202020204" pitchFamily="34" charset="0"/>
              <a:buChar char="•"/>
            </a:pPr>
            <a:r>
              <a:rPr lang="en-US" altLang="zh-CN" sz="900" dirty="0">
                <a:ea typeface="微软雅黑" panose="020B0503020204020204" pitchFamily="34" charset="-122"/>
              </a:rPr>
              <a:t>Connectivity </a:t>
            </a:r>
            <a:r>
              <a:rPr lang="zh-CN" altLang="en-US" sz="900" dirty="0">
                <a:ea typeface="微软雅黑" panose="020B0503020204020204" pitchFamily="34" charset="-122"/>
              </a:rPr>
              <a:t> </a:t>
            </a:r>
            <a:r>
              <a:rPr lang="en-US" altLang="zh-CN" sz="900" dirty="0">
                <a:solidFill>
                  <a:srgbClr val="00B0F0"/>
                </a:solidFill>
                <a:ea typeface="微软雅黑" panose="020B0503020204020204" pitchFamily="34" charset="-122"/>
              </a:rPr>
              <a:t>1~2</a:t>
            </a:r>
          </a:p>
          <a:p>
            <a:pPr marL="95250" indent="-95250">
              <a:lnSpc>
                <a:spcPct val="120000"/>
              </a:lnSpc>
              <a:buFont typeface="Arial" panose="020B0604020202020204" pitchFamily="34" charset="0"/>
              <a:buChar char="•"/>
            </a:pPr>
            <a:r>
              <a:rPr lang="en-US" altLang="zh-CN" sz="900" dirty="0">
                <a:latin typeface="微软雅黑" panose="020B0503020204020204" pitchFamily="34" charset="-122"/>
                <a:ea typeface="微软雅黑" panose="020B0503020204020204" pitchFamily="34" charset="-122"/>
              </a:rPr>
              <a:t>Latency </a:t>
            </a:r>
            <a:r>
              <a:rPr lang="en-US" altLang="zh-CN" sz="900" dirty="0">
                <a:solidFill>
                  <a:srgbClr val="C00000"/>
                </a:solidFill>
                <a:latin typeface="微软雅黑" panose="020B0503020204020204" pitchFamily="34" charset="-122"/>
                <a:ea typeface="微软雅黑" panose="020B0503020204020204" pitchFamily="34" charset="-122"/>
              </a:rPr>
              <a:t>20ms@99.99%</a:t>
            </a:r>
            <a:endParaRPr lang="zh-CN" altLang="en-US" sz="900" dirty="0">
              <a:solidFill>
                <a:srgbClr val="00B0F0"/>
              </a:solidFill>
              <a:ea typeface="微软雅黑" panose="020B0503020204020204" pitchFamily="34" charset="-122"/>
            </a:endParaRPr>
          </a:p>
        </p:txBody>
      </p:sp>
      <p:sp>
        <p:nvSpPr>
          <p:cNvPr id="83" name="文本框 82"/>
          <p:cNvSpPr txBox="1"/>
          <p:nvPr/>
        </p:nvSpPr>
        <p:spPr>
          <a:xfrm>
            <a:off x="4542275" y="5453230"/>
            <a:ext cx="1828818" cy="590931"/>
          </a:xfrm>
          <a:prstGeom prst="rect">
            <a:avLst/>
          </a:prstGeom>
          <a:noFill/>
          <a:ln>
            <a:noFill/>
          </a:ln>
        </p:spPr>
        <p:txBody>
          <a:bodyPr wrap="square" rtlCol="0">
            <a:spAutoFit/>
          </a:bodyPr>
          <a:lstStyle/>
          <a:p>
            <a:pPr marL="95250" indent="-95250">
              <a:lnSpc>
                <a:spcPct val="120000"/>
              </a:lnSpc>
              <a:buFont typeface="Arial" panose="020B0604020202020204" pitchFamily="34" charset="0"/>
              <a:buChar char="•"/>
            </a:pPr>
            <a:r>
              <a:rPr lang="en-US" altLang="zh-CN" sz="900" dirty="0">
                <a:ea typeface="微软雅黑" panose="020B0503020204020204" pitchFamily="34" charset="-122"/>
              </a:rPr>
              <a:t>BW</a:t>
            </a:r>
            <a:r>
              <a:rPr lang="zh-CN" altLang="en-US" sz="900" dirty="0">
                <a:ea typeface="微软雅黑" panose="020B0503020204020204" pitchFamily="34" charset="-122"/>
              </a:rPr>
              <a:t> </a:t>
            </a:r>
            <a:r>
              <a:rPr lang="en-US" altLang="zh-CN" sz="900" dirty="0">
                <a:solidFill>
                  <a:srgbClr val="00B0F0"/>
                </a:solidFill>
                <a:ea typeface="微软雅黑" panose="020B0503020204020204" pitchFamily="34" charset="-122"/>
              </a:rPr>
              <a:t>&gt;200Mbps</a:t>
            </a:r>
          </a:p>
          <a:p>
            <a:pPr marL="95250" indent="-95250">
              <a:lnSpc>
                <a:spcPct val="120000"/>
              </a:lnSpc>
              <a:buFont typeface="Arial" panose="020B0604020202020204" pitchFamily="34" charset="0"/>
              <a:buChar char="•"/>
            </a:pPr>
            <a:r>
              <a:rPr lang="en-US" altLang="zh-CN" sz="900" dirty="0">
                <a:ea typeface="微软雅黑" panose="020B0503020204020204" pitchFamily="34" charset="-122"/>
              </a:rPr>
              <a:t>Connectivity </a:t>
            </a:r>
            <a:r>
              <a:rPr lang="zh-CN" altLang="en-US" sz="900" dirty="0">
                <a:ea typeface="微软雅黑" panose="020B0503020204020204" pitchFamily="34" charset="-122"/>
              </a:rPr>
              <a:t> </a:t>
            </a:r>
            <a:r>
              <a:rPr lang="en-US" altLang="zh-CN" sz="900" dirty="0">
                <a:solidFill>
                  <a:srgbClr val="00B0F0"/>
                </a:solidFill>
                <a:ea typeface="微软雅黑" panose="020B0503020204020204" pitchFamily="34" charset="-122"/>
              </a:rPr>
              <a:t>&gt;10</a:t>
            </a:r>
          </a:p>
          <a:p>
            <a:pPr marL="95250" indent="-95250">
              <a:lnSpc>
                <a:spcPct val="120000"/>
              </a:lnSpc>
              <a:buFont typeface="Arial" panose="020B0604020202020204" pitchFamily="34" charset="0"/>
              <a:buChar char="•"/>
            </a:pPr>
            <a:r>
              <a:rPr lang="en-US" altLang="zh-CN" sz="900" dirty="0">
                <a:latin typeface="微软雅黑" panose="020B0503020204020204" pitchFamily="34" charset="-122"/>
                <a:ea typeface="微软雅黑" panose="020B0503020204020204" pitchFamily="34" charset="-122"/>
              </a:rPr>
              <a:t>Latency</a:t>
            </a:r>
            <a:r>
              <a:rPr lang="zh-CN" altLang="en-US" sz="900" dirty="0">
                <a:latin typeface="微软雅黑" panose="020B0503020204020204" pitchFamily="34" charset="-122"/>
                <a:ea typeface="微软雅黑" panose="020B0503020204020204" pitchFamily="34" charset="-122"/>
              </a:rPr>
              <a:t> </a:t>
            </a:r>
            <a:r>
              <a:rPr lang="en-US" altLang="zh-CN" sz="900" dirty="0">
                <a:solidFill>
                  <a:srgbClr val="C00000"/>
                </a:solidFill>
                <a:latin typeface="微软雅黑" panose="020B0503020204020204" pitchFamily="34" charset="-122"/>
                <a:ea typeface="微软雅黑" panose="020B0503020204020204" pitchFamily="34" charset="-122"/>
              </a:rPr>
              <a:t>10-15ms@99.999%</a:t>
            </a:r>
            <a:endParaRPr lang="zh-CN" altLang="en-US" sz="900" dirty="0">
              <a:solidFill>
                <a:srgbClr val="C00000"/>
              </a:solidFill>
              <a:latin typeface="微软雅黑" panose="020B0503020204020204" pitchFamily="34" charset="-122"/>
              <a:ea typeface="微软雅黑" panose="020B0503020204020204" pitchFamily="34" charset="-122"/>
            </a:endParaRPr>
          </a:p>
        </p:txBody>
      </p:sp>
      <p:sp>
        <p:nvSpPr>
          <p:cNvPr id="87" name="Freeform 6"/>
          <p:cNvSpPr/>
          <p:nvPr/>
        </p:nvSpPr>
        <p:spPr bwMode="auto">
          <a:xfrm rot="5400000">
            <a:off x="2862286" y="4404858"/>
            <a:ext cx="353752" cy="396000"/>
          </a:xfrm>
          <a:custGeom>
            <a:avLst/>
            <a:gdLst>
              <a:gd name="T0" fmla="*/ 9878 w 13223"/>
              <a:gd name="T1" fmla="*/ 2983 h 4600"/>
              <a:gd name="T2" fmla="*/ 8233 w 13223"/>
              <a:gd name="T3" fmla="*/ 1399 h 4600"/>
              <a:gd name="T4" fmla="*/ 9156 w 13223"/>
              <a:gd name="T5" fmla="*/ 1399 h 4600"/>
              <a:gd name="T6" fmla="*/ 6611 w 13223"/>
              <a:gd name="T7" fmla="*/ 0 h 4600"/>
              <a:gd name="T8" fmla="*/ 4066 w 13223"/>
              <a:gd name="T9" fmla="*/ 1399 h 4600"/>
              <a:gd name="T10" fmla="*/ 4989 w 13223"/>
              <a:gd name="T11" fmla="*/ 1399 h 4600"/>
              <a:gd name="T12" fmla="*/ 3345 w 13223"/>
              <a:gd name="T13" fmla="*/ 2983 h 4600"/>
              <a:gd name="T14" fmla="*/ 0 w 13223"/>
              <a:gd name="T15" fmla="*/ 4600 h 4600"/>
              <a:gd name="T16" fmla="*/ 13223 w 13223"/>
              <a:gd name="T17" fmla="*/ 4600 h 4600"/>
              <a:gd name="T18" fmla="*/ 9878 w 13223"/>
              <a:gd name="T19" fmla="*/ 2983 h 4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223" h="4600">
                <a:moveTo>
                  <a:pt x="9878" y="2983"/>
                </a:moveTo>
                <a:cubicBezTo>
                  <a:pt x="8838" y="2334"/>
                  <a:pt x="8311" y="1525"/>
                  <a:pt x="8233" y="1399"/>
                </a:cubicBezTo>
                <a:cubicBezTo>
                  <a:pt x="9156" y="1399"/>
                  <a:pt x="9156" y="1399"/>
                  <a:pt x="9156" y="1399"/>
                </a:cubicBezTo>
                <a:cubicBezTo>
                  <a:pt x="6611" y="0"/>
                  <a:pt x="6611" y="0"/>
                  <a:pt x="6611" y="0"/>
                </a:cubicBezTo>
                <a:cubicBezTo>
                  <a:pt x="4066" y="1399"/>
                  <a:pt x="4066" y="1399"/>
                  <a:pt x="4066" y="1399"/>
                </a:cubicBezTo>
                <a:cubicBezTo>
                  <a:pt x="4989" y="1399"/>
                  <a:pt x="4989" y="1399"/>
                  <a:pt x="4989" y="1399"/>
                </a:cubicBezTo>
                <a:cubicBezTo>
                  <a:pt x="4912" y="1525"/>
                  <a:pt x="4385" y="2334"/>
                  <a:pt x="3345" y="2983"/>
                </a:cubicBezTo>
                <a:cubicBezTo>
                  <a:pt x="2214" y="3688"/>
                  <a:pt x="0" y="4600"/>
                  <a:pt x="0" y="4600"/>
                </a:cubicBezTo>
                <a:cubicBezTo>
                  <a:pt x="13223" y="4600"/>
                  <a:pt x="13223" y="4600"/>
                  <a:pt x="13223" y="4600"/>
                </a:cubicBezTo>
                <a:cubicBezTo>
                  <a:pt x="13223" y="4600"/>
                  <a:pt x="11008" y="3688"/>
                  <a:pt x="9878" y="2983"/>
                </a:cubicBezTo>
                <a:close/>
              </a:path>
            </a:pathLst>
          </a:custGeom>
          <a:gradFill flip="none" rotWithShape="1">
            <a:gsLst>
              <a:gs pos="0">
                <a:srgbClr val="0B6EE6">
                  <a:alpha val="0"/>
                </a:srgbClr>
              </a:gs>
              <a:gs pos="100000">
                <a:srgbClr val="0070C0"/>
              </a:gs>
            </a:gsLst>
            <a:lin ang="16200000" scaled="0"/>
            <a:tileRect/>
          </a:gradFill>
          <a:ln>
            <a:noFill/>
          </a:ln>
        </p:spPr>
        <p:txBody>
          <a:bodyPr rot="0" spcFirstLastPara="0" vertOverflow="overflow" horzOverflow="overflow" vert="horz" wrap="square" lIns="275274" tIns="137637" rIns="275274" bIns="137637" numCol="1" spcCol="0" rtlCol="0" fromWordArt="0" anchor="t" anchorCtr="0" forceAA="0" compatLnSpc="1">
            <a:noAutofit/>
          </a:bodyPr>
          <a:lstStyle>
            <a:defPPr>
              <a:defRPr lang="zh-CN"/>
            </a:defPPr>
            <a:lvl1pPr marL="0" algn="l" defTabSz="457200" rtl="0" eaLnBrk="1" latinLnBrk="0" hangingPunct="1">
              <a:defRPr sz="1800" kern="1200">
                <a:solidFill>
                  <a:sysClr val="windowText" lastClr="000000"/>
                </a:solidFill>
                <a:latin typeface="Calibri" panose="020F0502020204030204" pitchFamily="34" charset="0"/>
                <a:ea typeface="+mn-ea"/>
                <a:cs typeface="+mn-ea"/>
              </a:defRPr>
            </a:lvl1pPr>
            <a:lvl2pPr marL="457200" algn="l" defTabSz="457200" rtl="0" eaLnBrk="1" latinLnBrk="0" hangingPunct="1">
              <a:defRPr sz="1800" kern="1200">
                <a:solidFill>
                  <a:sysClr val="windowText" lastClr="000000"/>
                </a:solidFill>
                <a:latin typeface="Calibri" panose="020F0502020204030204" pitchFamily="34" charset="0"/>
                <a:ea typeface="+mn-ea"/>
                <a:cs typeface="+mn-ea"/>
              </a:defRPr>
            </a:lvl2pPr>
            <a:lvl3pPr marL="914400" algn="l" defTabSz="457200" rtl="0" eaLnBrk="1" latinLnBrk="0" hangingPunct="1">
              <a:defRPr sz="1800" kern="1200">
                <a:solidFill>
                  <a:sysClr val="windowText" lastClr="000000"/>
                </a:solidFill>
                <a:latin typeface="Calibri" panose="020F0502020204030204" pitchFamily="34" charset="0"/>
                <a:ea typeface="+mn-ea"/>
                <a:cs typeface="+mn-ea"/>
              </a:defRPr>
            </a:lvl3pPr>
            <a:lvl4pPr marL="1371600" algn="l" defTabSz="457200" rtl="0" eaLnBrk="1" latinLnBrk="0" hangingPunct="1">
              <a:defRPr sz="1800" kern="1200">
                <a:solidFill>
                  <a:sysClr val="windowText" lastClr="000000"/>
                </a:solidFill>
                <a:latin typeface="Calibri" panose="020F0502020204030204" pitchFamily="34" charset="0"/>
                <a:ea typeface="+mn-ea"/>
                <a:cs typeface="+mn-ea"/>
              </a:defRPr>
            </a:lvl4pPr>
            <a:lvl5pPr marL="1828800" algn="l" defTabSz="457200" rtl="0" eaLnBrk="1" latinLnBrk="0" hangingPunct="1">
              <a:defRPr sz="1800" kern="1200">
                <a:solidFill>
                  <a:sysClr val="windowText" lastClr="000000"/>
                </a:solidFill>
                <a:latin typeface="Calibri" panose="020F0502020204030204" pitchFamily="34" charset="0"/>
                <a:ea typeface="+mn-ea"/>
                <a:cs typeface="+mn-ea"/>
              </a:defRPr>
            </a:lvl5pPr>
            <a:lvl6pPr marL="2286000" algn="l" defTabSz="457200" rtl="0" eaLnBrk="1" latinLnBrk="0" hangingPunct="1">
              <a:defRPr sz="1800" kern="1200">
                <a:solidFill>
                  <a:sysClr val="windowText" lastClr="000000"/>
                </a:solidFill>
                <a:latin typeface="Calibri" panose="020F0502020204030204" pitchFamily="34" charset="0"/>
                <a:ea typeface="+mn-ea"/>
                <a:cs typeface="+mn-ea"/>
              </a:defRPr>
            </a:lvl6pPr>
            <a:lvl7pPr marL="2743200" algn="l" defTabSz="457200" rtl="0" eaLnBrk="1" latinLnBrk="0" hangingPunct="1">
              <a:defRPr sz="1800" kern="1200">
                <a:solidFill>
                  <a:sysClr val="windowText" lastClr="000000"/>
                </a:solidFill>
                <a:latin typeface="Calibri" panose="020F0502020204030204" pitchFamily="34" charset="0"/>
                <a:ea typeface="+mn-ea"/>
                <a:cs typeface="+mn-ea"/>
              </a:defRPr>
            </a:lvl7pPr>
            <a:lvl8pPr marL="3200400" algn="l" defTabSz="457200" rtl="0" eaLnBrk="1" latinLnBrk="0" hangingPunct="1">
              <a:defRPr sz="1800" kern="1200">
                <a:solidFill>
                  <a:sysClr val="windowText" lastClr="000000"/>
                </a:solidFill>
                <a:latin typeface="Calibri" panose="020F0502020204030204" pitchFamily="34" charset="0"/>
                <a:ea typeface="+mn-ea"/>
                <a:cs typeface="+mn-ea"/>
              </a:defRPr>
            </a:lvl8pPr>
            <a:lvl9pPr marL="3657600" algn="l" defTabSz="457200" rtl="0" eaLnBrk="1" latinLnBrk="0" hangingPunct="1">
              <a:defRPr sz="1800" kern="1200">
                <a:solidFill>
                  <a:sysClr val="windowText" lastClr="000000"/>
                </a:solidFill>
                <a:latin typeface="Calibri" panose="020F0502020204030204" pitchFamily="34" charset="0"/>
                <a:ea typeface="+mn-ea"/>
                <a:cs typeface="+mn-ea"/>
              </a:defRPr>
            </a:lvl9pPr>
          </a:lstStyle>
          <a:p>
            <a:pPr defTabSz="1614805" fontAlgn="base">
              <a:spcBef>
                <a:spcPct val="0"/>
              </a:spcBef>
              <a:spcAft>
                <a:spcPct val="0"/>
              </a:spcAft>
            </a:pPr>
            <a:endParaRPr lang="zh-CN" altLang="en-US" sz="4965" dirty="0">
              <a:solidFill>
                <a:srgbClr val="FFFFFF"/>
              </a:solidFill>
              <a:latin typeface="+mn-lt"/>
              <a:ea typeface="微软雅黑" panose="020B0503020204020204" pitchFamily="34" charset="-122"/>
              <a:cs typeface="Arial" panose="020B0604020202020204" pitchFamily="34" charset="0"/>
              <a:sym typeface="Myriad Pro" panose="020B0503030403020204" pitchFamily="34" charset="0"/>
            </a:endParaRPr>
          </a:p>
        </p:txBody>
      </p:sp>
      <p:sp>
        <p:nvSpPr>
          <p:cNvPr id="88" name="Freeform 6"/>
          <p:cNvSpPr/>
          <p:nvPr/>
        </p:nvSpPr>
        <p:spPr bwMode="auto">
          <a:xfrm rot="5400000">
            <a:off x="2812764" y="5277441"/>
            <a:ext cx="353752" cy="396000"/>
          </a:xfrm>
          <a:custGeom>
            <a:avLst/>
            <a:gdLst>
              <a:gd name="T0" fmla="*/ 9878 w 13223"/>
              <a:gd name="T1" fmla="*/ 2983 h 4600"/>
              <a:gd name="T2" fmla="*/ 8233 w 13223"/>
              <a:gd name="T3" fmla="*/ 1399 h 4600"/>
              <a:gd name="T4" fmla="*/ 9156 w 13223"/>
              <a:gd name="T5" fmla="*/ 1399 h 4600"/>
              <a:gd name="T6" fmla="*/ 6611 w 13223"/>
              <a:gd name="T7" fmla="*/ 0 h 4600"/>
              <a:gd name="T8" fmla="*/ 4066 w 13223"/>
              <a:gd name="T9" fmla="*/ 1399 h 4600"/>
              <a:gd name="T10" fmla="*/ 4989 w 13223"/>
              <a:gd name="T11" fmla="*/ 1399 h 4600"/>
              <a:gd name="T12" fmla="*/ 3345 w 13223"/>
              <a:gd name="T13" fmla="*/ 2983 h 4600"/>
              <a:gd name="T14" fmla="*/ 0 w 13223"/>
              <a:gd name="T15" fmla="*/ 4600 h 4600"/>
              <a:gd name="T16" fmla="*/ 13223 w 13223"/>
              <a:gd name="T17" fmla="*/ 4600 h 4600"/>
              <a:gd name="T18" fmla="*/ 9878 w 13223"/>
              <a:gd name="T19" fmla="*/ 2983 h 4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223" h="4600">
                <a:moveTo>
                  <a:pt x="9878" y="2983"/>
                </a:moveTo>
                <a:cubicBezTo>
                  <a:pt x="8838" y="2334"/>
                  <a:pt x="8311" y="1525"/>
                  <a:pt x="8233" y="1399"/>
                </a:cubicBezTo>
                <a:cubicBezTo>
                  <a:pt x="9156" y="1399"/>
                  <a:pt x="9156" y="1399"/>
                  <a:pt x="9156" y="1399"/>
                </a:cubicBezTo>
                <a:cubicBezTo>
                  <a:pt x="6611" y="0"/>
                  <a:pt x="6611" y="0"/>
                  <a:pt x="6611" y="0"/>
                </a:cubicBezTo>
                <a:cubicBezTo>
                  <a:pt x="4066" y="1399"/>
                  <a:pt x="4066" y="1399"/>
                  <a:pt x="4066" y="1399"/>
                </a:cubicBezTo>
                <a:cubicBezTo>
                  <a:pt x="4989" y="1399"/>
                  <a:pt x="4989" y="1399"/>
                  <a:pt x="4989" y="1399"/>
                </a:cubicBezTo>
                <a:cubicBezTo>
                  <a:pt x="4912" y="1525"/>
                  <a:pt x="4385" y="2334"/>
                  <a:pt x="3345" y="2983"/>
                </a:cubicBezTo>
                <a:cubicBezTo>
                  <a:pt x="2214" y="3688"/>
                  <a:pt x="0" y="4600"/>
                  <a:pt x="0" y="4600"/>
                </a:cubicBezTo>
                <a:cubicBezTo>
                  <a:pt x="13223" y="4600"/>
                  <a:pt x="13223" y="4600"/>
                  <a:pt x="13223" y="4600"/>
                </a:cubicBezTo>
                <a:cubicBezTo>
                  <a:pt x="13223" y="4600"/>
                  <a:pt x="11008" y="3688"/>
                  <a:pt x="9878" y="2983"/>
                </a:cubicBezTo>
                <a:close/>
              </a:path>
            </a:pathLst>
          </a:custGeom>
          <a:gradFill flip="none" rotWithShape="1">
            <a:gsLst>
              <a:gs pos="0">
                <a:srgbClr val="0B6EE6">
                  <a:alpha val="0"/>
                </a:srgbClr>
              </a:gs>
              <a:gs pos="100000">
                <a:srgbClr val="0070C0"/>
              </a:gs>
            </a:gsLst>
            <a:lin ang="16200000" scaled="0"/>
            <a:tileRect/>
          </a:gradFill>
          <a:ln>
            <a:noFill/>
          </a:ln>
        </p:spPr>
        <p:txBody>
          <a:bodyPr rot="0" spcFirstLastPara="0" vertOverflow="overflow" horzOverflow="overflow" vert="horz" wrap="square" lIns="275274" tIns="137637" rIns="275274" bIns="137637" numCol="1" spcCol="0" rtlCol="0" fromWordArt="0" anchor="t" anchorCtr="0" forceAA="0" compatLnSpc="1">
            <a:noAutofit/>
          </a:bodyPr>
          <a:lstStyle>
            <a:defPPr>
              <a:defRPr lang="zh-CN"/>
            </a:defPPr>
            <a:lvl1pPr marL="0" algn="l" defTabSz="457200" rtl="0" eaLnBrk="1" latinLnBrk="0" hangingPunct="1">
              <a:defRPr sz="1800" kern="1200">
                <a:solidFill>
                  <a:sysClr val="windowText" lastClr="000000"/>
                </a:solidFill>
                <a:latin typeface="Calibri" panose="020F0502020204030204" pitchFamily="34" charset="0"/>
                <a:ea typeface="+mn-ea"/>
                <a:cs typeface="+mn-ea"/>
              </a:defRPr>
            </a:lvl1pPr>
            <a:lvl2pPr marL="457200" algn="l" defTabSz="457200" rtl="0" eaLnBrk="1" latinLnBrk="0" hangingPunct="1">
              <a:defRPr sz="1800" kern="1200">
                <a:solidFill>
                  <a:sysClr val="windowText" lastClr="000000"/>
                </a:solidFill>
                <a:latin typeface="Calibri" panose="020F0502020204030204" pitchFamily="34" charset="0"/>
                <a:ea typeface="+mn-ea"/>
                <a:cs typeface="+mn-ea"/>
              </a:defRPr>
            </a:lvl2pPr>
            <a:lvl3pPr marL="914400" algn="l" defTabSz="457200" rtl="0" eaLnBrk="1" latinLnBrk="0" hangingPunct="1">
              <a:defRPr sz="1800" kern="1200">
                <a:solidFill>
                  <a:sysClr val="windowText" lastClr="000000"/>
                </a:solidFill>
                <a:latin typeface="Calibri" panose="020F0502020204030204" pitchFamily="34" charset="0"/>
                <a:ea typeface="+mn-ea"/>
                <a:cs typeface="+mn-ea"/>
              </a:defRPr>
            </a:lvl3pPr>
            <a:lvl4pPr marL="1371600" algn="l" defTabSz="457200" rtl="0" eaLnBrk="1" latinLnBrk="0" hangingPunct="1">
              <a:defRPr sz="1800" kern="1200">
                <a:solidFill>
                  <a:sysClr val="windowText" lastClr="000000"/>
                </a:solidFill>
                <a:latin typeface="Calibri" panose="020F0502020204030204" pitchFamily="34" charset="0"/>
                <a:ea typeface="+mn-ea"/>
                <a:cs typeface="+mn-ea"/>
              </a:defRPr>
            </a:lvl4pPr>
            <a:lvl5pPr marL="1828800" algn="l" defTabSz="457200" rtl="0" eaLnBrk="1" latinLnBrk="0" hangingPunct="1">
              <a:defRPr sz="1800" kern="1200">
                <a:solidFill>
                  <a:sysClr val="windowText" lastClr="000000"/>
                </a:solidFill>
                <a:latin typeface="Calibri" panose="020F0502020204030204" pitchFamily="34" charset="0"/>
                <a:ea typeface="+mn-ea"/>
                <a:cs typeface="+mn-ea"/>
              </a:defRPr>
            </a:lvl5pPr>
            <a:lvl6pPr marL="2286000" algn="l" defTabSz="457200" rtl="0" eaLnBrk="1" latinLnBrk="0" hangingPunct="1">
              <a:defRPr sz="1800" kern="1200">
                <a:solidFill>
                  <a:sysClr val="windowText" lastClr="000000"/>
                </a:solidFill>
                <a:latin typeface="Calibri" panose="020F0502020204030204" pitchFamily="34" charset="0"/>
                <a:ea typeface="+mn-ea"/>
                <a:cs typeface="+mn-ea"/>
              </a:defRPr>
            </a:lvl6pPr>
            <a:lvl7pPr marL="2743200" algn="l" defTabSz="457200" rtl="0" eaLnBrk="1" latinLnBrk="0" hangingPunct="1">
              <a:defRPr sz="1800" kern="1200">
                <a:solidFill>
                  <a:sysClr val="windowText" lastClr="000000"/>
                </a:solidFill>
                <a:latin typeface="Calibri" panose="020F0502020204030204" pitchFamily="34" charset="0"/>
                <a:ea typeface="+mn-ea"/>
                <a:cs typeface="+mn-ea"/>
              </a:defRPr>
            </a:lvl7pPr>
            <a:lvl8pPr marL="3200400" algn="l" defTabSz="457200" rtl="0" eaLnBrk="1" latinLnBrk="0" hangingPunct="1">
              <a:defRPr sz="1800" kern="1200">
                <a:solidFill>
                  <a:sysClr val="windowText" lastClr="000000"/>
                </a:solidFill>
                <a:latin typeface="Calibri" panose="020F0502020204030204" pitchFamily="34" charset="0"/>
                <a:ea typeface="+mn-ea"/>
                <a:cs typeface="+mn-ea"/>
              </a:defRPr>
            </a:lvl8pPr>
            <a:lvl9pPr marL="3657600" algn="l" defTabSz="457200" rtl="0" eaLnBrk="1" latinLnBrk="0" hangingPunct="1">
              <a:defRPr sz="1800" kern="1200">
                <a:solidFill>
                  <a:sysClr val="windowText" lastClr="000000"/>
                </a:solidFill>
                <a:latin typeface="Calibri" panose="020F0502020204030204" pitchFamily="34" charset="0"/>
                <a:ea typeface="+mn-ea"/>
                <a:cs typeface="+mn-ea"/>
              </a:defRPr>
            </a:lvl9pPr>
          </a:lstStyle>
          <a:p>
            <a:pPr defTabSz="1614805" fontAlgn="base">
              <a:spcBef>
                <a:spcPct val="0"/>
              </a:spcBef>
              <a:spcAft>
                <a:spcPct val="0"/>
              </a:spcAft>
            </a:pPr>
            <a:endParaRPr lang="zh-CN" altLang="en-US" sz="4965" dirty="0">
              <a:solidFill>
                <a:srgbClr val="FFFFFF"/>
              </a:solidFill>
              <a:latin typeface="+mn-lt"/>
              <a:ea typeface="微软雅黑" panose="020B0503020204020204" pitchFamily="34" charset="-122"/>
              <a:cs typeface="Arial" panose="020B0604020202020204" pitchFamily="34" charset="0"/>
              <a:sym typeface="Myriad Pro" panose="020B0503030403020204" pitchFamily="34" charset="0"/>
            </a:endParaRPr>
          </a:p>
        </p:txBody>
      </p:sp>
      <p:sp>
        <p:nvSpPr>
          <p:cNvPr id="90" name="文本框 89"/>
          <p:cNvSpPr txBox="1"/>
          <p:nvPr/>
        </p:nvSpPr>
        <p:spPr>
          <a:xfrm>
            <a:off x="283584" y="1205582"/>
            <a:ext cx="5975190" cy="380898"/>
          </a:xfrm>
          <a:prstGeom prst="rect">
            <a:avLst/>
          </a:prstGeom>
          <a:gradFill flip="none" rotWithShape="1">
            <a:gsLst>
              <a:gs pos="0">
                <a:srgbClr val="44C8F5"/>
              </a:gs>
              <a:gs pos="100000">
                <a:srgbClr val="018ED3"/>
              </a:gs>
            </a:gsLst>
            <a:lin ang="10800000" scaled="1"/>
            <a:tileRect/>
          </a:gradFill>
        </p:spPr>
        <p:txBody>
          <a:bodyPr wrap="square" rtlCol="0" anchor="ctr">
            <a:noAutofit/>
          </a:bodyPr>
          <a:lstStyle>
            <a:defPPr>
              <a:defRPr lang="en-US"/>
            </a:defPPr>
            <a:lvl1pPr algn="ctr" defTabSz="2159635" fontAlgn="base">
              <a:spcBef>
                <a:spcPct val="0"/>
              </a:spcBef>
              <a:spcAft>
                <a:spcPct val="0"/>
              </a:spcAft>
              <a:defRPr sz="4000" b="1">
                <a:solidFill>
                  <a:schemeClr val="bg1"/>
                </a:solidFill>
                <a:latin typeface="Arial" panose="020B0604020202020204" pitchFamily="34" charset="0"/>
                <a:ea typeface="微软雅黑" panose="020B0503020204020204" pitchFamily="34" charset="-122"/>
                <a:cs typeface="Arial" panose="020B0604020202020204" pitchFamily="34" charset="0"/>
              </a:defRPr>
            </a:lvl1pPr>
          </a:lstStyle>
          <a:p>
            <a:r>
              <a:rPr lang="en-US" altLang="zh-CN" sz="1400" dirty="0">
                <a:effectLst>
                  <a:outerShdw blurRad="38100" dist="38100" dir="2700000" algn="tl">
                    <a:srgbClr val="000000">
                      <a:alpha val="43137"/>
                    </a:srgbClr>
                  </a:outerShdw>
                </a:effectLst>
                <a:latin typeface="+mn-lt"/>
              </a:rPr>
              <a:t>High uplink requirement for HD video and XR</a:t>
            </a:r>
            <a:endParaRPr lang="zh-CN" altLang="en-US" sz="1400" dirty="0">
              <a:effectLst>
                <a:outerShdw blurRad="38100" dist="38100" dir="2700000" algn="tl">
                  <a:srgbClr val="000000">
                    <a:alpha val="43137"/>
                  </a:srgbClr>
                </a:outerShdw>
              </a:effectLst>
              <a:latin typeface="+mn-lt"/>
            </a:endParaRPr>
          </a:p>
        </p:txBody>
      </p:sp>
      <p:sp>
        <p:nvSpPr>
          <p:cNvPr id="91" name="文本框 90"/>
          <p:cNvSpPr txBox="1"/>
          <p:nvPr/>
        </p:nvSpPr>
        <p:spPr>
          <a:xfrm>
            <a:off x="1717194" y="2960132"/>
            <a:ext cx="1686680" cy="247440"/>
          </a:xfrm>
          <a:prstGeom prst="rect">
            <a:avLst/>
          </a:prstGeom>
          <a:noFill/>
        </p:spPr>
        <p:txBody>
          <a:bodyPr wrap="none" rtlCol="0">
            <a:spAutoFit/>
          </a:bodyPr>
          <a:lstStyle/>
          <a:p>
            <a:pPr defTabSz="406400" fontAlgn="base">
              <a:lnSpc>
                <a:spcPct val="120000"/>
              </a:lnSpc>
              <a:spcBef>
                <a:spcPts val="400"/>
              </a:spcBef>
              <a:spcAft>
                <a:spcPct val="0"/>
              </a:spcAft>
            </a:pPr>
            <a:r>
              <a:rPr lang="en-US" altLang="zh-CN" sz="900" b="1" dirty="0">
                <a:solidFill>
                  <a:srgbClr val="0070C0"/>
                </a:solidFill>
                <a:ea typeface="微软雅黑" panose="020B0503020204020204" pitchFamily="34" charset="-122"/>
              </a:rPr>
              <a:t>High fidelity,</a:t>
            </a:r>
            <a:r>
              <a:rPr lang="zh-CN" altLang="en-US" sz="900" b="1" dirty="0">
                <a:solidFill>
                  <a:srgbClr val="0070C0"/>
                </a:solidFill>
                <a:ea typeface="微软雅黑" panose="020B0503020204020204" pitchFamily="34" charset="-122"/>
              </a:rPr>
              <a:t> </a:t>
            </a:r>
            <a:r>
              <a:rPr lang="en-US" altLang="zh-CN" sz="900" b="1" dirty="0">
                <a:solidFill>
                  <a:srgbClr val="0070C0"/>
                </a:solidFill>
                <a:ea typeface="微软雅黑" panose="020B0503020204020204" pitchFamily="34" charset="-122"/>
              </a:rPr>
              <a:t>strong interaction</a:t>
            </a:r>
            <a:endParaRPr lang="zh-CN" altLang="en-US" sz="900" b="1" dirty="0">
              <a:solidFill>
                <a:srgbClr val="0070C0"/>
              </a:solidFill>
              <a:ea typeface="微软雅黑" panose="020B0503020204020204" pitchFamily="34" charset="-122"/>
            </a:endParaRPr>
          </a:p>
        </p:txBody>
      </p:sp>
      <p:sp>
        <p:nvSpPr>
          <p:cNvPr id="92" name="矩形 91"/>
          <p:cNvSpPr/>
          <p:nvPr/>
        </p:nvSpPr>
        <p:spPr>
          <a:xfrm>
            <a:off x="1804527" y="3229531"/>
            <a:ext cx="1128178" cy="230832"/>
          </a:xfrm>
          <a:prstGeom prst="rect">
            <a:avLst/>
          </a:prstGeom>
        </p:spPr>
        <p:txBody>
          <a:bodyPr wrap="square">
            <a:spAutoFit/>
          </a:bodyPr>
          <a:lstStyle/>
          <a:p>
            <a:pPr defTabSz="609600">
              <a:spcBef>
                <a:spcPts val="200"/>
              </a:spcBef>
            </a:pPr>
            <a:r>
              <a:rPr kumimoji="1" lang="en-US" altLang="zh-CN" sz="900" dirty="0">
                <a:ea typeface="微软雅黑" panose="020B0503020204020204" pitchFamily="34" charset="-122"/>
                <a:cs typeface="Arial" panose="020B0604020202020204" pitchFamily="34" charset="0"/>
              </a:rPr>
              <a:t>&gt;100Mbps</a:t>
            </a:r>
            <a:r>
              <a:rPr kumimoji="1" lang="zh-CN" altLang="en-US" sz="900" dirty="0">
                <a:ea typeface="微软雅黑" panose="020B0503020204020204" pitchFamily="34" charset="-122"/>
                <a:cs typeface="Arial" panose="020B0604020202020204" pitchFamily="34" charset="0"/>
              </a:rPr>
              <a:t>，</a:t>
            </a:r>
            <a:r>
              <a:rPr kumimoji="1" lang="en-US" altLang="zh-CN" sz="900" dirty="0">
                <a:ea typeface="微软雅黑" panose="020B0503020204020204" pitchFamily="34" charset="-122"/>
                <a:cs typeface="Arial" panose="020B0604020202020204" pitchFamily="34" charset="0"/>
              </a:rPr>
              <a:t>&lt;20ms</a:t>
            </a:r>
            <a:endParaRPr kumimoji="1" lang="zh-CN" altLang="en-US" sz="900" dirty="0">
              <a:ea typeface="微软雅黑" panose="020B0503020204020204" pitchFamily="34" charset="-122"/>
              <a:cs typeface="Arial" panose="020B0604020202020204" pitchFamily="34" charset="0"/>
            </a:endParaRPr>
          </a:p>
        </p:txBody>
      </p:sp>
      <p:sp>
        <p:nvSpPr>
          <p:cNvPr id="93" name="文本框 92"/>
          <p:cNvSpPr txBox="1"/>
          <p:nvPr/>
        </p:nvSpPr>
        <p:spPr>
          <a:xfrm>
            <a:off x="4650505" y="2971934"/>
            <a:ext cx="1732814" cy="264688"/>
          </a:xfrm>
          <a:prstGeom prst="rect">
            <a:avLst/>
          </a:prstGeom>
          <a:noFill/>
        </p:spPr>
        <p:txBody>
          <a:bodyPr wrap="square" rtlCol="0">
            <a:spAutoFit/>
          </a:bodyPr>
          <a:lstStyle/>
          <a:p>
            <a:pPr defTabSz="406400" fontAlgn="base">
              <a:lnSpc>
                <a:spcPct val="120000"/>
              </a:lnSpc>
              <a:spcBef>
                <a:spcPts val="400"/>
              </a:spcBef>
              <a:spcAft>
                <a:spcPct val="0"/>
              </a:spcAft>
            </a:pPr>
            <a:r>
              <a:rPr lang="en-US" altLang="zh-CN" sz="1000" b="1" dirty="0">
                <a:solidFill>
                  <a:srgbClr val="0070C0"/>
                </a:solidFill>
                <a:ea typeface="微软雅黑" panose="020B0503020204020204" pitchFamily="34" charset="-122"/>
              </a:rPr>
              <a:t>High fidelity, less interaction</a:t>
            </a:r>
            <a:endParaRPr lang="zh-CN" altLang="en-US" sz="1000" b="1" dirty="0">
              <a:solidFill>
                <a:srgbClr val="0070C0"/>
              </a:solidFill>
              <a:ea typeface="微软雅黑" panose="020B0503020204020204" pitchFamily="34" charset="-122"/>
            </a:endParaRPr>
          </a:p>
        </p:txBody>
      </p:sp>
      <p:sp>
        <p:nvSpPr>
          <p:cNvPr id="94" name="矩形 93"/>
          <p:cNvSpPr/>
          <p:nvPr/>
        </p:nvSpPr>
        <p:spPr>
          <a:xfrm>
            <a:off x="4783158" y="3249431"/>
            <a:ext cx="1407778" cy="230832"/>
          </a:xfrm>
          <a:prstGeom prst="rect">
            <a:avLst/>
          </a:prstGeom>
        </p:spPr>
        <p:txBody>
          <a:bodyPr wrap="square">
            <a:spAutoFit/>
          </a:bodyPr>
          <a:lstStyle/>
          <a:p>
            <a:pPr defTabSz="609600">
              <a:spcBef>
                <a:spcPts val="200"/>
              </a:spcBef>
            </a:pPr>
            <a:r>
              <a:rPr kumimoji="1" lang="en-US" altLang="zh-CN" sz="900" dirty="0">
                <a:ea typeface="微软雅黑" panose="020B0503020204020204" pitchFamily="34" charset="-122"/>
                <a:cs typeface="Arial" panose="020B0604020202020204" pitchFamily="34" charset="0"/>
              </a:rPr>
              <a:t>&gt;100Mbps</a:t>
            </a:r>
            <a:r>
              <a:rPr kumimoji="1" lang="zh-CN" altLang="en-US" sz="900" dirty="0">
                <a:ea typeface="微软雅黑" panose="020B0503020204020204" pitchFamily="34" charset="-122"/>
                <a:cs typeface="Arial" panose="020B0604020202020204" pitchFamily="34" charset="0"/>
              </a:rPr>
              <a:t>， </a:t>
            </a:r>
            <a:r>
              <a:rPr kumimoji="1" lang="en-US" altLang="zh-CN" sz="900" dirty="0">
                <a:ea typeface="微软雅黑" panose="020B0503020204020204" pitchFamily="34" charset="-122"/>
                <a:cs typeface="Arial" panose="020B0604020202020204" pitchFamily="34" charset="0"/>
              </a:rPr>
              <a:t>&gt;150ms</a:t>
            </a:r>
            <a:endParaRPr kumimoji="1" lang="zh-CN" altLang="en-US" sz="900" dirty="0">
              <a:ea typeface="微软雅黑" panose="020B0503020204020204" pitchFamily="34" charset="-122"/>
              <a:cs typeface="Arial" panose="020B0604020202020204" pitchFamily="34" charset="0"/>
            </a:endParaRPr>
          </a:p>
        </p:txBody>
      </p:sp>
      <p:pic>
        <p:nvPicPr>
          <p:cNvPr id="95" name="图片 94"/>
          <p:cNvPicPr/>
          <p:nvPr/>
        </p:nvPicPr>
        <p:blipFill>
          <a:blip r:embed="rId6" cstate="screen"/>
          <a:stretch>
            <a:fillRect/>
          </a:stretch>
        </p:blipFill>
        <p:spPr>
          <a:xfrm>
            <a:off x="367672" y="2668063"/>
            <a:ext cx="1328778" cy="742144"/>
          </a:xfrm>
          <a:prstGeom prst="rect">
            <a:avLst/>
          </a:prstGeom>
        </p:spPr>
      </p:pic>
      <p:sp>
        <p:nvSpPr>
          <p:cNvPr id="96" name="文本框 95"/>
          <p:cNvSpPr txBox="1"/>
          <p:nvPr/>
        </p:nvSpPr>
        <p:spPr>
          <a:xfrm>
            <a:off x="1940220" y="2733500"/>
            <a:ext cx="720000" cy="186968"/>
          </a:xfrm>
          <a:prstGeom prst="rect">
            <a:avLst/>
          </a:prstGeom>
          <a:noFill/>
        </p:spPr>
        <p:txBody>
          <a:bodyPr wrap="square" lIns="24000" tIns="24000" rIns="24000" bIns="24000" rtlCol="0">
            <a:spAutoFit/>
          </a:bodyPr>
          <a:lstStyle/>
          <a:p>
            <a:pPr algn="ctr" defTabSz="609600" fontAlgn="base">
              <a:spcBef>
                <a:spcPct val="0"/>
              </a:spcBef>
              <a:spcAft>
                <a:spcPct val="0"/>
              </a:spcAft>
            </a:pPr>
            <a:r>
              <a:rPr lang="en-US" altLang="zh-CN" sz="900" b="1" dirty="0">
                <a:solidFill>
                  <a:srgbClr val="0070C0"/>
                </a:solidFill>
                <a:ea typeface="微软雅黑" panose="020B0503020204020204" pitchFamily="34" charset="-122"/>
                <a:cs typeface="Arial" panose="020B0604020202020204" pitchFamily="34" charset="0"/>
              </a:rPr>
              <a:t>Online</a:t>
            </a:r>
            <a:r>
              <a:rPr lang="zh-CN" altLang="en-US" sz="900" b="1" dirty="0">
                <a:solidFill>
                  <a:srgbClr val="0070C0"/>
                </a:solidFill>
                <a:ea typeface="微软雅黑" panose="020B0503020204020204" pitchFamily="34" charset="-122"/>
                <a:cs typeface="Arial" panose="020B0604020202020204" pitchFamily="34" charset="0"/>
              </a:rPr>
              <a:t> </a:t>
            </a:r>
            <a:r>
              <a:rPr lang="en-US" altLang="zh-CN" sz="900" b="1" dirty="0">
                <a:solidFill>
                  <a:srgbClr val="0070C0"/>
                </a:solidFill>
                <a:ea typeface="微软雅黑" panose="020B0503020204020204" pitchFamily="34" charset="-122"/>
                <a:cs typeface="Arial" panose="020B0604020202020204" pitchFamily="34" charset="0"/>
              </a:rPr>
              <a:t>game</a:t>
            </a:r>
            <a:endParaRPr lang="zh-CN" altLang="en-US" sz="900" b="1" dirty="0">
              <a:solidFill>
                <a:srgbClr val="0070C0"/>
              </a:solidFill>
              <a:ea typeface="微软雅黑" panose="020B0503020204020204" pitchFamily="34" charset="-122"/>
              <a:cs typeface="Arial" panose="020B0604020202020204" pitchFamily="34" charset="0"/>
            </a:endParaRPr>
          </a:p>
        </p:txBody>
      </p:sp>
      <p:pic>
        <p:nvPicPr>
          <p:cNvPr id="97" name="图片 96"/>
          <p:cNvPicPr/>
          <p:nvPr/>
        </p:nvPicPr>
        <p:blipFill>
          <a:blip r:embed="rId7" cstate="screen"/>
          <a:stretch>
            <a:fillRect/>
          </a:stretch>
        </p:blipFill>
        <p:spPr>
          <a:xfrm>
            <a:off x="3417371" y="2703797"/>
            <a:ext cx="1325094" cy="713512"/>
          </a:xfrm>
          <a:prstGeom prst="rect">
            <a:avLst/>
          </a:prstGeom>
          <a:gradFill flip="none" rotWithShape="1">
            <a:gsLst>
              <a:gs pos="0">
                <a:srgbClr val="44C8F5">
                  <a:alpha val="82000"/>
                </a:srgbClr>
              </a:gs>
              <a:gs pos="100000">
                <a:srgbClr val="018ED3"/>
              </a:gs>
            </a:gsLst>
            <a:lin ang="10800000" scaled="1"/>
            <a:tileRect/>
          </a:gradFill>
        </p:spPr>
      </p:pic>
      <p:sp>
        <p:nvSpPr>
          <p:cNvPr id="98" name="文本框 97"/>
          <p:cNvSpPr txBox="1"/>
          <p:nvPr/>
        </p:nvSpPr>
        <p:spPr>
          <a:xfrm>
            <a:off x="4789568" y="2751049"/>
            <a:ext cx="720000" cy="186968"/>
          </a:xfrm>
          <a:prstGeom prst="rect">
            <a:avLst/>
          </a:prstGeom>
          <a:noFill/>
        </p:spPr>
        <p:txBody>
          <a:bodyPr wrap="square" lIns="24000" tIns="24000" rIns="24000" bIns="24000" rtlCol="0">
            <a:spAutoFit/>
          </a:bodyPr>
          <a:lstStyle>
            <a:defPPr>
              <a:defRPr lang="zh-CN"/>
            </a:defPPr>
            <a:lvl1pPr algn="ctr" defTabSz="914400" fontAlgn="base">
              <a:spcBef>
                <a:spcPct val="0"/>
              </a:spcBef>
              <a:spcAft>
                <a:spcPct val="0"/>
              </a:spcAft>
              <a:defRPr sz="700" b="1">
                <a:solidFill>
                  <a:schemeClr val="bg1"/>
                </a:solidFill>
                <a:latin typeface="微软雅黑" panose="020B0503020204020204" pitchFamily="34" charset="-122"/>
                <a:ea typeface="微软雅黑" panose="020B0503020204020204" pitchFamily="34" charset="-122"/>
              </a:defRPr>
            </a:lvl1pPr>
          </a:lstStyle>
          <a:p>
            <a:r>
              <a:rPr lang="en-US" altLang="zh-CN" sz="900" dirty="0">
                <a:solidFill>
                  <a:srgbClr val="0070C0"/>
                </a:solidFill>
                <a:latin typeface="+mn-lt"/>
                <a:cs typeface="Arial" panose="020B0604020202020204" pitchFamily="34" charset="0"/>
              </a:rPr>
              <a:t>XR</a:t>
            </a:r>
            <a:endParaRPr lang="zh-CN" altLang="en-US" sz="900" dirty="0">
              <a:solidFill>
                <a:srgbClr val="0070C0"/>
              </a:solidFill>
              <a:latin typeface="+mn-lt"/>
              <a:cs typeface="Arial" panose="020B0604020202020204" pitchFamily="34" charset="0"/>
            </a:endParaRPr>
          </a:p>
        </p:txBody>
      </p:sp>
      <p:sp>
        <p:nvSpPr>
          <p:cNvPr id="101" name="矩形 100" descr="e7d195523061f1c074694c8bbf98be7b1e4b015d796375963FD28840057458461C7CA0DAD340D15583DEDFC2E3241C4F392EF3A8B4D067B40CF4F149DD7E51F346B0CAB1BCCF6DB2480C67273C6C9E4C9964373B990A8F39DBEDC6E6593F54E36B7AAB39EA3DEABC4DA6DA92A87E125BE759F0A1D89597CA648C0F686E667113196DFFC83CF2DFC9"/>
          <p:cNvSpPr/>
          <p:nvPr/>
        </p:nvSpPr>
        <p:spPr>
          <a:xfrm>
            <a:off x="376270" y="1829478"/>
            <a:ext cx="1311582" cy="691005"/>
          </a:xfrm>
          <a:prstGeom prst="rect">
            <a:avLst/>
          </a:prstGeom>
          <a:blipFill dpi="0" rotWithShape="1">
            <a:blip r:embed="rId8" cstate="screen"/>
            <a:srcRect/>
            <a:stretch>
              <a:fillRect/>
            </a:stretch>
          </a:blip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p>
        </p:txBody>
      </p:sp>
      <p:sp>
        <p:nvSpPr>
          <p:cNvPr id="103" name="文本框 102"/>
          <p:cNvSpPr txBox="1"/>
          <p:nvPr/>
        </p:nvSpPr>
        <p:spPr>
          <a:xfrm>
            <a:off x="1701100" y="2144657"/>
            <a:ext cx="1166665" cy="424732"/>
          </a:xfrm>
          <a:prstGeom prst="rect">
            <a:avLst/>
          </a:prstGeom>
          <a:noFill/>
          <a:ln>
            <a:noFill/>
          </a:ln>
        </p:spPr>
        <p:txBody>
          <a:bodyPr wrap="square" rtlCol="0">
            <a:spAutoFit/>
          </a:bodyPr>
          <a:lstStyle/>
          <a:p>
            <a:pPr marL="95250" indent="-95250">
              <a:lnSpc>
                <a:spcPct val="120000"/>
              </a:lnSpc>
              <a:buFont typeface="Arial" panose="020B0604020202020204" pitchFamily="34" charset="0"/>
              <a:buChar char="•"/>
            </a:pPr>
            <a:r>
              <a:rPr lang="en-US" altLang="zh-CN" sz="900" dirty="0">
                <a:latin typeface="微软雅黑" panose="020B0503020204020204" pitchFamily="34" charset="-122"/>
                <a:ea typeface="微软雅黑" panose="020B0503020204020204" pitchFamily="34" charset="-122"/>
              </a:rPr>
              <a:t>BW</a:t>
            </a:r>
            <a:r>
              <a:rPr lang="zh-CN" altLang="en-US" sz="900" dirty="0">
                <a:latin typeface="微软雅黑" panose="020B0503020204020204" pitchFamily="34" charset="-122"/>
                <a:ea typeface="微软雅黑" panose="020B0503020204020204" pitchFamily="34" charset="-122"/>
              </a:rPr>
              <a:t> </a:t>
            </a:r>
            <a:r>
              <a:rPr lang="en-US" altLang="zh-CN" sz="900" dirty="0">
                <a:solidFill>
                  <a:srgbClr val="00B0F0"/>
                </a:solidFill>
                <a:latin typeface="微软雅黑" panose="020B0503020204020204" pitchFamily="34" charset="-122"/>
                <a:ea typeface="微软雅黑" panose="020B0503020204020204" pitchFamily="34" charset="-122"/>
              </a:rPr>
              <a:t>5Mbps</a:t>
            </a:r>
          </a:p>
          <a:p>
            <a:pPr marL="95250" indent="-95250">
              <a:lnSpc>
                <a:spcPct val="120000"/>
              </a:lnSpc>
              <a:buFont typeface="Arial" panose="020B0604020202020204" pitchFamily="34" charset="0"/>
              <a:buChar char="•"/>
            </a:pPr>
            <a:r>
              <a:rPr lang="en-US" altLang="zh-CN" sz="900" dirty="0">
                <a:latin typeface="微软雅黑" panose="020B0503020204020204" pitchFamily="34" charset="-122"/>
                <a:ea typeface="微软雅黑" panose="020B0503020204020204" pitchFamily="34" charset="-122"/>
              </a:rPr>
              <a:t>Latency</a:t>
            </a:r>
            <a:r>
              <a:rPr lang="zh-CN" altLang="en-US" sz="900" dirty="0">
                <a:latin typeface="微软雅黑" panose="020B0503020204020204" pitchFamily="34" charset="-122"/>
                <a:ea typeface="微软雅黑" panose="020B0503020204020204" pitchFamily="34" charset="-122"/>
              </a:rPr>
              <a:t> </a:t>
            </a:r>
            <a:r>
              <a:rPr lang="en-US" altLang="zh-CN" sz="900" dirty="0">
                <a:solidFill>
                  <a:srgbClr val="00B0F0"/>
                </a:solidFill>
                <a:latin typeface="微软雅黑" panose="020B0503020204020204" pitchFamily="34" charset="-122"/>
                <a:ea typeface="微软雅黑" panose="020B0503020204020204" pitchFamily="34" charset="-122"/>
              </a:rPr>
              <a:t>100ms</a:t>
            </a:r>
            <a:endParaRPr lang="zh-CN" altLang="en-US" sz="900" dirty="0">
              <a:solidFill>
                <a:srgbClr val="00B0F0"/>
              </a:solidFill>
              <a:latin typeface="微软雅黑" panose="020B0503020204020204" pitchFamily="34" charset="-122"/>
              <a:ea typeface="微软雅黑" panose="020B0503020204020204" pitchFamily="34" charset="-122"/>
            </a:endParaRPr>
          </a:p>
        </p:txBody>
      </p:sp>
      <p:sp>
        <p:nvSpPr>
          <p:cNvPr id="104" name="矩形 103"/>
          <p:cNvSpPr/>
          <p:nvPr/>
        </p:nvSpPr>
        <p:spPr>
          <a:xfrm>
            <a:off x="1645085" y="1854391"/>
            <a:ext cx="1081463" cy="246221"/>
          </a:xfrm>
          <a:prstGeom prst="rect">
            <a:avLst/>
          </a:prstGeom>
          <a:noFill/>
        </p:spPr>
        <p:txBody>
          <a:bodyPr wrap="square" rtlCol="0">
            <a:spAutoFit/>
          </a:bodyPr>
          <a:lstStyle/>
          <a:p>
            <a:pPr algn="ctr" defTabSz="609600" fontAlgn="base">
              <a:spcBef>
                <a:spcPct val="0"/>
              </a:spcBef>
              <a:spcAft>
                <a:spcPct val="0"/>
              </a:spcAft>
            </a:pPr>
            <a:r>
              <a:rPr lang="en-US" altLang="zh-CN" sz="1000" b="1" dirty="0">
                <a:solidFill>
                  <a:srgbClr val="0070C0"/>
                </a:solidFill>
                <a:ea typeface="微软雅黑" panose="020B0503020204020204" pitchFamily="34" charset="-122"/>
                <a:cs typeface="Arial" panose="020B0604020202020204" pitchFamily="34" charset="0"/>
              </a:rPr>
              <a:t>Video 1080P </a:t>
            </a:r>
          </a:p>
        </p:txBody>
      </p:sp>
      <p:sp>
        <p:nvSpPr>
          <p:cNvPr id="107" name="矩形 106"/>
          <p:cNvSpPr/>
          <p:nvPr/>
        </p:nvSpPr>
        <p:spPr>
          <a:xfrm>
            <a:off x="4591928" y="1901449"/>
            <a:ext cx="1081463" cy="246221"/>
          </a:xfrm>
          <a:prstGeom prst="rect">
            <a:avLst/>
          </a:prstGeom>
          <a:noFill/>
        </p:spPr>
        <p:txBody>
          <a:bodyPr wrap="square" rtlCol="0">
            <a:spAutoFit/>
          </a:bodyPr>
          <a:lstStyle/>
          <a:p>
            <a:pPr algn="ctr" defTabSz="609600" fontAlgn="base">
              <a:spcBef>
                <a:spcPct val="0"/>
              </a:spcBef>
              <a:spcAft>
                <a:spcPct val="0"/>
              </a:spcAft>
            </a:pPr>
            <a:r>
              <a:rPr lang="en-US" altLang="zh-CN" sz="1000" b="1" dirty="0">
                <a:solidFill>
                  <a:srgbClr val="0070C0"/>
                </a:solidFill>
                <a:ea typeface="微软雅黑" panose="020B0503020204020204" pitchFamily="34" charset="-122"/>
                <a:cs typeface="Arial" panose="020B0604020202020204" pitchFamily="34" charset="0"/>
              </a:rPr>
              <a:t>Video 4K </a:t>
            </a:r>
          </a:p>
        </p:txBody>
      </p:sp>
      <p:sp>
        <p:nvSpPr>
          <p:cNvPr id="108" name="文本框 107"/>
          <p:cNvSpPr txBox="1"/>
          <p:nvPr/>
        </p:nvSpPr>
        <p:spPr>
          <a:xfrm>
            <a:off x="4742465" y="2162045"/>
            <a:ext cx="1370515" cy="424732"/>
          </a:xfrm>
          <a:prstGeom prst="rect">
            <a:avLst/>
          </a:prstGeom>
          <a:noFill/>
          <a:ln>
            <a:noFill/>
          </a:ln>
        </p:spPr>
        <p:txBody>
          <a:bodyPr wrap="square" rtlCol="0">
            <a:spAutoFit/>
          </a:bodyPr>
          <a:lstStyle/>
          <a:p>
            <a:pPr marL="95250" indent="-95250">
              <a:lnSpc>
                <a:spcPct val="120000"/>
              </a:lnSpc>
              <a:buFont typeface="Arial" panose="020B0604020202020204" pitchFamily="34" charset="0"/>
              <a:buChar char="•"/>
            </a:pPr>
            <a:r>
              <a:rPr lang="en-US" altLang="zh-CN" sz="900" dirty="0">
                <a:latin typeface="微软雅黑" panose="020B0503020204020204" pitchFamily="34" charset="-122"/>
                <a:ea typeface="微软雅黑" panose="020B0503020204020204" pitchFamily="34" charset="-122"/>
              </a:rPr>
              <a:t>BW</a:t>
            </a:r>
            <a:r>
              <a:rPr lang="zh-CN" altLang="en-US" sz="900" dirty="0">
                <a:latin typeface="微软雅黑" panose="020B0503020204020204" pitchFamily="34" charset="-122"/>
                <a:ea typeface="微软雅黑" panose="020B0503020204020204" pitchFamily="34" charset="-122"/>
              </a:rPr>
              <a:t> </a:t>
            </a:r>
            <a:r>
              <a:rPr lang="en-US" altLang="zh-CN" sz="900" dirty="0">
                <a:solidFill>
                  <a:srgbClr val="00B0F0"/>
                </a:solidFill>
                <a:latin typeface="微软雅黑" panose="020B0503020204020204" pitchFamily="34" charset="-122"/>
                <a:ea typeface="微软雅黑" panose="020B0503020204020204" pitchFamily="34" charset="-122"/>
              </a:rPr>
              <a:t>25Mbps</a:t>
            </a:r>
          </a:p>
          <a:p>
            <a:pPr marL="95250" indent="-95250">
              <a:lnSpc>
                <a:spcPct val="120000"/>
              </a:lnSpc>
              <a:buFont typeface="Arial" panose="020B0604020202020204" pitchFamily="34" charset="0"/>
              <a:buChar char="•"/>
            </a:pPr>
            <a:r>
              <a:rPr lang="en-US" altLang="zh-CN" sz="900" dirty="0">
                <a:latin typeface="微软雅黑" panose="020B0503020204020204" pitchFamily="34" charset="-122"/>
                <a:ea typeface="微软雅黑" panose="020B0503020204020204" pitchFamily="34" charset="-122"/>
              </a:rPr>
              <a:t>Latency</a:t>
            </a:r>
            <a:r>
              <a:rPr lang="zh-CN" altLang="en-US" sz="900" dirty="0">
                <a:latin typeface="微软雅黑" panose="020B0503020204020204" pitchFamily="34" charset="-122"/>
                <a:ea typeface="微软雅黑" panose="020B0503020204020204" pitchFamily="34" charset="-122"/>
              </a:rPr>
              <a:t> </a:t>
            </a:r>
            <a:r>
              <a:rPr lang="en-US" altLang="zh-CN" sz="900" dirty="0">
                <a:solidFill>
                  <a:srgbClr val="00B0F0"/>
                </a:solidFill>
                <a:latin typeface="微软雅黑" panose="020B0503020204020204" pitchFamily="34" charset="-122"/>
                <a:ea typeface="微软雅黑" panose="020B0503020204020204" pitchFamily="34" charset="-122"/>
              </a:rPr>
              <a:t>100ms</a:t>
            </a:r>
            <a:endParaRPr lang="zh-CN" altLang="en-US" sz="900" dirty="0">
              <a:solidFill>
                <a:srgbClr val="00B0F0"/>
              </a:solidFill>
              <a:latin typeface="微软雅黑" panose="020B0503020204020204" pitchFamily="34" charset="-122"/>
              <a:ea typeface="微软雅黑" panose="020B0503020204020204" pitchFamily="34" charset="-122"/>
            </a:endParaRPr>
          </a:p>
        </p:txBody>
      </p:sp>
      <p:sp>
        <p:nvSpPr>
          <p:cNvPr id="111" name="矩形 110" descr="e7d195523061f1c074694c8bbf98be7b1e4b015d796375963FD28840057458461C7CA0DAD340D15583DEDFC2E3241C4F392EF3A8B4D067B40CF4F149DD7E51F346B0CAB1BCCF6DB2480C67273C6C9E4C9964373B990A8F39DBEDC6E6593F54E36B7AAB39EA3DEABC4DA6DA92A87E125BE759F0A1D89597CA648C0F686E667113196DFFC83CF2DFC9"/>
          <p:cNvSpPr/>
          <p:nvPr/>
        </p:nvSpPr>
        <p:spPr>
          <a:xfrm>
            <a:off x="3425520" y="1886084"/>
            <a:ext cx="1270252" cy="660872"/>
          </a:xfrm>
          <a:prstGeom prst="rect">
            <a:avLst/>
          </a:prstGeom>
          <a:blipFill dpi="0" rotWithShape="1">
            <a:blip r:embed="rId9" cstate="screen"/>
            <a:srcRect/>
            <a:stretch>
              <a:fillRect/>
            </a:stretch>
          </a:blip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p>
        </p:txBody>
      </p:sp>
      <p:sp>
        <p:nvSpPr>
          <p:cNvPr id="112" name="Freeform 6"/>
          <p:cNvSpPr/>
          <p:nvPr/>
        </p:nvSpPr>
        <p:spPr bwMode="auto">
          <a:xfrm rot="5400000">
            <a:off x="2783698" y="2003269"/>
            <a:ext cx="353752" cy="396000"/>
          </a:xfrm>
          <a:custGeom>
            <a:avLst/>
            <a:gdLst>
              <a:gd name="T0" fmla="*/ 9878 w 13223"/>
              <a:gd name="T1" fmla="*/ 2983 h 4600"/>
              <a:gd name="T2" fmla="*/ 8233 w 13223"/>
              <a:gd name="T3" fmla="*/ 1399 h 4600"/>
              <a:gd name="T4" fmla="*/ 9156 w 13223"/>
              <a:gd name="T5" fmla="*/ 1399 h 4600"/>
              <a:gd name="T6" fmla="*/ 6611 w 13223"/>
              <a:gd name="T7" fmla="*/ 0 h 4600"/>
              <a:gd name="T8" fmla="*/ 4066 w 13223"/>
              <a:gd name="T9" fmla="*/ 1399 h 4600"/>
              <a:gd name="T10" fmla="*/ 4989 w 13223"/>
              <a:gd name="T11" fmla="*/ 1399 h 4600"/>
              <a:gd name="T12" fmla="*/ 3345 w 13223"/>
              <a:gd name="T13" fmla="*/ 2983 h 4600"/>
              <a:gd name="T14" fmla="*/ 0 w 13223"/>
              <a:gd name="T15" fmla="*/ 4600 h 4600"/>
              <a:gd name="T16" fmla="*/ 13223 w 13223"/>
              <a:gd name="T17" fmla="*/ 4600 h 4600"/>
              <a:gd name="T18" fmla="*/ 9878 w 13223"/>
              <a:gd name="T19" fmla="*/ 2983 h 4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223" h="4600">
                <a:moveTo>
                  <a:pt x="9878" y="2983"/>
                </a:moveTo>
                <a:cubicBezTo>
                  <a:pt x="8838" y="2334"/>
                  <a:pt x="8311" y="1525"/>
                  <a:pt x="8233" y="1399"/>
                </a:cubicBezTo>
                <a:cubicBezTo>
                  <a:pt x="9156" y="1399"/>
                  <a:pt x="9156" y="1399"/>
                  <a:pt x="9156" y="1399"/>
                </a:cubicBezTo>
                <a:cubicBezTo>
                  <a:pt x="6611" y="0"/>
                  <a:pt x="6611" y="0"/>
                  <a:pt x="6611" y="0"/>
                </a:cubicBezTo>
                <a:cubicBezTo>
                  <a:pt x="4066" y="1399"/>
                  <a:pt x="4066" y="1399"/>
                  <a:pt x="4066" y="1399"/>
                </a:cubicBezTo>
                <a:cubicBezTo>
                  <a:pt x="4989" y="1399"/>
                  <a:pt x="4989" y="1399"/>
                  <a:pt x="4989" y="1399"/>
                </a:cubicBezTo>
                <a:cubicBezTo>
                  <a:pt x="4912" y="1525"/>
                  <a:pt x="4385" y="2334"/>
                  <a:pt x="3345" y="2983"/>
                </a:cubicBezTo>
                <a:cubicBezTo>
                  <a:pt x="2214" y="3688"/>
                  <a:pt x="0" y="4600"/>
                  <a:pt x="0" y="4600"/>
                </a:cubicBezTo>
                <a:cubicBezTo>
                  <a:pt x="13223" y="4600"/>
                  <a:pt x="13223" y="4600"/>
                  <a:pt x="13223" y="4600"/>
                </a:cubicBezTo>
                <a:cubicBezTo>
                  <a:pt x="13223" y="4600"/>
                  <a:pt x="11008" y="3688"/>
                  <a:pt x="9878" y="2983"/>
                </a:cubicBezTo>
                <a:close/>
              </a:path>
            </a:pathLst>
          </a:custGeom>
          <a:gradFill flip="none" rotWithShape="1">
            <a:gsLst>
              <a:gs pos="0">
                <a:srgbClr val="0B6EE6">
                  <a:alpha val="0"/>
                </a:srgbClr>
              </a:gs>
              <a:gs pos="100000">
                <a:srgbClr val="0070C0"/>
              </a:gs>
            </a:gsLst>
            <a:lin ang="16200000" scaled="0"/>
            <a:tileRect/>
          </a:gradFill>
          <a:ln>
            <a:noFill/>
          </a:ln>
        </p:spPr>
        <p:txBody>
          <a:bodyPr rot="0" spcFirstLastPara="0" vertOverflow="overflow" horzOverflow="overflow" vert="horz" wrap="square" lIns="275274" tIns="137637" rIns="275274" bIns="137637" numCol="1" spcCol="0" rtlCol="0" fromWordArt="0" anchor="t" anchorCtr="0" forceAA="0" compatLnSpc="1">
            <a:noAutofit/>
          </a:bodyPr>
          <a:lstStyle>
            <a:defPPr>
              <a:defRPr lang="zh-CN"/>
            </a:defPPr>
            <a:lvl1pPr marL="0" algn="l" defTabSz="457200" rtl="0" eaLnBrk="1" latinLnBrk="0" hangingPunct="1">
              <a:defRPr sz="1800" kern="1200">
                <a:solidFill>
                  <a:sysClr val="windowText" lastClr="000000"/>
                </a:solidFill>
                <a:latin typeface="Calibri" panose="020F0502020204030204" pitchFamily="34" charset="0"/>
                <a:ea typeface="+mn-ea"/>
                <a:cs typeface="+mn-ea"/>
              </a:defRPr>
            </a:lvl1pPr>
            <a:lvl2pPr marL="457200" algn="l" defTabSz="457200" rtl="0" eaLnBrk="1" latinLnBrk="0" hangingPunct="1">
              <a:defRPr sz="1800" kern="1200">
                <a:solidFill>
                  <a:sysClr val="windowText" lastClr="000000"/>
                </a:solidFill>
                <a:latin typeface="Calibri" panose="020F0502020204030204" pitchFamily="34" charset="0"/>
                <a:ea typeface="+mn-ea"/>
                <a:cs typeface="+mn-ea"/>
              </a:defRPr>
            </a:lvl2pPr>
            <a:lvl3pPr marL="914400" algn="l" defTabSz="457200" rtl="0" eaLnBrk="1" latinLnBrk="0" hangingPunct="1">
              <a:defRPr sz="1800" kern="1200">
                <a:solidFill>
                  <a:sysClr val="windowText" lastClr="000000"/>
                </a:solidFill>
                <a:latin typeface="Calibri" panose="020F0502020204030204" pitchFamily="34" charset="0"/>
                <a:ea typeface="+mn-ea"/>
                <a:cs typeface="+mn-ea"/>
              </a:defRPr>
            </a:lvl3pPr>
            <a:lvl4pPr marL="1371600" algn="l" defTabSz="457200" rtl="0" eaLnBrk="1" latinLnBrk="0" hangingPunct="1">
              <a:defRPr sz="1800" kern="1200">
                <a:solidFill>
                  <a:sysClr val="windowText" lastClr="000000"/>
                </a:solidFill>
                <a:latin typeface="Calibri" panose="020F0502020204030204" pitchFamily="34" charset="0"/>
                <a:ea typeface="+mn-ea"/>
                <a:cs typeface="+mn-ea"/>
              </a:defRPr>
            </a:lvl4pPr>
            <a:lvl5pPr marL="1828800" algn="l" defTabSz="457200" rtl="0" eaLnBrk="1" latinLnBrk="0" hangingPunct="1">
              <a:defRPr sz="1800" kern="1200">
                <a:solidFill>
                  <a:sysClr val="windowText" lastClr="000000"/>
                </a:solidFill>
                <a:latin typeface="Calibri" panose="020F0502020204030204" pitchFamily="34" charset="0"/>
                <a:ea typeface="+mn-ea"/>
                <a:cs typeface="+mn-ea"/>
              </a:defRPr>
            </a:lvl5pPr>
            <a:lvl6pPr marL="2286000" algn="l" defTabSz="457200" rtl="0" eaLnBrk="1" latinLnBrk="0" hangingPunct="1">
              <a:defRPr sz="1800" kern="1200">
                <a:solidFill>
                  <a:sysClr val="windowText" lastClr="000000"/>
                </a:solidFill>
                <a:latin typeface="Calibri" panose="020F0502020204030204" pitchFamily="34" charset="0"/>
                <a:ea typeface="+mn-ea"/>
                <a:cs typeface="+mn-ea"/>
              </a:defRPr>
            </a:lvl6pPr>
            <a:lvl7pPr marL="2743200" algn="l" defTabSz="457200" rtl="0" eaLnBrk="1" latinLnBrk="0" hangingPunct="1">
              <a:defRPr sz="1800" kern="1200">
                <a:solidFill>
                  <a:sysClr val="windowText" lastClr="000000"/>
                </a:solidFill>
                <a:latin typeface="Calibri" panose="020F0502020204030204" pitchFamily="34" charset="0"/>
                <a:ea typeface="+mn-ea"/>
                <a:cs typeface="+mn-ea"/>
              </a:defRPr>
            </a:lvl7pPr>
            <a:lvl8pPr marL="3200400" algn="l" defTabSz="457200" rtl="0" eaLnBrk="1" latinLnBrk="0" hangingPunct="1">
              <a:defRPr sz="1800" kern="1200">
                <a:solidFill>
                  <a:sysClr val="windowText" lastClr="000000"/>
                </a:solidFill>
                <a:latin typeface="Calibri" panose="020F0502020204030204" pitchFamily="34" charset="0"/>
                <a:ea typeface="+mn-ea"/>
                <a:cs typeface="+mn-ea"/>
              </a:defRPr>
            </a:lvl8pPr>
            <a:lvl9pPr marL="3657600" algn="l" defTabSz="457200" rtl="0" eaLnBrk="1" latinLnBrk="0" hangingPunct="1">
              <a:defRPr sz="1800" kern="1200">
                <a:solidFill>
                  <a:sysClr val="windowText" lastClr="000000"/>
                </a:solidFill>
                <a:latin typeface="Calibri" panose="020F0502020204030204" pitchFamily="34" charset="0"/>
                <a:ea typeface="+mn-ea"/>
                <a:cs typeface="+mn-ea"/>
              </a:defRPr>
            </a:lvl9pPr>
          </a:lstStyle>
          <a:p>
            <a:pPr defTabSz="1614805" fontAlgn="base">
              <a:spcBef>
                <a:spcPct val="0"/>
              </a:spcBef>
              <a:spcAft>
                <a:spcPct val="0"/>
              </a:spcAft>
            </a:pPr>
            <a:endParaRPr lang="zh-CN" altLang="en-US" sz="4965" dirty="0">
              <a:solidFill>
                <a:srgbClr val="FFFFFF"/>
              </a:solidFill>
              <a:latin typeface="+mn-lt"/>
              <a:ea typeface="微软雅黑" panose="020B0503020204020204" pitchFamily="34" charset="-122"/>
              <a:cs typeface="Arial" panose="020B0604020202020204" pitchFamily="34" charset="0"/>
              <a:sym typeface="Myriad Pro" panose="020B0503030403020204" pitchFamily="34" charset="0"/>
            </a:endParaRPr>
          </a:p>
        </p:txBody>
      </p:sp>
      <p:sp>
        <p:nvSpPr>
          <p:cNvPr id="115" name="任意多边形 114"/>
          <p:cNvSpPr/>
          <p:nvPr/>
        </p:nvSpPr>
        <p:spPr>
          <a:xfrm>
            <a:off x="283584" y="3708571"/>
            <a:ext cx="5975190" cy="2382852"/>
          </a:xfrm>
          <a:custGeom>
            <a:avLst/>
            <a:gdLst>
              <a:gd name="connsiteX0" fmla="*/ 0 w 3566476"/>
              <a:gd name="connsiteY0" fmla="*/ 0 h 2264360"/>
              <a:gd name="connsiteX1" fmla="*/ 3566476 w 3566476"/>
              <a:gd name="connsiteY1" fmla="*/ 0 h 2264360"/>
              <a:gd name="connsiteX2" fmla="*/ 3566476 w 3566476"/>
              <a:gd name="connsiteY2" fmla="*/ 2263748 h 2264360"/>
              <a:gd name="connsiteX3" fmla="*/ 3560562 w 3566476"/>
              <a:gd name="connsiteY3" fmla="*/ 2263734 h 2264360"/>
              <a:gd name="connsiteX4" fmla="*/ 2812323 w 3566476"/>
              <a:gd name="connsiteY4" fmla="*/ 2261932 h 2264360"/>
              <a:gd name="connsiteX5" fmla="*/ 2575608 w 3566476"/>
              <a:gd name="connsiteY5" fmla="*/ 2261850 h 2264360"/>
              <a:gd name="connsiteX6" fmla="*/ 2477553 w 3566476"/>
              <a:gd name="connsiteY6" fmla="*/ 2261921 h 2264360"/>
              <a:gd name="connsiteX7" fmla="*/ 2477553 w 3566476"/>
              <a:gd name="connsiteY7" fmla="*/ 2261663 h 2264360"/>
              <a:gd name="connsiteX8" fmla="*/ 2353015 w 3566476"/>
              <a:gd name="connsiteY8" fmla="*/ 2219644 h 2264360"/>
              <a:gd name="connsiteX9" fmla="*/ 1144940 w 3566476"/>
              <a:gd name="connsiteY9" fmla="*/ 2219644 h 2264360"/>
              <a:gd name="connsiteX10" fmla="*/ 1025190 w 3566476"/>
              <a:gd name="connsiteY10" fmla="*/ 2260047 h 2264360"/>
              <a:gd name="connsiteX11" fmla="*/ 788567 w 3566476"/>
              <a:gd name="connsiteY11" fmla="*/ 2261010 h 2264360"/>
              <a:gd name="connsiteX12" fmla="*/ 0 w 3566476"/>
              <a:gd name="connsiteY12" fmla="*/ 2264360 h 2264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66476" h="2264360">
                <a:moveTo>
                  <a:pt x="0" y="0"/>
                </a:moveTo>
                <a:lnTo>
                  <a:pt x="3566476" y="0"/>
                </a:lnTo>
                <a:lnTo>
                  <a:pt x="3566476" y="2263748"/>
                </a:lnTo>
                <a:lnTo>
                  <a:pt x="3560562" y="2263734"/>
                </a:lnTo>
                <a:cubicBezTo>
                  <a:pt x="3376784" y="2263291"/>
                  <a:pt x="3127371" y="2262691"/>
                  <a:pt x="2812323" y="2261932"/>
                </a:cubicBezTo>
                <a:cubicBezTo>
                  <a:pt x="2734677" y="2261831"/>
                  <a:pt x="2654822" y="2261820"/>
                  <a:pt x="2575608" y="2261850"/>
                </a:cubicBezTo>
                <a:lnTo>
                  <a:pt x="2477553" y="2261921"/>
                </a:lnTo>
                <a:lnTo>
                  <a:pt x="2477553" y="2261663"/>
                </a:lnTo>
                <a:lnTo>
                  <a:pt x="2353015" y="2219644"/>
                </a:lnTo>
                <a:lnTo>
                  <a:pt x="1144940" y="2219644"/>
                </a:lnTo>
                <a:lnTo>
                  <a:pt x="1025190" y="2260047"/>
                </a:lnTo>
                <a:lnTo>
                  <a:pt x="788567" y="2261010"/>
                </a:lnTo>
                <a:cubicBezTo>
                  <a:pt x="458238" y="2262386"/>
                  <a:pt x="134944" y="2263841"/>
                  <a:pt x="0" y="2264360"/>
                </a:cubicBezTo>
                <a:close/>
              </a:path>
            </a:pathLst>
          </a:custGeom>
          <a:noFill/>
          <a:ln w="6350">
            <a:gradFill>
              <a:gsLst>
                <a:gs pos="2000">
                  <a:srgbClr val="173D91">
                    <a:alpha val="0"/>
                  </a:srgbClr>
                </a:gs>
                <a:gs pos="50000">
                  <a:srgbClr val="1578EF">
                    <a:alpha val="36000"/>
                  </a:srgbClr>
                </a:gs>
                <a:gs pos="100000">
                  <a:srgbClr val="5BC2FC"/>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7" tIns="45718" rIns="91437" bIns="45718" numCol="1" spcCol="0" rtlCol="0" fromWordArt="0" anchor="ctr" anchorCtr="0" forceAA="0" compatLnSpc="1">
            <a:noAutofit/>
          </a:bodyPr>
          <a:lstStyle/>
          <a:p>
            <a:pPr algn="ctr"/>
            <a:endParaRPr lang="zh-CN" altLang="en-US">
              <a:solidFill>
                <a:srgbClr val="FFFFFF"/>
              </a:solidFill>
              <a:latin typeface="Arial" panose="020B0604020202020204" pitchFamily="34" charset="0"/>
              <a:ea typeface="方正兰亭圆简体" panose="02000000000000000000" charset="-122"/>
              <a:sym typeface="Arial" panose="020B0604020202020204" pitchFamily="34" charset="0"/>
            </a:endParaRPr>
          </a:p>
        </p:txBody>
      </p:sp>
      <p:sp>
        <p:nvSpPr>
          <p:cNvPr id="116" name="任意多边形 115"/>
          <p:cNvSpPr/>
          <p:nvPr/>
        </p:nvSpPr>
        <p:spPr>
          <a:xfrm>
            <a:off x="283584" y="1168318"/>
            <a:ext cx="5975190" cy="2382852"/>
          </a:xfrm>
          <a:custGeom>
            <a:avLst/>
            <a:gdLst>
              <a:gd name="connsiteX0" fmla="*/ 0 w 3566476"/>
              <a:gd name="connsiteY0" fmla="*/ 0 h 2264360"/>
              <a:gd name="connsiteX1" fmla="*/ 3566476 w 3566476"/>
              <a:gd name="connsiteY1" fmla="*/ 0 h 2264360"/>
              <a:gd name="connsiteX2" fmla="*/ 3566476 w 3566476"/>
              <a:gd name="connsiteY2" fmla="*/ 2263748 h 2264360"/>
              <a:gd name="connsiteX3" fmla="*/ 3560562 w 3566476"/>
              <a:gd name="connsiteY3" fmla="*/ 2263734 h 2264360"/>
              <a:gd name="connsiteX4" fmla="*/ 2812323 w 3566476"/>
              <a:gd name="connsiteY4" fmla="*/ 2261932 h 2264360"/>
              <a:gd name="connsiteX5" fmla="*/ 2575608 w 3566476"/>
              <a:gd name="connsiteY5" fmla="*/ 2261850 h 2264360"/>
              <a:gd name="connsiteX6" fmla="*/ 2477553 w 3566476"/>
              <a:gd name="connsiteY6" fmla="*/ 2261921 h 2264360"/>
              <a:gd name="connsiteX7" fmla="*/ 2477553 w 3566476"/>
              <a:gd name="connsiteY7" fmla="*/ 2261663 h 2264360"/>
              <a:gd name="connsiteX8" fmla="*/ 2353015 w 3566476"/>
              <a:gd name="connsiteY8" fmla="*/ 2219644 h 2264360"/>
              <a:gd name="connsiteX9" fmla="*/ 1144940 w 3566476"/>
              <a:gd name="connsiteY9" fmla="*/ 2219644 h 2264360"/>
              <a:gd name="connsiteX10" fmla="*/ 1025190 w 3566476"/>
              <a:gd name="connsiteY10" fmla="*/ 2260047 h 2264360"/>
              <a:gd name="connsiteX11" fmla="*/ 788567 w 3566476"/>
              <a:gd name="connsiteY11" fmla="*/ 2261010 h 2264360"/>
              <a:gd name="connsiteX12" fmla="*/ 0 w 3566476"/>
              <a:gd name="connsiteY12" fmla="*/ 2264360 h 2264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66476" h="2264360">
                <a:moveTo>
                  <a:pt x="0" y="0"/>
                </a:moveTo>
                <a:lnTo>
                  <a:pt x="3566476" y="0"/>
                </a:lnTo>
                <a:lnTo>
                  <a:pt x="3566476" y="2263748"/>
                </a:lnTo>
                <a:lnTo>
                  <a:pt x="3560562" y="2263734"/>
                </a:lnTo>
                <a:cubicBezTo>
                  <a:pt x="3376784" y="2263291"/>
                  <a:pt x="3127371" y="2262691"/>
                  <a:pt x="2812323" y="2261932"/>
                </a:cubicBezTo>
                <a:cubicBezTo>
                  <a:pt x="2734677" y="2261831"/>
                  <a:pt x="2654822" y="2261820"/>
                  <a:pt x="2575608" y="2261850"/>
                </a:cubicBezTo>
                <a:lnTo>
                  <a:pt x="2477553" y="2261921"/>
                </a:lnTo>
                <a:lnTo>
                  <a:pt x="2477553" y="2261663"/>
                </a:lnTo>
                <a:lnTo>
                  <a:pt x="2353015" y="2219644"/>
                </a:lnTo>
                <a:lnTo>
                  <a:pt x="1144940" y="2219644"/>
                </a:lnTo>
                <a:lnTo>
                  <a:pt x="1025190" y="2260047"/>
                </a:lnTo>
                <a:lnTo>
                  <a:pt x="788567" y="2261010"/>
                </a:lnTo>
                <a:cubicBezTo>
                  <a:pt x="458238" y="2262386"/>
                  <a:pt x="134944" y="2263841"/>
                  <a:pt x="0" y="2264360"/>
                </a:cubicBezTo>
                <a:close/>
              </a:path>
            </a:pathLst>
          </a:custGeom>
          <a:noFill/>
          <a:ln w="6350">
            <a:gradFill>
              <a:gsLst>
                <a:gs pos="2000">
                  <a:srgbClr val="173D91">
                    <a:alpha val="0"/>
                  </a:srgbClr>
                </a:gs>
                <a:gs pos="50000">
                  <a:srgbClr val="1578EF">
                    <a:alpha val="36000"/>
                  </a:srgbClr>
                </a:gs>
                <a:gs pos="100000">
                  <a:srgbClr val="5BC2FC"/>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7" tIns="45718" rIns="91437" bIns="45718" numCol="1" spcCol="0" rtlCol="0" fromWordArt="0" anchor="ctr" anchorCtr="0" forceAA="0" compatLnSpc="1">
            <a:noAutofit/>
          </a:bodyPr>
          <a:lstStyle/>
          <a:p>
            <a:pPr algn="ctr"/>
            <a:endParaRPr lang="zh-CN" altLang="en-US">
              <a:solidFill>
                <a:srgbClr val="FFFFFF"/>
              </a:solidFill>
              <a:latin typeface="Arial" panose="020B0604020202020204" pitchFamily="34" charset="0"/>
              <a:ea typeface="方正兰亭圆简体" panose="02000000000000000000" charset="-122"/>
              <a:sym typeface="Arial" panose="020B0604020202020204" pitchFamily="34" charset="0"/>
            </a:endParaRPr>
          </a:p>
        </p:txBody>
      </p:sp>
      <p:grpSp>
        <p:nvGrpSpPr>
          <p:cNvPr id="38" name="组合 37"/>
          <p:cNvGrpSpPr/>
          <p:nvPr/>
        </p:nvGrpSpPr>
        <p:grpSpPr>
          <a:xfrm>
            <a:off x="10309258" y="1738316"/>
            <a:ext cx="1010203" cy="938732"/>
            <a:chOff x="24893755" y="1627644"/>
            <a:chExt cx="1681616" cy="1562644"/>
          </a:xfrm>
        </p:grpSpPr>
        <p:pic>
          <p:nvPicPr>
            <p:cNvPr id="39" name="图片 38" descr="图片包含 游戏机, 乐高&#10;&#10;描述已自动生成"/>
            <p:cNvPicPr>
              <a:picLocks noChangeAspect="1"/>
            </p:cNvPicPr>
            <p:nvPr/>
          </p:nvPicPr>
          <p:blipFill>
            <a:blip r:embed="rId10" cstate="screen"/>
            <a:stretch>
              <a:fillRect/>
            </a:stretch>
          </p:blipFill>
          <p:spPr>
            <a:xfrm>
              <a:off x="25012727" y="1627644"/>
              <a:ext cx="1562644" cy="1562644"/>
            </a:xfrm>
            <a:prstGeom prst="rect">
              <a:avLst/>
            </a:prstGeom>
          </p:spPr>
        </p:pic>
        <p:pic>
          <p:nvPicPr>
            <p:cNvPr id="40" name="Picture 4"/>
            <p:cNvPicPr>
              <a:picLocks noChangeAspect="1" noChangeArrowheads="1"/>
            </p:cNvPicPr>
            <p:nvPr/>
          </p:nvPicPr>
          <p:blipFill>
            <a:blip r:embed="rId11" cstate="screen"/>
            <a:srcRect/>
            <a:stretch>
              <a:fillRect/>
            </a:stretch>
          </p:blipFill>
          <p:spPr bwMode="auto">
            <a:xfrm>
              <a:off x="24893755" y="2807203"/>
              <a:ext cx="313878" cy="313878"/>
            </a:xfrm>
            <a:prstGeom prst="rect">
              <a:avLst/>
            </a:prstGeom>
            <a:noFill/>
            <a:extLst>
              <a:ext uri="{909E8E84-426E-40DD-AFC4-6F175D3DCCD1}">
                <a14:hiddenFill xmlns:a14="http://schemas.microsoft.com/office/drawing/2010/main">
                  <a:solidFill>
                    <a:srgbClr val="FFFFFF"/>
                  </a:solidFill>
                </a14:hiddenFill>
              </a:ext>
            </a:extLst>
          </p:spPr>
        </p:pic>
        <p:pic>
          <p:nvPicPr>
            <p:cNvPr id="41" name="图片 40"/>
            <p:cNvPicPr>
              <a:picLocks noChangeAspect="1"/>
            </p:cNvPicPr>
            <p:nvPr/>
          </p:nvPicPr>
          <p:blipFill>
            <a:blip r:embed="rId12" cstate="screen"/>
            <a:stretch>
              <a:fillRect/>
            </a:stretch>
          </p:blipFill>
          <p:spPr>
            <a:xfrm>
              <a:off x="25038669" y="2579486"/>
              <a:ext cx="313878" cy="307077"/>
            </a:xfrm>
            <a:prstGeom prst="rect">
              <a:avLst/>
            </a:prstGeom>
          </p:spPr>
        </p:pic>
      </p:grpSp>
      <p:grpSp>
        <p:nvGrpSpPr>
          <p:cNvPr id="42" name="组合 41"/>
          <p:cNvGrpSpPr/>
          <p:nvPr/>
        </p:nvGrpSpPr>
        <p:grpSpPr>
          <a:xfrm flipH="1">
            <a:off x="8498734" y="1828334"/>
            <a:ext cx="994981" cy="953093"/>
            <a:chOff x="18112095" y="1962320"/>
            <a:chExt cx="1987040" cy="1903387"/>
          </a:xfrm>
        </p:grpSpPr>
        <p:pic>
          <p:nvPicPr>
            <p:cNvPr id="43" name="图片 42"/>
            <p:cNvPicPr>
              <a:picLocks noChangeAspect="1"/>
            </p:cNvPicPr>
            <p:nvPr/>
          </p:nvPicPr>
          <p:blipFill>
            <a:blip r:embed="rId13" cstate="screen"/>
            <a:stretch>
              <a:fillRect/>
            </a:stretch>
          </p:blipFill>
          <p:spPr>
            <a:xfrm>
              <a:off x="18904480" y="1962320"/>
              <a:ext cx="1190953" cy="1190953"/>
            </a:xfrm>
            <a:prstGeom prst="rect">
              <a:avLst/>
            </a:prstGeom>
          </p:spPr>
        </p:pic>
        <p:pic>
          <p:nvPicPr>
            <p:cNvPr id="44" name="图片 43" descr="桌子上摆放着黑色的机器&#10;&#10;低可信度描述已自动生成"/>
            <p:cNvPicPr>
              <a:picLocks noChangeAspect="1"/>
            </p:cNvPicPr>
            <p:nvPr/>
          </p:nvPicPr>
          <p:blipFill>
            <a:blip r:embed="rId14" cstate="screen"/>
            <a:stretch>
              <a:fillRect/>
            </a:stretch>
          </p:blipFill>
          <p:spPr>
            <a:xfrm flipH="1">
              <a:off x="18112095" y="2002857"/>
              <a:ext cx="1987040" cy="1862850"/>
            </a:xfrm>
            <a:prstGeom prst="rect">
              <a:avLst/>
            </a:prstGeom>
          </p:spPr>
        </p:pic>
      </p:grpSp>
      <p:sp>
        <p:nvSpPr>
          <p:cNvPr id="45" name="文本框 44"/>
          <p:cNvSpPr txBox="1"/>
          <p:nvPr/>
        </p:nvSpPr>
        <p:spPr>
          <a:xfrm>
            <a:off x="6558871" y="4499166"/>
            <a:ext cx="1325593" cy="439129"/>
          </a:xfrm>
          <a:prstGeom prst="rect">
            <a:avLst/>
          </a:prstGeom>
          <a:solidFill>
            <a:srgbClr val="C5E0B4"/>
          </a:solidFill>
          <a:ln>
            <a:noFill/>
          </a:ln>
        </p:spPr>
        <p:txBody>
          <a:bodyPr wrap="square" rtlCol="0" anchor="ctr" anchorCtr="0">
            <a:noAutofit/>
          </a:bodyPr>
          <a:lstStyle/>
          <a:p>
            <a:pPr algn="ctr"/>
            <a:r>
              <a:rPr lang="en-US" altLang="zh-CN" sz="1200" b="1" dirty="0">
                <a:latin typeface="Arial" panose="020B0604020202020204" pitchFamily="34" charset="0"/>
                <a:ea typeface="微软雅黑" panose="020B0503020204020204" pitchFamily="34" charset="-122"/>
                <a:cs typeface="Arial" panose="020B0604020202020204" pitchFamily="34" charset="0"/>
              </a:rPr>
              <a:t>Throughput</a:t>
            </a:r>
            <a:endParaRPr lang="zh-CN" altLang="en-US" sz="1200" b="1" dirty="0">
              <a:latin typeface="Arial" panose="020B0604020202020204" pitchFamily="34" charset="0"/>
              <a:ea typeface="微软雅黑" panose="020B0503020204020204" pitchFamily="34" charset="-122"/>
              <a:cs typeface="Arial" panose="020B0604020202020204" pitchFamily="34" charset="0"/>
            </a:endParaRPr>
          </a:p>
        </p:txBody>
      </p:sp>
      <p:sp>
        <p:nvSpPr>
          <p:cNvPr id="46" name="文本框 45"/>
          <p:cNvSpPr txBox="1"/>
          <p:nvPr/>
        </p:nvSpPr>
        <p:spPr>
          <a:xfrm>
            <a:off x="8180100" y="4993549"/>
            <a:ext cx="1357966" cy="346249"/>
          </a:xfrm>
          <a:prstGeom prst="rect">
            <a:avLst/>
          </a:prstGeom>
          <a:noFill/>
        </p:spPr>
        <p:txBody>
          <a:bodyPr wrap="square" rtlCol="0">
            <a:spAutoFit/>
          </a:bodyPr>
          <a:lstStyle/>
          <a:p>
            <a:pPr>
              <a:lnSpc>
                <a:spcPct val="150000"/>
              </a:lnSpc>
              <a:buSzPct val="85000"/>
            </a:pPr>
            <a:r>
              <a:rPr kumimoji="1" lang="en-US" altLang="zh-CN" sz="1050" b="1" dirty="0">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&lt; 10ms@99.999%</a:t>
            </a:r>
          </a:p>
        </p:txBody>
      </p:sp>
      <p:sp>
        <p:nvSpPr>
          <p:cNvPr id="47" name="矩形 46"/>
          <p:cNvSpPr/>
          <p:nvPr/>
        </p:nvSpPr>
        <p:spPr>
          <a:xfrm>
            <a:off x="8152123" y="3152771"/>
            <a:ext cx="1916439" cy="1292470"/>
          </a:xfrm>
          <a:prstGeom prst="rect">
            <a:avLst/>
          </a:prstGeom>
        </p:spPr>
        <p:txBody>
          <a:bodyPr wrap="square">
            <a:spAutoFit/>
          </a:bodyPr>
          <a:lstStyle/>
          <a:p>
            <a:pPr marL="171450" indent="-171450">
              <a:lnSpc>
                <a:spcPct val="120000"/>
              </a:lnSpc>
              <a:buFont typeface="Arial" panose="020B0604020202020204" pitchFamily="34" charset="0"/>
              <a:buChar char="•"/>
            </a:pPr>
            <a:r>
              <a:rPr lang="en-US" altLang="zh-CN" sz="1100" dirty="0">
                <a:solidFill>
                  <a:srgbClr val="0070C0"/>
                </a:solidFill>
                <a:latin typeface="Arial" panose="020B0604020202020204" pitchFamily="34" charset="0"/>
                <a:ea typeface="微软雅黑" panose="020B0503020204020204" pitchFamily="34" charset="-122"/>
                <a:cs typeface="Arial" panose="020B0604020202020204" pitchFamily="34" charset="0"/>
              </a:rPr>
              <a:t>Machine vision quality inspection</a:t>
            </a:r>
          </a:p>
          <a:p>
            <a:pPr marL="171450" indent="-171450">
              <a:lnSpc>
                <a:spcPct val="120000"/>
              </a:lnSpc>
              <a:buFont typeface="Arial" panose="020B0604020202020204" pitchFamily="34" charset="0"/>
              <a:buChar char="•"/>
            </a:pPr>
            <a:r>
              <a:rPr lang="en-US" altLang="zh-CN" sz="1100" dirty="0">
                <a:latin typeface="Arial" panose="020B0604020202020204" pitchFamily="34" charset="0"/>
                <a:ea typeface="微软雅黑" panose="020B0503020204020204" pitchFamily="34" charset="-122"/>
                <a:cs typeface="Arial" panose="020B0604020202020204" pitchFamily="34" charset="0"/>
              </a:rPr>
              <a:t>Panoramic monitoring of production line</a:t>
            </a:r>
          </a:p>
          <a:p>
            <a:pPr marL="171450" indent="-171450">
              <a:lnSpc>
                <a:spcPct val="120000"/>
              </a:lnSpc>
              <a:buFont typeface="Arial" panose="020B0604020202020204" pitchFamily="34" charset="0"/>
              <a:buChar char="•"/>
            </a:pPr>
            <a:r>
              <a:rPr lang="en-US" altLang="zh-CN" sz="1100" dirty="0">
                <a:solidFill>
                  <a:schemeClr val="accent6">
                    <a:lumMod val="75000"/>
                  </a:schemeClr>
                </a:solidFill>
                <a:latin typeface="Arial" panose="020B0604020202020204" pitchFamily="34" charset="0"/>
                <a:ea typeface="微软雅黑" panose="020B0503020204020204" pitchFamily="34" charset="-122"/>
                <a:cs typeface="Arial" panose="020B0604020202020204" pitchFamily="34" charset="0"/>
              </a:rPr>
              <a:t>AGV</a:t>
            </a:r>
            <a:r>
              <a:rPr lang="zh-CN" altLang="en-US" sz="1100" dirty="0">
                <a:solidFill>
                  <a:schemeClr val="accent6">
                    <a:lumMod val="75000"/>
                  </a:schemeClr>
                </a:solidFill>
                <a:latin typeface="Arial" panose="020B0604020202020204" pitchFamily="34" charset="0"/>
                <a:ea typeface="微软雅黑" panose="020B0503020204020204" pitchFamily="34" charset="-122"/>
                <a:cs typeface="Arial" panose="020B0604020202020204" pitchFamily="34" charset="0"/>
              </a:rPr>
              <a:t> </a:t>
            </a:r>
            <a:r>
              <a:rPr lang="en-US" altLang="zh-CN" sz="1100" dirty="0">
                <a:solidFill>
                  <a:schemeClr val="accent6">
                    <a:lumMod val="75000"/>
                  </a:schemeClr>
                </a:solidFill>
                <a:latin typeface="Arial" panose="020B0604020202020204" pitchFamily="34" charset="0"/>
                <a:ea typeface="微软雅黑" panose="020B0503020204020204" pitchFamily="34" charset="-122"/>
                <a:cs typeface="Arial" panose="020B0604020202020204" pitchFamily="34" charset="0"/>
              </a:rPr>
              <a:t>coordination</a:t>
            </a:r>
          </a:p>
          <a:p>
            <a:pPr marL="171450" indent="-171450">
              <a:lnSpc>
                <a:spcPct val="120000"/>
              </a:lnSpc>
              <a:buFont typeface="Arial" panose="020B0604020202020204" pitchFamily="34" charset="0"/>
              <a:buChar char="•"/>
            </a:pPr>
            <a:r>
              <a:rPr lang="en-US" altLang="zh-CN" sz="1100" dirty="0">
                <a:solidFill>
                  <a:schemeClr val="accent6">
                    <a:lumMod val="75000"/>
                  </a:schemeClr>
                </a:solidFill>
                <a:latin typeface="Arial" panose="020B0604020202020204" pitchFamily="34" charset="0"/>
                <a:ea typeface="微软雅黑" panose="020B0503020204020204" pitchFamily="34" charset="-122"/>
                <a:cs typeface="Arial" panose="020B0604020202020204" pitchFamily="34" charset="0"/>
              </a:rPr>
              <a:t>Cloud PLC</a:t>
            </a:r>
            <a:endParaRPr lang="zh-CN" altLang="en-US" sz="1100" dirty="0">
              <a:solidFill>
                <a:schemeClr val="accent6">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8" name="矩形 47"/>
          <p:cNvSpPr/>
          <p:nvPr/>
        </p:nvSpPr>
        <p:spPr>
          <a:xfrm>
            <a:off x="10056076" y="3134797"/>
            <a:ext cx="1975799" cy="1292470"/>
          </a:xfrm>
          <a:prstGeom prst="rect">
            <a:avLst/>
          </a:prstGeom>
        </p:spPr>
        <p:txBody>
          <a:bodyPr wrap="square">
            <a:spAutoFit/>
          </a:bodyPr>
          <a:lstStyle/>
          <a:p>
            <a:pPr marL="171450" indent="-171450">
              <a:lnSpc>
                <a:spcPct val="120000"/>
              </a:lnSpc>
              <a:buFont typeface="Arial" panose="020B0604020202020204" pitchFamily="34" charset="0"/>
              <a:buChar char="•"/>
            </a:pPr>
            <a:r>
              <a:rPr lang="en-US" altLang="zh-CN" sz="1100" dirty="0">
                <a:solidFill>
                  <a:schemeClr val="accent6">
                    <a:lumMod val="75000"/>
                  </a:schemeClr>
                </a:solidFill>
                <a:latin typeface="Arial" panose="020B0604020202020204" pitchFamily="34" charset="0"/>
                <a:ea typeface="微软雅黑" panose="020B0503020204020204" pitchFamily="34" charset="-122"/>
                <a:cs typeface="Arial" panose="020B0604020202020204" pitchFamily="34" charset="0"/>
              </a:rPr>
              <a:t>Remote control of crown block</a:t>
            </a:r>
          </a:p>
          <a:p>
            <a:pPr marL="171450" indent="-171450">
              <a:lnSpc>
                <a:spcPct val="120000"/>
              </a:lnSpc>
              <a:buFont typeface="Arial" panose="020B0604020202020204" pitchFamily="34" charset="0"/>
              <a:buChar char="•"/>
            </a:pPr>
            <a:r>
              <a:rPr lang="en-US" altLang="zh-CN" sz="1100" dirty="0">
                <a:solidFill>
                  <a:srgbClr val="0070C0"/>
                </a:solidFill>
                <a:latin typeface="Arial" panose="020B0604020202020204" pitchFamily="34" charset="0"/>
                <a:ea typeface="微软雅黑" panose="020B0503020204020204" pitchFamily="34" charset="-122"/>
                <a:cs typeface="Arial" panose="020B0604020202020204" pitchFamily="34" charset="0"/>
              </a:rPr>
              <a:t>Unmanned driving</a:t>
            </a:r>
          </a:p>
          <a:p>
            <a:pPr marL="171450" indent="-171450">
              <a:lnSpc>
                <a:spcPct val="120000"/>
              </a:lnSpc>
              <a:buFont typeface="Arial" panose="020B0604020202020204" pitchFamily="34" charset="0"/>
              <a:buChar char="•"/>
            </a:pPr>
            <a:r>
              <a:rPr lang="en-US" altLang="zh-CN" sz="1100" dirty="0">
                <a:solidFill>
                  <a:srgbClr val="0070C0"/>
                </a:solidFill>
                <a:latin typeface="Arial" panose="020B0604020202020204" pitchFamily="34" charset="0"/>
                <a:ea typeface="微软雅黑" panose="020B0503020204020204" pitchFamily="34" charset="-122"/>
                <a:cs typeface="Arial" panose="020B0604020202020204" pitchFamily="34" charset="0"/>
              </a:rPr>
              <a:t>Panoramic monitoring</a:t>
            </a:r>
          </a:p>
          <a:p>
            <a:pPr marL="171450" indent="-171450">
              <a:lnSpc>
                <a:spcPct val="120000"/>
              </a:lnSpc>
              <a:buFont typeface="Arial" panose="020B0604020202020204" pitchFamily="34" charset="0"/>
              <a:buChar char="•"/>
            </a:pPr>
            <a:r>
              <a:rPr lang="en-US" altLang="zh-CN" sz="1100" dirty="0">
                <a:solidFill>
                  <a:srgbClr val="0070C0"/>
                </a:solidFill>
                <a:latin typeface="Arial" panose="020B0604020202020204" pitchFamily="34" charset="0"/>
                <a:ea typeface="微软雅黑" panose="020B0503020204020204" pitchFamily="34" charset="-122"/>
                <a:cs typeface="Arial" panose="020B0604020202020204" pitchFamily="34" charset="0"/>
              </a:rPr>
              <a:t>Machine vision inspection of steel strip surface</a:t>
            </a:r>
          </a:p>
        </p:txBody>
      </p:sp>
      <p:sp>
        <p:nvSpPr>
          <p:cNvPr id="49" name="矩形: 圆角 88"/>
          <p:cNvSpPr/>
          <p:nvPr/>
        </p:nvSpPr>
        <p:spPr>
          <a:xfrm flipH="1">
            <a:off x="8013345" y="2733128"/>
            <a:ext cx="1836000" cy="288925"/>
          </a:xfrm>
          <a:prstGeom prst="roundRect">
            <a:avLst>
              <a:gd name="adj" fmla="val 0"/>
            </a:avLst>
          </a:prstGeom>
          <a:solidFill>
            <a:schemeClr val="bg1">
              <a:lumMod val="95000"/>
            </a:schemeClr>
          </a:solidFill>
          <a:ln w="6350" cap="flat" cmpd="sng" algn="ctr">
            <a:noFill/>
            <a:prstDash val="solid"/>
            <a:miter lim="800000"/>
          </a:ln>
          <a:effectLst/>
        </p:spPr>
        <p:txBody>
          <a:bodyPr vertOverflow="overflow" horzOverflow="overflow" vert="horz" wrap="square" lIns="36000" tIns="45720" rIns="36000" bIns="45720" numCol="1" spcCol="0" rtlCol="0" fromWordArt="0" anchor="ctr" anchorCtr="0" forceAA="0" compatLnSpc="1">
            <a:noAutofit/>
          </a:bodyPr>
          <a:lstStyle/>
          <a:p>
            <a:pPr algn="ctr" defTabSz="1219200">
              <a:defRPr/>
            </a:pPr>
            <a:r>
              <a:rPr lang="en-US" altLang="zh-CN" sz="1100" b="1" kern="0" dirty="0">
                <a:latin typeface="Arial" panose="020B0604020202020204" pitchFamily="34" charset="0"/>
                <a:ea typeface="微软雅黑" panose="020B0503020204020204" pitchFamily="34" charset="-122"/>
                <a:cs typeface="Arial" panose="020B0604020202020204" pitchFamily="34" charset="0"/>
                <a:sym typeface="+mn-ea"/>
              </a:rPr>
              <a:t>Intelligent manufacturing</a:t>
            </a:r>
          </a:p>
        </p:txBody>
      </p:sp>
      <p:sp>
        <p:nvSpPr>
          <p:cNvPr id="50" name="文本框 49"/>
          <p:cNvSpPr txBox="1"/>
          <p:nvPr/>
        </p:nvSpPr>
        <p:spPr>
          <a:xfrm>
            <a:off x="6558871" y="5472282"/>
            <a:ext cx="1325593" cy="487036"/>
          </a:xfrm>
          <a:prstGeom prst="rect">
            <a:avLst/>
          </a:prstGeom>
          <a:solidFill>
            <a:schemeClr val="accent4">
              <a:lumMod val="20000"/>
              <a:lumOff val="80000"/>
            </a:schemeClr>
          </a:solidFill>
          <a:ln>
            <a:noFill/>
          </a:ln>
        </p:spPr>
        <p:txBody>
          <a:bodyPr wrap="square" rtlCol="0" anchor="ctr" anchorCtr="0">
            <a:noAutofit/>
          </a:bodyPr>
          <a:lstStyle/>
          <a:p>
            <a:pPr algn="ctr"/>
            <a:r>
              <a:rPr lang="en-US" altLang="zh-CN" sz="1200" b="1" dirty="0">
                <a:latin typeface="Arial" panose="020B0604020202020204" pitchFamily="34" charset="0"/>
                <a:ea typeface="微软雅黑" panose="020B0503020204020204" pitchFamily="34" charset="-122"/>
                <a:cs typeface="Arial" panose="020B0604020202020204" pitchFamily="34" charset="0"/>
              </a:rPr>
              <a:t>Scenarios</a:t>
            </a:r>
            <a:endParaRPr lang="zh-CN" altLang="en-US" sz="1200" b="1" dirty="0">
              <a:latin typeface="Arial" panose="020B0604020202020204" pitchFamily="34" charset="0"/>
              <a:ea typeface="微软雅黑" panose="020B0503020204020204" pitchFamily="34" charset="-122"/>
              <a:cs typeface="Arial" panose="020B0604020202020204" pitchFamily="34" charset="0"/>
            </a:endParaRPr>
          </a:p>
        </p:txBody>
      </p:sp>
      <p:sp>
        <p:nvSpPr>
          <p:cNvPr id="51" name="文本框 50"/>
          <p:cNvSpPr txBox="1"/>
          <p:nvPr/>
        </p:nvSpPr>
        <p:spPr>
          <a:xfrm>
            <a:off x="8159867" y="5557824"/>
            <a:ext cx="1242599" cy="314894"/>
          </a:xfrm>
          <a:prstGeom prst="rect">
            <a:avLst/>
          </a:prstGeom>
          <a:noFill/>
        </p:spPr>
        <p:txBody>
          <a:bodyPr wrap="square" rtlCol="0">
            <a:spAutoFit/>
          </a:bodyPr>
          <a:lstStyle/>
          <a:p>
            <a:pPr algn="ctr">
              <a:lnSpc>
                <a:spcPct val="150000"/>
              </a:lnSpc>
              <a:buSzPct val="85000"/>
            </a:pPr>
            <a:r>
              <a:rPr kumimoji="1" lang="en-US" altLang="zh-CN" sz="1100" b="1" dirty="0">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Outdoor</a:t>
            </a:r>
          </a:p>
        </p:txBody>
      </p:sp>
      <p:sp>
        <p:nvSpPr>
          <p:cNvPr id="52" name="文本框 51"/>
          <p:cNvSpPr txBox="1"/>
          <p:nvPr/>
        </p:nvSpPr>
        <p:spPr>
          <a:xfrm>
            <a:off x="10434521" y="5555230"/>
            <a:ext cx="1418551" cy="314894"/>
          </a:xfrm>
          <a:prstGeom prst="rect">
            <a:avLst/>
          </a:prstGeom>
          <a:noFill/>
        </p:spPr>
        <p:txBody>
          <a:bodyPr wrap="square" rtlCol="0">
            <a:spAutoFit/>
          </a:bodyPr>
          <a:lstStyle/>
          <a:p>
            <a:pPr algn="ctr">
              <a:lnSpc>
                <a:spcPct val="150000"/>
              </a:lnSpc>
              <a:buSzPct val="85000"/>
            </a:pPr>
            <a:r>
              <a:rPr kumimoji="1" lang="en-US" altLang="zh-CN" sz="1100" b="1" dirty="0">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Outdoor &amp; Indoor</a:t>
            </a:r>
          </a:p>
        </p:txBody>
      </p:sp>
      <p:sp>
        <p:nvSpPr>
          <p:cNvPr id="53" name="文本框 52"/>
          <p:cNvSpPr txBox="1"/>
          <p:nvPr/>
        </p:nvSpPr>
        <p:spPr>
          <a:xfrm>
            <a:off x="6570056" y="3136140"/>
            <a:ext cx="1325593" cy="1300221"/>
          </a:xfrm>
          <a:prstGeom prst="rect">
            <a:avLst/>
          </a:prstGeom>
          <a:solidFill>
            <a:schemeClr val="accent1">
              <a:lumMod val="20000"/>
              <a:lumOff val="80000"/>
            </a:schemeClr>
          </a:solidFill>
          <a:ln>
            <a:noFill/>
          </a:ln>
        </p:spPr>
        <p:txBody>
          <a:bodyPr wrap="square" rtlCol="0" anchor="ctr" anchorCtr="0">
            <a:noAutofit/>
          </a:bodyPr>
          <a:lstStyle/>
          <a:p>
            <a:pPr algn="ctr"/>
            <a:r>
              <a:rPr lang="en-US" altLang="zh-CN" sz="1200" b="1" dirty="0">
                <a:latin typeface="Arial" panose="020B0604020202020204" pitchFamily="34" charset="0"/>
                <a:ea typeface="微软雅黑" panose="020B0503020204020204" pitchFamily="34" charset="-122"/>
                <a:cs typeface="Arial" panose="020B0604020202020204" pitchFamily="34" charset="0"/>
              </a:rPr>
              <a:t>Main</a:t>
            </a:r>
            <a:r>
              <a:rPr lang="zh-CN" altLang="en-US" sz="1200" b="1" dirty="0">
                <a:latin typeface="Arial" panose="020B0604020202020204" pitchFamily="34" charset="0"/>
                <a:ea typeface="微软雅黑" panose="020B0503020204020204" pitchFamily="34" charset="-122"/>
                <a:cs typeface="Arial" panose="020B0604020202020204" pitchFamily="34" charset="0"/>
              </a:rPr>
              <a:t> </a:t>
            </a:r>
            <a:r>
              <a:rPr lang="en-US" altLang="zh-CN" sz="1200" b="1" dirty="0">
                <a:latin typeface="Arial" panose="020B0604020202020204" pitchFamily="34" charset="0"/>
                <a:ea typeface="微软雅黑" panose="020B0503020204020204" pitchFamily="34" charset="-122"/>
                <a:cs typeface="Arial" panose="020B0604020202020204" pitchFamily="34" charset="0"/>
              </a:rPr>
              <a:t>services</a:t>
            </a:r>
            <a:endParaRPr lang="zh-CN" altLang="en-US" sz="1200" b="1" dirty="0">
              <a:latin typeface="Arial" panose="020B0604020202020204" pitchFamily="34" charset="0"/>
              <a:ea typeface="微软雅黑" panose="020B0503020204020204" pitchFamily="34" charset="-122"/>
              <a:cs typeface="Arial" panose="020B0604020202020204" pitchFamily="34" charset="0"/>
            </a:endParaRPr>
          </a:p>
        </p:txBody>
      </p:sp>
      <p:sp>
        <p:nvSpPr>
          <p:cNvPr id="54" name="文本框 53"/>
          <p:cNvSpPr txBox="1"/>
          <p:nvPr/>
        </p:nvSpPr>
        <p:spPr>
          <a:xfrm>
            <a:off x="8159867" y="4540084"/>
            <a:ext cx="1357966" cy="346249"/>
          </a:xfrm>
          <a:prstGeom prst="rect">
            <a:avLst/>
          </a:prstGeom>
          <a:noFill/>
        </p:spPr>
        <p:txBody>
          <a:bodyPr wrap="square" rtlCol="0">
            <a:spAutoFit/>
          </a:bodyPr>
          <a:lstStyle/>
          <a:p>
            <a:pPr>
              <a:lnSpc>
                <a:spcPct val="150000"/>
              </a:lnSpc>
              <a:buSzPct val="85000"/>
            </a:pPr>
            <a:r>
              <a:rPr kumimoji="1" lang="en-US" altLang="zh-CN" sz="1050" b="1" dirty="0">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&gt; 300Mbps</a:t>
            </a:r>
          </a:p>
        </p:txBody>
      </p:sp>
      <p:sp>
        <p:nvSpPr>
          <p:cNvPr id="55" name="文本框 54"/>
          <p:cNvSpPr txBox="1"/>
          <p:nvPr/>
        </p:nvSpPr>
        <p:spPr>
          <a:xfrm>
            <a:off x="6570055" y="4982722"/>
            <a:ext cx="1325593" cy="449694"/>
          </a:xfrm>
          <a:prstGeom prst="rect">
            <a:avLst/>
          </a:prstGeom>
          <a:solidFill>
            <a:srgbClr val="C5E0B4"/>
          </a:solidFill>
          <a:ln>
            <a:noFill/>
          </a:ln>
        </p:spPr>
        <p:txBody>
          <a:bodyPr wrap="square" rtlCol="0" anchor="ctr" anchorCtr="0">
            <a:noAutofit/>
          </a:bodyPr>
          <a:lstStyle/>
          <a:p>
            <a:pPr algn="ctr"/>
            <a:r>
              <a:rPr lang="en-US" altLang="zh-CN" sz="1200" b="1" dirty="0">
                <a:latin typeface="Arial" panose="020B0604020202020204" pitchFamily="34" charset="0"/>
                <a:ea typeface="微软雅黑" panose="020B0503020204020204" pitchFamily="34" charset="-122"/>
                <a:cs typeface="Arial" panose="020B0604020202020204" pitchFamily="34" charset="0"/>
              </a:rPr>
              <a:t>Latency</a:t>
            </a:r>
            <a:endParaRPr lang="zh-CN" altLang="en-US" sz="1200" b="1" dirty="0">
              <a:latin typeface="Arial" panose="020B0604020202020204" pitchFamily="34" charset="0"/>
              <a:ea typeface="微软雅黑" panose="020B0503020204020204" pitchFamily="34" charset="-122"/>
              <a:cs typeface="Arial" panose="020B0604020202020204" pitchFamily="34" charset="0"/>
            </a:endParaRPr>
          </a:p>
        </p:txBody>
      </p:sp>
      <p:sp>
        <p:nvSpPr>
          <p:cNvPr id="56" name="文本框 55"/>
          <p:cNvSpPr txBox="1"/>
          <p:nvPr/>
        </p:nvSpPr>
        <p:spPr>
          <a:xfrm>
            <a:off x="10434521" y="5106792"/>
            <a:ext cx="1357966" cy="346249"/>
          </a:xfrm>
          <a:prstGeom prst="rect">
            <a:avLst/>
          </a:prstGeom>
          <a:noFill/>
        </p:spPr>
        <p:txBody>
          <a:bodyPr wrap="square" rtlCol="0">
            <a:spAutoFit/>
          </a:bodyPr>
          <a:lstStyle/>
          <a:p>
            <a:pPr>
              <a:lnSpc>
                <a:spcPct val="150000"/>
              </a:lnSpc>
              <a:buSzPct val="85000"/>
            </a:pPr>
            <a:r>
              <a:rPr kumimoji="1" lang="en-US" altLang="zh-CN" sz="1050" b="1" dirty="0">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&lt; 20ms@99.999%</a:t>
            </a:r>
          </a:p>
        </p:txBody>
      </p:sp>
      <p:sp>
        <p:nvSpPr>
          <p:cNvPr id="57" name="文本框 56"/>
          <p:cNvSpPr txBox="1"/>
          <p:nvPr/>
        </p:nvSpPr>
        <p:spPr>
          <a:xfrm>
            <a:off x="10484500" y="4551872"/>
            <a:ext cx="1357966" cy="346249"/>
          </a:xfrm>
          <a:prstGeom prst="rect">
            <a:avLst/>
          </a:prstGeom>
          <a:noFill/>
        </p:spPr>
        <p:txBody>
          <a:bodyPr wrap="square" rtlCol="0">
            <a:spAutoFit/>
          </a:bodyPr>
          <a:lstStyle/>
          <a:p>
            <a:pPr>
              <a:lnSpc>
                <a:spcPct val="150000"/>
              </a:lnSpc>
              <a:buSzPct val="85000"/>
            </a:pPr>
            <a:r>
              <a:rPr kumimoji="1" lang="en-US" altLang="zh-CN" sz="1050" b="1" dirty="0">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&gt; 300Mbps</a:t>
            </a:r>
          </a:p>
        </p:txBody>
      </p:sp>
      <p:sp>
        <p:nvSpPr>
          <p:cNvPr id="58" name="矩形 57"/>
          <p:cNvSpPr/>
          <p:nvPr/>
        </p:nvSpPr>
        <p:spPr>
          <a:xfrm>
            <a:off x="10302061" y="4967779"/>
            <a:ext cx="1192955" cy="260008"/>
          </a:xfrm>
          <a:prstGeom prst="rect">
            <a:avLst/>
          </a:prstGeom>
        </p:spPr>
        <p:txBody>
          <a:bodyPr wrap="none">
            <a:spAutoFit/>
          </a:bodyPr>
          <a:lstStyle/>
          <a:p>
            <a:pPr>
              <a:lnSpc>
                <a:spcPct val="120000"/>
              </a:lnSpc>
            </a:pPr>
            <a:r>
              <a:rPr lang="en-US" altLang="zh-CN" sz="1000" dirty="0">
                <a:solidFill>
                  <a:srgbClr val="0070C0"/>
                </a:solidFill>
                <a:latin typeface="Arial" panose="020B0604020202020204" pitchFamily="34" charset="0"/>
                <a:ea typeface="微软雅黑" panose="020B0503020204020204" pitchFamily="34" charset="-122"/>
                <a:cs typeface="Arial" panose="020B0604020202020204" pitchFamily="34" charset="0"/>
              </a:rPr>
              <a:t>Control command</a:t>
            </a:r>
            <a:endParaRPr lang="zh-CN" altLang="en-US" sz="1000" dirty="0">
              <a:solidFill>
                <a:schemeClr val="accent6">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62" name="矩形: 圆角 88"/>
          <p:cNvSpPr/>
          <p:nvPr/>
        </p:nvSpPr>
        <p:spPr>
          <a:xfrm flipH="1">
            <a:off x="9968373" y="2729421"/>
            <a:ext cx="1836000" cy="288925"/>
          </a:xfrm>
          <a:prstGeom prst="roundRect">
            <a:avLst>
              <a:gd name="adj" fmla="val 0"/>
            </a:avLst>
          </a:prstGeom>
          <a:solidFill>
            <a:schemeClr val="bg1">
              <a:lumMod val="95000"/>
            </a:schemeClr>
          </a:solidFill>
          <a:ln w="6350" cap="flat" cmpd="sng" algn="ctr">
            <a:noFill/>
            <a:prstDash val="solid"/>
            <a:miter lim="800000"/>
          </a:ln>
          <a:effectLst/>
        </p:spPr>
        <p:txBody>
          <a:bodyPr vertOverflow="overflow" horzOverflow="overflow" vert="horz" wrap="square" lIns="36000" tIns="45720" rIns="36000" bIns="45720" numCol="1" spcCol="0" rtlCol="0" fromWordArt="0" anchor="ctr" anchorCtr="0" forceAA="0" compatLnSpc="1">
            <a:noAutofit/>
          </a:bodyPr>
          <a:lstStyle/>
          <a:p>
            <a:pPr algn="ctr" defTabSz="1219200">
              <a:defRPr/>
            </a:pPr>
            <a:r>
              <a:rPr lang="en-US" altLang="zh-CN" sz="1200" b="1" kern="0" dirty="0">
                <a:latin typeface="Arial" panose="020B0604020202020204" pitchFamily="34" charset="0"/>
                <a:ea typeface="微软雅黑" panose="020B0503020204020204" pitchFamily="34" charset="-122"/>
                <a:cs typeface="Arial" panose="020B0604020202020204" pitchFamily="34" charset="0"/>
                <a:sym typeface="+mn-ea"/>
              </a:rPr>
              <a:t>Smart Steel Industry</a:t>
            </a:r>
          </a:p>
        </p:txBody>
      </p:sp>
      <p:sp>
        <p:nvSpPr>
          <p:cNvPr id="64" name="任意多边形 63"/>
          <p:cNvSpPr/>
          <p:nvPr/>
        </p:nvSpPr>
        <p:spPr>
          <a:xfrm>
            <a:off x="6471433" y="1636393"/>
            <a:ext cx="5472328" cy="4455030"/>
          </a:xfrm>
          <a:custGeom>
            <a:avLst/>
            <a:gdLst>
              <a:gd name="connsiteX0" fmla="*/ 0 w 3566476"/>
              <a:gd name="connsiteY0" fmla="*/ 0 h 2264360"/>
              <a:gd name="connsiteX1" fmla="*/ 3566476 w 3566476"/>
              <a:gd name="connsiteY1" fmla="*/ 0 h 2264360"/>
              <a:gd name="connsiteX2" fmla="*/ 3566476 w 3566476"/>
              <a:gd name="connsiteY2" fmla="*/ 2263748 h 2264360"/>
              <a:gd name="connsiteX3" fmla="*/ 3560562 w 3566476"/>
              <a:gd name="connsiteY3" fmla="*/ 2263734 h 2264360"/>
              <a:gd name="connsiteX4" fmla="*/ 2812323 w 3566476"/>
              <a:gd name="connsiteY4" fmla="*/ 2261932 h 2264360"/>
              <a:gd name="connsiteX5" fmla="*/ 2575608 w 3566476"/>
              <a:gd name="connsiteY5" fmla="*/ 2261850 h 2264360"/>
              <a:gd name="connsiteX6" fmla="*/ 2477553 w 3566476"/>
              <a:gd name="connsiteY6" fmla="*/ 2261921 h 2264360"/>
              <a:gd name="connsiteX7" fmla="*/ 2477553 w 3566476"/>
              <a:gd name="connsiteY7" fmla="*/ 2261663 h 2264360"/>
              <a:gd name="connsiteX8" fmla="*/ 2353015 w 3566476"/>
              <a:gd name="connsiteY8" fmla="*/ 2219644 h 2264360"/>
              <a:gd name="connsiteX9" fmla="*/ 1144940 w 3566476"/>
              <a:gd name="connsiteY9" fmla="*/ 2219644 h 2264360"/>
              <a:gd name="connsiteX10" fmla="*/ 1025190 w 3566476"/>
              <a:gd name="connsiteY10" fmla="*/ 2260047 h 2264360"/>
              <a:gd name="connsiteX11" fmla="*/ 788567 w 3566476"/>
              <a:gd name="connsiteY11" fmla="*/ 2261010 h 2264360"/>
              <a:gd name="connsiteX12" fmla="*/ 0 w 3566476"/>
              <a:gd name="connsiteY12" fmla="*/ 2264360 h 2264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66476" h="2264360">
                <a:moveTo>
                  <a:pt x="0" y="0"/>
                </a:moveTo>
                <a:lnTo>
                  <a:pt x="3566476" y="0"/>
                </a:lnTo>
                <a:lnTo>
                  <a:pt x="3566476" y="2263748"/>
                </a:lnTo>
                <a:lnTo>
                  <a:pt x="3560562" y="2263734"/>
                </a:lnTo>
                <a:cubicBezTo>
                  <a:pt x="3376784" y="2263291"/>
                  <a:pt x="3127371" y="2262691"/>
                  <a:pt x="2812323" y="2261932"/>
                </a:cubicBezTo>
                <a:cubicBezTo>
                  <a:pt x="2734677" y="2261831"/>
                  <a:pt x="2654822" y="2261820"/>
                  <a:pt x="2575608" y="2261850"/>
                </a:cubicBezTo>
                <a:lnTo>
                  <a:pt x="2477553" y="2261921"/>
                </a:lnTo>
                <a:lnTo>
                  <a:pt x="2477553" y="2261663"/>
                </a:lnTo>
                <a:lnTo>
                  <a:pt x="2353015" y="2219644"/>
                </a:lnTo>
                <a:lnTo>
                  <a:pt x="1144940" y="2219644"/>
                </a:lnTo>
                <a:lnTo>
                  <a:pt x="1025190" y="2260047"/>
                </a:lnTo>
                <a:lnTo>
                  <a:pt x="788567" y="2261010"/>
                </a:lnTo>
                <a:cubicBezTo>
                  <a:pt x="458238" y="2262386"/>
                  <a:pt x="134944" y="2263841"/>
                  <a:pt x="0" y="2264360"/>
                </a:cubicBezTo>
                <a:close/>
              </a:path>
            </a:pathLst>
          </a:custGeom>
          <a:noFill/>
          <a:ln w="6350">
            <a:gradFill>
              <a:gsLst>
                <a:gs pos="2000">
                  <a:srgbClr val="173D91">
                    <a:alpha val="0"/>
                  </a:srgbClr>
                </a:gs>
                <a:gs pos="50000">
                  <a:srgbClr val="1578EF">
                    <a:alpha val="36000"/>
                  </a:srgbClr>
                </a:gs>
                <a:gs pos="100000">
                  <a:srgbClr val="5BC2FC"/>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7" tIns="45718" rIns="91437" bIns="45718" numCol="1" spcCol="0" rtlCol="0" fromWordArt="0" anchor="ctr" anchorCtr="0" forceAA="0" compatLnSpc="1">
            <a:noAutofit/>
          </a:bodyPr>
          <a:lstStyle/>
          <a:p>
            <a:pPr algn="ctr"/>
            <a:endParaRPr lang="zh-CN" altLang="en-US">
              <a:solidFill>
                <a:srgbClr val="FFFFFF"/>
              </a:solidFill>
              <a:latin typeface="Arial" panose="020B0604020202020204" pitchFamily="34" charset="0"/>
              <a:ea typeface="方正兰亭圆简体" panose="02000000000000000000" charset="-122"/>
              <a:sym typeface="Arial" panose="020B0604020202020204" pitchFamily="34" charset="0"/>
            </a:endParaRPr>
          </a:p>
        </p:txBody>
      </p:sp>
      <p:sp>
        <p:nvSpPr>
          <p:cNvPr id="65" name="矩形 64"/>
          <p:cNvSpPr/>
          <p:nvPr/>
        </p:nvSpPr>
        <p:spPr>
          <a:xfrm>
            <a:off x="6471432" y="1212274"/>
            <a:ext cx="5472329" cy="37174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b="1" dirty="0">
                <a:solidFill>
                  <a:schemeClr val="bg1"/>
                </a:solidFill>
                <a:effectLst>
                  <a:outerShdw blurRad="38100" dist="38100" dir="2700000" algn="tl">
                    <a:srgbClr val="000000">
                      <a:alpha val="43137"/>
                    </a:srgbClr>
                  </a:outerShdw>
                </a:effectLst>
                <a:ea typeface="微软雅黑" panose="020B0503020204020204" pitchFamily="34" charset="-122"/>
                <a:cs typeface="Arial" panose="020B0604020202020204" pitchFamily="34" charset="0"/>
              </a:rPr>
              <a:t>Diverse requirement for sensing, remote control and smart industry</a:t>
            </a:r>
            <a:endParaRPr lang="zh-CN" altLang="en-US" sz="1400" b="1" dirty="0">
              <a:solidFill>
                <a:schemeClr val="bg1"/>
              </a:solidFill>
              <a:effectLst>
                <a:outerShdw blurRad="38100" dist="38100" dir="2700000" algn="tl">
                  <a:srgbClr val="000000">
                    <a:alpha val="43137"/>
                  </a:srgbClr>
                </a:outerShdw>
              </a:effectLst>
              <a:ea typeface="微软雅黑" panose="020B0503020204020204" pitchFamily="34" charset="-122"/>
              <a:cs typeface="Arial" panose="020B0604020202020204" pitchFamily="34" charset="0"/>
            </a:endParaRPr>
          </a:p>
        </p:txBody>
      </p:sp>
      <p:sp>
        <p:nvSpPr>
          <p:cNvPr id="82" name="标题 1"/>
          <p:cNvSpPr>
            <a:spLocks noGrp="1"/>
          </p:cNvSpPr>
          <p:nvPr>
            <p:ph type="title"/>
          </p:nvPr>
        </p:nvSpPr>
        <p:spPr>
          <a:xfrm>
            <a:off x="465047" y="140050"/>
            <a:ext cx="11801165" cy="957239"/>
          </a:xfrm>
        </p:spPr>
        <p:txBody>
          <a:bodyPr>
            <a:normAutofit/>
          </a:bodyPr>
          <a:lstStyle/>
          <a:p>
            <a:r>
              <a:rPr lang="en-US" altLang="zh-CN" sz="3200" dirty="0"/>
              <a:t>Background: Motivation for SBFD</a:t>
            </a:r>
            <a:endParaRPr lang="zh-CN" altLang="en-US" sz="3200"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200" dirty="0"/>
              <a:t>Background:</a:t>
            </a:r>
            <a:r>
              <a:rPr lang="zh-CN" altLang="en-US" sz="3200" dirty="0"/>
              <a:t> </a:t>
            </a:r>
            <a:r>
              <a:rPr lang="en-US" altLang="zh-CN" sz="3200" dirty="0"/>
              <a:t>Study</a:t>
            </a:r>
            <a:r>
              <a:rPr lang="zh-CN" altLang="en-US" sz="3200" dirty="0"/>
              <a:t> </a:t>
            </a:r>
            <a:r>
              <a:rPr lang="en-US" altLang="zh-CN" sz="3200" dirty="0"/>
              <a:t>item</a:t>
            </a:r>
            <a:r>
              <a:rPr lang="zh-CN" altLang="en-US" sz="3200" dirty="0"/>
              <a:t> </a:t>
            </a:r>
            <a:r>
              <a:rPr lang="en-US" altLang="zh-CN" sz="3200" dirty="0"/>
              <a:t>in</a:t>
            </a:r>
            <a:r>
              <a:rPr lang="zh-CN" altLang="en-US" sz="3200" dirty="0"/>
              <a:t> </a:t>
            </a:r>
            <a:r>
              <a:rPr lang="en-US" altLang="zh-CN" sz="3200" dirty="0"/>
              <a:t>3GPP</a:t>
            </a:r>
            <a:endParaRPr lang="zh-CN" altLang="en-US" sz="3200" dirty="0"/>
          </a:p>
        </p:txBody>
      </p:sp>
      <p:sp>
        <p:nvSpPr>
          <p:cNvPr id="37" name="文本框 36"/>
          <p:cNvSpPr txBox="1"/>
          <p:nvPr/>
        </p:nvSpPr>
        <p:spPr>
          <a:xfrm>
            <a:off x="695325" y="908050"/>
            <a:ext cx="11155362" cy="5478423"/>
          </a:xfrm>
          <a:prstGeom prst="rect">
            <a:avLst/>
          </a:prstGeom>
          <a:noFill/>
          <a:ln>
            <a:noFill/>
          </a:ln>
        </p:spPr>
        <p:txBody>
          <a:bodyPr wrap="square" rtlCol="0">
            <a:spAutoFit/>
          </a:bodyPr>
          <a:lstStyle/>
          <a:p>
            <a:pPr hangingPunct="0"/>
            <a:r>
              <a:rPr lang="en-GB" altLang="zh-CN" sz="1400" dirty="0">
                <a:latin typeface="Times New Roman" panose="02020603050405020304" pitchFamily="18" charset="0"/>
                <a:cs typeface="Times New Roman" panose="02020603050405020304" pitchFamily="18" charset="0"/>
              </a:rPr>
              <a:t>The objective of this study is to identify and evaluate the potential enhancements to support duplex evolution for NR TDD in unpaired spectrum.</a:t>
            </a:r>
            <a:endParaRPr lang="zh-CN" altLang="zh-CN" sz="1400" dirty="0">
              <a:latin typeface="Times New Roman" panose="02020603050405020304" pitchFamily="18" charset="0"/>
              <a:cs typeface="Times New Roman" panose="02020603050405020304" pitchFamily="18" charset="0"/>
            </a:endParaRPr>
          </a:p>
          <a:p>
            <a:pPr hangingPunct="0"/>
            <a:r>
              <a:rPr lang="en-GB" altLang="zh-CN" sz="1400" dirty="0">
                <a:latin typeface="Times New Roman" panose="02020603050405020304" pitchFamily="18" charset="0"/>
                <a:cs typeface="Times New Roman" panose="02020603050405020304" pitchFamily="18" charset="0"/>
              </a:rPr>
              <a:t>In this study, the followings are assumed:</a:t>
            </a:r>
            <a:endParaRPr lang="zh-CN" altLang="zh-CN" sz="1400" dirty="0">
              <a:latin typeface="Times New Roman" panose="02020603050405020304" pitchFamily="18" charset="0"/>
              <a:cs typeface="Times New Roman" panose="02020603050405020304" pitchFamily="18" charset="0"/>
            </a:endParaRPr>
          </a:p>
          <a:p>
            <a:pPr marL="628650" lvl="1" indent="-171450" hangingPunct="0">
              <a:buFont typeface="Arial" panose="020B0604020202020204" pitchFamily="34" charset="0"/>
              <a:buChar char="•"/>
            </a:pPr>
            <a:r>
              <a:rPr lang="en-GB" altLang="zh-CN" sz="1400" dirty="0">
                <a:latin typeface="Times New Roman" panose="02020603050405020304" pitchFamily="18" charset="0"/>
                <a:cs typeface="Times New Roman" panose="02020603050405020304" pitchFamily="18" charset="0"/>
              </a:rPr>
              <a:t>Duplex enhancement at the </a:t>
            </a:r>
            <a:r>
              <a:rPr lang="en-GB" altLang="zh-CN" sz="1400" dirty="0" err="1">
                <a:latin typeface="Times New Roman" panose="02020603050405020304" pitchFamily="18" charset="0"/>
                <a:cs typeface="Times New Roman" panose="02020603050405020304" pitchFamily="18" charset="0"/>
              </a:rPr>
              <a:t>gNB</a:t>
            </a:r>
            <a:r>
              <a:rPr lang="en-GB" altLang="zh-CN" sz="1400" dirty="0">
                <a:latin typeface="Times New Roman" panose="02020603050405020304" pitchFamily="18" charset="0"/>
                <a:cs typeface="Times New Roman" panose="02020603050405020304" pitchFamily="18" charset="0"/>
              </a:rPr>
              <a:t> side</a:t>
            </a:r>
            <a:endParaRPr lang="zh-CN" altLang="zh-CN" sz="1400" dirty="0">
              <a:latin typeface="Times New Roman" panose="02020603050405020304" pitchFamily="18" charset="0"/>
              <a:cs typeface="Times New Roman" panose="02020603050405020304" pitchFamily="18" charset="0"/>
            </a:endParaRPr>
          </a:p>
          <a:p>
            <a:pPr marL="628650" lvl="1" indent="-171450" hangingPunct="0">
              <a:buFont typeface="Arial" panose="020B0604020202020204" pitchFamily="34" charset="0"/>
              <a:buChar char="•"/>
            </a:pPr>
            <a:r>
              <a:rPr lang="en-GB" altLang="zh-CN" sz="1400" dirty="0">
                <a:latin typeface="Times New Roman" panose="02020603050405020304" pitchFamily="18" charset="0"/>
                <a:cs typeface="Times New Roman" panose="02020603050405020304" pitchFamily="18" charset="0"/>
              </a:rPr>
              <a:t>Half duplex operation at the UE side</a:t>
            </a:r>
            <a:endParaRPr lang="zh-CN" altLang="zh-CN" sz="1400" dirty="0">
              <a:latin typeface="Times New Roman" panose="02020603050405020304" pitchFamily="18" charset="0"/>
              <a:cs typeface="Times New Roman" panose="02020603050405020304" pitchFamily="18" charset="0"/>
            </a:endParaRPr>
          </a:p>
          <a:p>
            <a:pPr marL="628650" lvl="1" indent="-171450" hangingPunct="0">
              <a:buFont typeface="Arial" panose="020B0604020202020204" pitchFamily="34" charset="0"/>
              <a:buChar char="•"/>
            </a:pPr>
            <a:r>
              <a:rPr lang="en-GB" altLang="zh-CN" sz="1400" dirty="0">
                <a:latin typeface="Times New Roman" panose="02020603050405020304" pitchFamily="18" charset="0"/>
                <a:cs typeface="Times New Roman" panose="02020603050405020304" pitchFamily="18" charset="0"/>
              </a:rPr>
              <a:t>No restriction on frequency ranges</a:t>
            </a:r>
            <a:endParaRPr lang="zh-CN" altLang="zh-CN" sz="1400" dirty="0">
              <a:latin typeface="Times New Roman" panose="02020603050405020304" pitchFamily="18" charset="0"/>
              <a:cs typeface="Times New Roman" panose="02020603050405020304" pitchFamily="18" charset="0"/>
            </a:endParaRPr>
          </a:p>
          <a:p>
            <a:pPr hangingPunct="0"/>
            <a:endParaRPr lang="en-GB" altLang="zh-CN" sz="1400" dirty="0">
              <a:latin typeface="Times New Roman" panose="02020603050405020304" pitchFamily="18" charset="0"/>
              <a:cs typeface="Times New Roman" panose="02020603050405020304" pitchFamily="18" charset="0"/>
            </a:endParaRPr>
          </a:p>
          <a:p>
            <a:pPr hangingPunct="0"/>
            <a:r>
              <a:rPr lang="en-GB" altLang="zh-CN" sz="1400" dirty="0">
                <a:latin typeface="Times New Roman" panose="02020603050405020304" pitchFamily="18" charset="0"/>
                <a:cs typeface="Times New Roman" panose="02020603050405020304" pitchFamily="18" charset="0"/>
              </a:rPr>
              <a:t>The detailed objectives are as follows:</a:t>
            </a:r>
            <a:endParaRPr lang="zh-CN" altLang="zh-CN" sz="1400" dirty="0">
              <a:latin typeface="Times New Roman" panose="02020603050405020304" pitchFamily="18" charset="0"/>
              <a:cs typeface="Times New Roman" panose="02020603050405020304" pitchFamily="18" charset="0"/>
            </a:endParaRPr>
          </a:p>
          <a:p>
            <a:pPr marL="628650" lvl="1" indent="-171450" hangingPunct="0">
              <a:buFont typeface="Arial" panose="020B0604020202020204" pitchFamily="34" charset="0"/>
              <a:buChar char="•"/>
            </a:pPr>
            <a:r>
              <a:rPr lang="en-US" altLang="zh-CN" sz="1400" dirty="0">
                <a:latin typeface="Times New Roman" panose="02020603050405020304" pitchFamily="18" charset="0"/>
                <a:cs typeface="Times New Roman" panose="02020603050405020304" pitchFamily="18" charset="0"/>
              </a:rPr>
              <a:t>Identify applicable and relevant deployment scenarios (RAN1).</a:t>
            </a:r>
            <a:endParaRPr lang="zh-CN" altLang="zh-CN" sz="1400" dirty="0">
              <a:latin typeface="Times New Roman" panose="02020603050405020304" pitchFamily="18" charset="0"/>
              <a:cs typeface="Times New Roman" panose="02020603050405020304" pitchFamily="18" charset="0"/>
            </a:endParaRPr>
          </a:p>
          <a:p>
            <a:pPr marL="628650" lvl="1" indent="-171450" hangingPunct="0">
              <a:buFont typeface="Arial" panose="020B0604020202020204" pitchFamily="34" charset="0"/>
              <a:buChar char="•"/>
            </a:pPr>
            <a:r>
              <a:rPr lang="en-US" altLang="zh-CN" sz="1400" dirty="0">
                <a:latin typeface="Times New Roman" panose="02020603050405020304" pitchFamily="18" charset="0"/>
                <a:cs typeface="Times New Roman" panose="02020603050405020304" pitchFamily="18" charset="0"/>
              </a:rPr>
              <a:t>Develop evaluation methodology for duplex enhancement (RAN1).</a:t>
            </a:r>
            <a:endParaRPr lang="zh-CN" altLang="zh-CN" sz="1400" dirty="0">
              <a:latin typeface="Times New Roman" panose="02020603050405020304" pitchFamily="18" charset="0"/>
              <a:cs typeface="Times New Roman" panose="02020603050405020304" pitchFamily="18" charset="0"/>
            </a:endParaRPr>
          </a:p>
          <a:p>
            <a:pPr marL="628650" lvl="1" indent="-171450" hangingPunct="0">
              <a:buFont typeface="Arial" panose="020B0604020202020204" pitchFamily="34" charset="0"/>
              <a:buChar char="•"/>
            </a:pPr>
            <a:r>
              <a:rPr lang="en-US" altLang="zh-CN" sz="1400" dirty="0">
                <a:latin typeface="Times New Roman" panose="02020603050405020304" pitchFamily="18" charset="0"/>
                <a:cs typeface="Times New Roman" panose="02020603050405020304" pitchFamily="18" charset="0"/>
              </a:rPr>
              <a:t>Study the </a:t>
            </a:r>
            <a:r>
              <a:rPr lang="en-US" altLang="zh-CN" sz="1400" dirty="0" err="1">
                <a:latin typeface="Times New Roman" panose="02020603050405020304" pitchFamily="18" charset="0"/>
                <a:cs typeface="Times New Roman" panose="02020603050405020304" pitchFamily="18" charset="0"/>
              </a:rPr>
              <a:t>subband</a:t>
            </a:r>
            <a:r>
              <a:rPr lang="en-US" altLang="zh-CN" sz="1400" dirty="0">
                <a:latin typeface="Times New Roman" panose="02020603050405020304" pitchFamily="18" charset="0"/>
                <a:cs typeface="Times New Roman" panose="02020603050405020304" pitchFamily="18" charset="0"/>
              </a:rPr>
              <a:t> non-overlapping full duplex and potential enhancements on </a:t>
            </a:r>
            <a:r>
              <a:rPr lang="en-GB" altLang="zh-CN" sz="1400" dirty="0">
                <a:latin typeface="Times New Roman" panose="02020603050405020304" pitchFamily="18" charset="0"/>
                <a:cs typeface="Times New Roman" panose="02020603050405020304" pitchFamily="18" charset="0"/>
              </a:rPr>
              <a:t>dynamic/flexible TDD (RAN1, RAN4).</a:t>
            </a:r>
            <a:endParaRPr lang="zh-CN" altLang="zh-CN" sz="1400" dirty="0">
              <a:latin typeface="Times New Roman" panose="02020603050405020304" pitchFamily="18" charset="0"/>
              <a:cs typeface="Times New Roman" panose="02020603050405020304" pitchFamily="18" charset="0"/>
            </a:endParaRPr>
          </a:p>
          <a:p>
            <a:pPr marL="1085850" lvl="2" indent="-171450" hangingPunct="0">
              <a:buFont typeface="Arial" panose="020B0604020202020204" pitchFamily="34" charset="0"/>
              <a:buChar char="•"/>
            </a:pPr>
            <a:r>
              <a:rPr lang="en-GB" altLang="zh-CN" sz="1400" dirty="0">
                <a:latin typeface="Times New Roman" panose="02020603050405020304" pitchFamily="18" charset="0"/>
                <a:cs typeface="Times New Roman" panose="02020603050405020304" pitchFamily="18" charset="0"/>
              </a:rPr>
              <a:t>Identify possible schemes and evaluate their feasibility and performances (RAN1).</a:t>
            </a:r>
            <a:endParaRPr lang="zh-CN" altLang="zh-CN" sz="1400" dirty="0">
              <a:latin typeface="Times New Roman" panose="02020603050405020304" pitchFamily="18" charset="0"/>
              <a:cs typeface="Times New Roman" panose="02020603050405020304" pitchFamily="18" charset="0"/>
            </a:endParaRPr>
          </a:p>
          <a:p>
            <a:pPr marL="1085850" lvl="2" indent="-171450" hangingPunct="0">
              <a:buFont typeface="Arial" panose="020B0604020202020204" pitchFamily="34" charset="0"/>
              <a:buChar char="•"/>
            </a:pPr>
            <a:r>
              <a:rPr lang="en-GB" altLang="zh-CN" sz="1400" dirty="0">
                <a:latin typeface="Times New Roman" panose="02020603050405020304" pitchFamily="18" charset="0"/>
                <a:cs typeface="Times New Roman" panose="02020603050405020304" pitchFamily="18" charset="0"/>
              </a:rPr>
              <a:t>Study inter-</a:t>
            </a:r>
            <a:r>
              <a:rPr lang="en-GB" altLang="zh-CN" sz="1400" dirty="0" err="1">
                <a:latin typeface="Times New Roman" panose="02020603050405020304" pitchFamily="18" charset="0"/>
                <a:cs typeface="Times New Roman" panose="02020603050405020304" pitchFamily="18" charset="0"/>
              </a:rPr>
              <a:t>gNB</a:t>
            </a:r>
            <a:r>
              <a:rPr lang="en-GB" altLang="zh-CN" sz="1400" dirty="0">
                <a:latin typeface="Times New Roman" panose="02020603050405020304" pitchFamily="18" charset="0"/>
                <a:cs typeface="Times New Roman" panose="02020603050405020304" pitchFamily="18" charset="0"/>
              </a:rPr>
              <a:t> and inter-UE CLI handling and identify solutions to manage them (RAN1). </a:t>
            </a:r>
            <a:endParaRPr lang="zh-CN" altLang="zh-CN" sz="1400" dirty="0">
              <a:latin typeface="Times New Roman" panose="02020603050405020304" pitchFamily="18" charset="0"/>
              <a:cs typeface="Times New Roman" panose="02020603050405020304" pitchFamily="18" charset="0"/>
            </a:endParaRPr>
          </a:p>
          <a:p>
            <a:pPr lvl="3" hangingPunct="0"/>
            <a:r>
              <a:rPr lang="en-GB" altLang="zh-CN" sz="1400" dirty="0">
                <a:latin typeface="Times New Roman" panose="02020603050405020304" pitchFamily="18" charset="0"/>
                <a:cs typeface="Times New Roman" panose="02020603050405020304" pitchFamily="18" charset="0"/>
              </a:rPr>
              <a:t>Consider intra-</a:t>
            </a:r>
            <a:r>
              <a:rPr lang="en-GB" altLang="zh-CN" sz="1400" dirty="0" err="1">
                <a:latin typeface="Times New Roman" panose="02020603050405020304" pitchFamily="18" charset="0"/>
                <a:cs typeface="Times New Roman" panose="02020603050405020304" pitchFamily="18" charset="0"/>
              </a:rPr>
              <a:t>subband</a:t>
            </a:r>
            <a:r>
              <a:rPr lang="en-GB" altLang="zh-CN" sz="1400" dirty="0">
                <a:latin typeface="Times New Roman" panose="02020603050405020304" pitchFamily="18" charset="0"/>
                <a:cs typeface="Times New Roman" panose="02020603050405020304" pitchFamily="18" charset="0"/>
              </a:rPr>
              <a:t> CLI and inter-</a:t>
            </a:r>
            <a:r>
              <a:rPr lang="en-GB" altLang="zh-CN" sz="1400" dirty="0" err="1">
                <a:latin typeface="Times New Roman" panose="02020603050405020304" pitchFamily="18" charset="0"/>
                <a:cs typeface="Times New Roman" panose="02020603050405020304" pitchFamily="18" charset="0"/>
              </a:rPr>
              <a:t>subband</a:t>
            </a:r>
            <a:r>
              <a:rPr lang="en-GB" altLang="zh-CN" sz="1400" dirty="0">
                <a:latin typeface="Times New Roman" panose="02020603050405020304" pitchFamily="18" charset="0"/>
                <a:cs typeface="Times New Roman" panose="02020603050405020304" pitchFamily="18" charset="0"/>
              </a:rPr>
              <a:t> CLI in case of the </a:t>
            </a:r>
            <a:r>
              <a:rPr lang="en-US" altLang="zh-CN" sz="1400" dirty="0" err="1">
                <a:latin typeface="Times New Roman" panose="02020603050405020304" pitchFamily="18" charset="0"/>
                <a:cs typeface="Times New Roman" panose="02020603050405020304" pitchFamily="18" charset="0"/>
              </a:rPr>
              <a:t>subband</a:t>
            </a:r>
            <a:r>
              <a:rPr lang="en-US" altLang="zh-CN" sz="1400" dirty="0">
                <a:latin typeface="Times New Roman" panose="02020603050405020304" pitchFamily="18" charset="0"/>
                <a:cs typeface="Times New Roman" panose="02020603050405020304" pitchFamily="18" charset="0"/>
              </a:rPr>
              <a:t> non-overlapping full duplex</a:t>
            </a:r>
            <a:r>
              <a:rPr lang="en-GB" altLang="zh-CN" sz="1400" dirty="0">
                <a:latin typeface="Times New Roman" panose="02020603050405020304" pitchFamily="18" charset="0"/>
                <a:cs typeface="Times New Roman" panose="02020603050405020304" pitchFamily="18" charset="0"/>
              </a:rPr>
              <a:t>.</a:t>
            </a:r>
            <a:endParaRPr lang="zh-CN" altLang="zh-CN" sz="1400" dirty="0">
              <a:latin typeface="Times New Roman" panose="02020603050405020304" pitchFamily="18" charset="0"/>
              <a:cs typeface="Times New Roman" panose="02020603050405020304" pitchFamily="18" charset="0"/>
            </a:endParaRPr>
          </a:p>
          <a:p>
            <a:pPr marL="1085850" lvl="2" indent="-171450" hangingPunct="0">
              <a:buFont typeface="Arial" panose="020B0604020202020204" pitchFamily="34" charset="0"/>
              <a:buChar char="•"/>
            </a:pPr>
            <a:r>
              <a:rPr lang="en-GB" altLang="zh-CN" sz="1400" dirty="0">
                <a:latin typeface="Times New Roman" panose="02020603050405020304" pitchFamily="18" charset="0"/>
                <a:cs typeface="Times New Roman" panose="02020603050405020304" pitchFamily="18" charset="0"/>
              </a:rPr>
              <a:t>Study the performance of the identified schemes as well as the impact on legacy operation assuming their co-existence in co-channel and adjacent channels (RAN1).</a:t>
            </a:r>
            <a:endParaRPr lang="zh-CN" altLang="zh-CN" sz="1400" dirty="0">
              <a:latin typeface="Times New Roman" panose="02020603050405020304" pitchFamily="18" charset="0"/>
              <a:cs typeface="Times New Roman" panose="02020603050405020304" pitchFamily="18" charset="0"/>
            </a:endParaRPr>
          </a:p>
          <a:p>
            <a:pPr marL="1085850" lvl="2" indent="-171450" hangingPunct="0">
              <a:buFont typeface="Arial" panose="020B0604020202020204" pitchFamily="34" charset="0"/>
              <a:buChar char="•"/>
            </a:pPr>
            <a:r>
              <a:rPr lang="en-GB" altLang="zh-CN" sz="1400" dirty="0">
                <a:latin typeface="Times New Roman" panose="02020603050405020304" pitchFamily="18" charset="0"/>
                <a:cs typeface="Times New Roman" panose="02020603050405020304" pitchFamily="18" charset="0"/>
              </a:rPr>
              <a:t>Study the feasibility of and impact on RF requirements considering adjacent-channel co-existence with the legacy operation (RAN4).</a:t>
            </a:r>
            <a:endParaRPr lang="zh-CN" altLang="zh-CN" sz="1400" dirty="0">
              <a:latin typeface="Times New Roman" panose="02020603050405020304" pitchFamily="18" charset="0"/>
              <a:cs typeface="Times New Roman" panose="02020603050405020304" pitchFamily="18" charset="0"/>
            </a:endParaRPr>
          </a:p>
          <a:p>
            <a:pPr marL="1085850" lvl="2" indent="-171450" hangingPunct="0">
              <a:buFont typeface="Arial" panose="020B0604020202020204" pitchFamily="34" charset="0"/>
              <a:buChar char="•"/>
            </a:pPr>
            <a:r>
              <a:rPr lang="en-GB" altLang="zh-CN" sz="1400" dirty="0">
                <a:latin typeface="Times New Roman" panose="02020603050405020304" pitchFamily="18" charset="0"/>
                <a:cs typeface="Times New Roman" panose="02020603050405020304" pitchFamily="18" charset="0"/>
              </a:rPr>
              <a:t>Study the feasibility of and impact on RF requirements considering the self-interference, the inter-</a:t>
            </a:r>
            <a:r>
              <a:rPr lang="en-GB" altLang="zh-CN" sz="1400" dirty="0" err="1">
                <a:latin typeface="Times New Roman" panose="02020603050405020304" pitchFamily="18" charset="0"/>
                <a:cs typeface="Times New Roman" panose="02020603050405020304" pitchFamily="18" charset="0"/>
              </a:rPr>
              <a:t>subband</a:t>
            </a:r>
            <a:r>
              <a:rPr lang="en-GB" altLang="zh-CN" sz="1400" dirty="0">
                <a:latin typeface="Times New Roman" panose="02020603050405020304" pitchFamily="18" charset="0"/>
                <a:cs typeface="Times New Roman" panose="02020603050405020304" pitchFamily="18" charset="0"/>
              </a:rPr>
              <a:t> CLI, and the inter-operator CLI at </a:t>
            </a:r>
            <a:r>
              <a:rPr lang="en-GB" altLang="zh-CN" sz="1400" dirty="0" err="1">
                <a:latin typeface="Times New Roman" panose="02020603050405020304" pitchFamily="18" charset="0"/>
                <a:cs typeface="Times New Roman" panose="02020603050405020304" pitchFamily="18" charset="0"/>
              </a:rPr>
              <a:t>gNB</a:t>
            </a:r>
            <a:r>
              <a:rPr lang="en-GB" altLang="zh-CN" sz="1400" dirty="0">
                <a:latin typeface="Times New Roman" panose="02020603050405020304" pitchFamily="18" charset="0"/>
                <a:cs typeface="Times New Roman" panose="02020603050405020304" pitchFamily="18" charset="0"/>
              </a:rPr>
              <a:t> and the inter-</a:t>
            </a:r>
            <a:r>
              <a:rPr lang="en-GB" altLang="zh-CN" sz="1400" dirty="0" err="1">
                <a:latin typeface="Times New Roman" panose="02020603050405020304" pitchFamily="18" charset="0"/>
                <a:cs typeface="Times New Roman" panose="02020603050405020304" pitchFamily="18" charset="0"/>
              </a:rPr>
              <a:t>subband</a:t>
            </a:r>
            <a:r>
              <a:rPr lang="en-GB" altLang="zh-CN" sz="1400" dirty="0">
                <a:latin typeface="Times New Roman" panose="02020603050405020304" pitchFamily="18" charset="0"/>
                <a:cs typeface="Times New Roman" panose="02020603050405020304" pitchFamily="18" charset="0"/>
              </a:rPr>
              <a:t> CLI and inter-operator CLI at UE (RAN4).</a:t>
            </a:r>
            <a:endParaRPr lang="zh-CN" altLang="zh-CN" sz="1400" dirty="0">
              <a:latin typeface="Times New Roman" panose="02020603050405020304" pitchFamily="18" charset="0"/>
              <a:cs typeface="Times New Roman" panose="02020603050405020304" pitchFamily="18" charset="0"/>
            </a:endParaRPr>
          </a:p>
          <a:p>
            <a:pPr marL="1085850" lvl="2" indent="-171450" hangingPunct="0">
              <a:buFont typeface="Arial" panose="020B0604020202020204" pitchFamily="34" charset="0"/>
              <a:buChar char="•"/>
            </a:pPr>
            <a:r>
              <a:rPr lang="en-GB" altLang="zh-CN" sz="1400" dirty="0">
                <a:latin typeface="Times New Roman" panose="02020603050405020304" pitchFamily="18" charset="0"/>
                <a:cs typeface="Times New Roman" panose="02020603050405020304" pitchFamily="18" charset="0"/>
              </a:rPr>
              <a:t>Note: RAN4 should be involved early to provide necessary information to RAN1 as needed and to study the feasibility aspects due to high impact in antenna/RF and algorithm design, which include antenna isolation, TX IM suppression in the RX part, filtering and digital interference suppression.</a:t>
            </a:r>
            <a:endParaRPr lang="zh-CN" altLang="zh-CN" sz="1400" dirty="0">
              <a:latin typeface="Times New Roman" panose="02020603050405020304" pitchFamily="18" charset="0"/>
              <a:cs typeface="Times New Roman" panose="02020603050405020304" pitchFamily="18" charset="0"/>
            </a:endParaRPr>
          </a:p>
          <a:p>
            <a:pPr marL="1085850" lvl="2" indent="-171450" hangingPunct="0">
              <a:buFont typeface="Arial" panose="020B0604020202020204" pitchFamily="34" charset="0"/>
              <a:buChar char="•"/>
            </a:pPr>
            <a:r>
              <a:rPr lang="en-US" altLang="zh-CN" sz="1400" dirty="0">
                <a:latin typeface="Times New Roman" panose="02020603050405020304" pitchFamily="18" charset="0"/>
                <a:cs typeface="Times New Roman" panose="02020603050405020304" pitchFamily="18" charset="0"/>
              </a:rPr>
              <a:t>Summarize the regulatory aspects that have to be considered for deploying the identified duplex enhancements in TDD unpaired spectrum (RAN4).</a:t>
            </a:r>
            <a:endParaRPr lang="zh-CN" altLang="zh-CN" sz="1400" dirty="0">
              <a:latin typeface="Times New Roman" panose="02020603050405020304" pitchFamily="18" charset="0"/>
              <a:cs typeface="Times New Roman" panose="02020603050405020304" pitchFamily="18" charset="0"/>
            </a:endParaRPr>
          </a:p>
          <a:p>
            <a:pPr hangingPunct="0"/>
            <a:r>
              <a:rPr lang="en-GB" altLang="zh-CN" sz="1400" dirty="0">
                <a:latin typeface="Times New Roman" panose="02020603050405020304" pitchFamily="18" charset="0"/>
                <a:cs typeface="Times New Roman" panose="02020603050405020304" pitchFamily="18" charset="0"/>
              </a:rPr>
              <a:t>Note: For potential enhancements on dynamic/flexible TDD, utilize the outcome of discussion in Rel-15 and Rel-16 while avoiding the repetition of the same discussion. </a:t>
            </a:r>
            <a:endParaRPr lang="zh-CN" altLang="zh-CN" sz="1200"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200" dirty="0"/>
              <a:t>Outcome of Rel-18 study item</a:t>
            </a:r>
            <a:endParaRPr lang="zh-CN" altLang="en-US" sz="3200" dirty="0"/>
          </a:p>
        </p:txBody>
      </p:sp>
      <p:sp>
        <p:nvSpPr>
          <p:cNvPr id="37" name="文本框 36"/>
          <p:cNvSpPr txBox="1"/>
          <p:nvPr/>
        </p:nvSpPr>
        <p:spPr>
          <a:xfrm>
            <a:off x="695325" y="908050"/>
            <a:ext cx="11155362" cy="4847481"/>
          </a:xfrm>
          <a:prstGeom prst="rect">
            <a:avLst/>
          </a:prstGeom>
          <a:noFill/>
          <a:ln>
            <a:noFill/>
          </a:ln>
        </p:spPr>
        <p:txBody>
          <a:bodyPr wrap="square" rtlCol="0">
            <a:spAutoFit/>
          </a:bodyPr>
          <a:lstStyle/>
          <a:p>
            <a:pPr hangingPunct="0">
              <a:spcBef>
                <a:spcPts val="600"/>
              </a:spcBef>
              <a:buClr>
                <a:srgbClr val="548ED5"/>
              </a:buClr>
            </a:pPr>
            <a:r>
              <a:rPr lang="en-US" altLang="zh-CN" sz="2000" b="1" dirty="0">
                <a:solidFill>
                  <a:srgbClr val="FF0000"/>
                </a:solidFill>
                <a:latin typeface="Times New Roman" panose="02020603050405020304" pitchFamily="18" charset="0"/>
                <a:cs typeface="Times New Roman" panose="02020603050405020304" pitchFamily="18" charset="0"/>
              </a:rPr>
              <a:t>Simulation results</a:t>
            </a:r>
          </a:p>
          <a:p>
            <a:pPr marL="342900" indent="-342900" hangingPunct="0">
              <a:spcBef>
                <a:spcPts val="600"/>
              </a:spcBef>
              <a:buClr>
                <a:srgbClr val="548ED5"/>
              </a:buClr>
              <a:buFont typeface="Wingdings" panose="05000000000000000000" pitchFamily="2" charset="2"/>
              <a:buChar char="n"/>
            </a:pPr>
            <a:r>
              <a:rPr lang="en-US" altLang="zh-CN" dirty="0">
                <a:latin typeface="Times New Roman" panose="02020603050405020304" pitchFamily="18" charset="0"/>
                <a:cs typeface="Times New Roman" panose="02020603050405020304" pitchFamily="18" charset="0"/>
              </a:rPr>
              <a:t>For coverage, link level simulation was conducted by companies</a:t>
            </a:r>
          </a:p>
          <a:p>
            <a:pPr marL="800100" lvl="1" indent="-342900" hangingPunct="0">
              <a:spcBef>
                <a:spcPts val="600"/>
              </a:spcBef>
              <a:buClr>
                <a:srgbClr val="548ED5"/>
              </a:buClr>
              <a:buFont typeface="Arial" panose="020B0604020202020204" pitchFamily="34" charset="0"/>
              <a:buChar char="•"/>
            </a:pPr>
            <a:r>
              <a:rPr lang="en-US" altLang="zh-CN" dirty="0">
                <a:latin typeface="Times New Roman" panose="02020603050405020304" pitchFamily="18" charset="0"/>
                <a:cs typeface="Times New Roman" panose="02020603050405020304" pitchFamily="18" charset="0"/>
              </a:rPr>
              <a:t>RAN1 observed 5.09 – 5.41dB gain (median value) for FR1 for SBFD</a:t>
            </a:r>
          </a:p>
          <a:p>
            <a:pPr marL="800100" lvl="1" indent="-342900" hangingPunct="0">
              <a:spcBef>
                <a:spcPts val="600"/>
              </a:spcBef>
              <a:buClr>
                <a:srgbClr val="548ED5"/>
              </a:buClr>
              <a:buFont typeface="Arial" panose="020B0604020202020204" pitchFamily="34" charset="0"/>
              <a:buChar char="•"/>
            </a:pPr>
            <a:r>
              <a:rPr lang="en-US" altLang="zh-CN" dirty="0">
                <a:latin typeface="Times New Roman" panose="02020603050405020304" pitchFamily="18" charset="0"/>
                <a:cs typeface="Times New Roman" panose="02020603050405020304" pitchFamily="18" charset="0"/>
              </a:rPr>
              <a:t>RAN1 observed 5.72 – 6.92 dB gain (median value) for FR2-1 for SBFD</a:t>
            </a:r>
          </a:p>
          <a:p>
            <a:pPr marL="342900" indent="-342900" hangingPunct="0">
              <a:spcBef>
                <a:spcPts val="600"/>
              </a:spcBef>
              <a:buClr>
                <a:srgbClr val="548ED5"/>
              </a:buClr>
              <a:buFont typeface="Wingdings" panose="05000000000000000000" pitchFamily="2" charset="2"/>
              <a:buChar char="n"/>
            </a:pPr>
            <a:r>
              <a:rPr lang="en-US" altLang="zh-CN" dirty="0">
                <a:latin typeface="Times New Roman" panose="02020603050405020304" pitchFamily="18" charset="0"/>
                <a:cs typeface="Times New Roman" panose="02020603050405020304" pitchFamily="18" charset="0"/>
              </a:rPr>
              <a:t> For UPT, system level simulation was conducted by companies</a:t>
            </a:r>
          </a:p>
          <a:p>
            <a:pPr marL="800100" lvl="1" indent="-342900" hangingPunct="0">
              <a:spcBef>
                <a:spcPts val="600"/>
              </a:spcBef>
              <a:buClr>
                <a:srgbClr val="548ED5"/>
              </a:buClr>
              <a:buFont typeface="Arial" panose="020B0604020202020204" pitchFamily="34" charset="0"/>
              <a:buChar char="•"/>
            </a:pPr>
            <a:r>
              <a:rPr lang="en-US" altLang="zh-CN" dirty="0">
                <a:latin typeface="Times New Roman" panose="02020603050405020304" pitchFamily="18" charset="0"/>
                <a:cs typeface="Times New Roman" panose="02020603050405020304" pitchFamily="18" charset="0"/>
              </a:rPr>
              <a:t>For deployment case 1: single operator &amp; single-layer network</a:t>
            </a:r>
          </a:p>
          <a:p>
            <a:pPr marL="1257300" lvl="2" indent="-342900" hangingPunct="0">
              <a:spcBef>
                <a:spcPts val="600"/>
              </a:spcBef>
              <a:buClr>
                <a:srgbClr val="548ED5"/>
              </a:buClr>
              <a:buFont typeface="Arial" panose="020B0604020202020204" pitchFamily="34" charset="0"/>
              <a:buChar char="•"/>
            </a:pPr>
            <a:r>
              <a:rPr lang="en-US" altLang="zh-CN" dirty="0">
                <a:latin typeface="Times New Roman" panose="02020603050405020304" pitchFamily="18" charset="0"/>
                <a:cs typeface="Times New Roman" panose="02020603050405020304" pitchFamily="18" charset="0"/>
              </a:rPr>
              <a:t>RAN1 observed UPT gain for indoor scenarios for most cases</a:t>
            </a:r>
          </a:p>
          <a:p>
            <a:pPr marL="1257300" lvl="2" indent="-342900" hangingPunct="0">
              <a:spcBef>
                <a:spcPts val="600"/>
              </a:spcBef>
              <a:buClr>
                <a:srgbClr val="548ED5"/>
              </a:buClr>
              <a:buFont typeface="Arial" panose="020B0604020202020204" pitchFamily="34" charset="0"/>
              <a:buChar char="•"/>
            </a:pPr>
            <a:r>
              <a:rPr lang="en-US" altLang="zh-CN" dirty="0">
                <a:latin typeface="Times New Roman" panose="02020603050405020304" pitchFamily="18" charset="0"/>
                <a:cs typeface="Times New Roman" panose="02020603050405020304" pitchFamily="18" charset="0"/>
              </a:rPr>
              <a:t>RAN1 observed UPT gain for urban macro and dense urban macro for most cases if </a:t>
            </a:r>
            <a:r>
              <a:rPr lang="en-US" altLang="zh-CN" dirty="0" err="1">
                <a:latin typeface="Times New Roman" panose="02020603050405020304" pitchFamily="18" charset="0"/>
                <a:cs typeface="Times New Roman" panose="02020603050405020304" pitchFamily="18" charset="0"/>
              </a:rPr>
              <a:t>gNB</a:t>
            </a:r>
            <a:r>
              <a:rPr lang="en-US" altLang="zh-CN" dirty="0">
                <a:latin typeface="Times New Roman" panose="02020603050405020304" pitchFamily="18" charset="0"/>
                <a:cs typeface="Times New Roman" panose="02020603050405020304" pitchFamily="18" charset="0"/>
              </a:rPr>
              <a:t>-self interference, co-site inter-sector CLI and </a:t>
            </a:r>
            <a:r>
              <a:rPr lang="en-US" altLang="zh-CN" dirty="0" err="1">
                <a:latin typeface="Times New Roman" panose="02020603050405020304" pitchFamily="18" charset="0"/>
                <a:cs typeface="Times New Roman" panose="02020603050405020304" pitchFamily="18" charset="0"/>
              </a:rPr>
              <a:t>gNB-gNB</a:t>
            </a:r>
            <a:r>
              <a:rPr lang="en-US" altLang="zh-CN" dirty="0">
                <a:latin typeface="Times New Roman" panose="02020603050405020304" pitchFamily="18" charset="0"/>
                <a:cs typeface="Times New Roman" panose="02020603050405020304" pitchFamily="18" charset="0"/>
              </a:rPr>
              <a:t> CLI are suppressed to a acceptable level</a:t>
            </a:r>
          </a:p>
          <a:p>
            <a:pPr marL="800100" lvl="1" indent="-342900" hangingPunct="0">
              <a:spcBef>
                <a:spcPts val="600"/>
              </a:spcBef>
              <a:buClr>
                <a:srgbClr val="548ED5"/>
              </a:buClr>
              <a:buFont typeface="Arial" panose="020B0604020202020204" pitchFamily="34" charset="0"/>
              <a:buChar char="•"/>
            </a:pPr>
            <a:r>
              <a:rPr lang="en-US" altLang="zh-CN" dirty="0">
                <a:latin typeface="Times New Roman" panose="02020603050405020304" pitchFamily="18" charset="0"/>
                <a:cs typeface="Times New Roman" panose="02020603050405020304" pitchFamily="18" charset="0"/>
              </a:rPr>
              <a:t>For deployment case3-2: single operator &amp; two-layer network</a:t>
            </a:r>
          </a:p>
          <a:p>
            <a:pPr marL="1257300" lvl="2" indent="-342900" hangingPunct="0">
              <a:spcBef>
                <a:spcPts val="600"/>
              </a:spcBef>
              <a:buClr>
                <a:srgbClr val="548ED5"/>
              </a:buClr>
              <a:buFont typeface="Arial" panose="020B0604020202020204" pitchFamily="34" charset="0"/>
              <a:buChar char="•"/>
            </a:pPr>
            <a:r>
              <a:rPr lang="en-US" altLang="zh-CN" dirty="0">
                <a:latin typeface="Times New Roman" panose="02020603050405020304" pitchFamily="18" charset="0"/>
                <a:cs typeface="Times New Roman" panose="02020603050405020304" pitchFamily="18" charset="0"/>
              </a:rPr>
              <a:t>RAN1 observed UPT gain for most cases</a:t>
            </a:r>
          </a:p>
          <a:p>
            <a:pPr marL="800100" lvl="1" indent="-342900" hangingPunct="0">
              <a:spcBef>
                <a:spcPts val="600"/>
              </a:spcBef>
              <a:buClr>
                <a:srgbClr val="548ED5"/>
              </a:buClr>
              <a:buFont typeface="Arial" panose="020B0604020202020204" pitchFamily="34" charset="0"/>
              <a:buChar char="•"/>
            </a:pPr>
            <a:r>
              <a:rPr lang="en-US" altLang="zh-CN" dirty="0">
                <a:latin typeface="Times New Roman" panose="02020603050405020304" pitchFamily="18" charset="0"/>
                <a:cs typeface="Times New Roman" panose="02020603050405020304" pitchFamily="18" charset="0"/>
              </a:rPr>
              <a:t>For deployment case 4: two operators (SBFD and TDD operator) &amp; two-layer network</a:t>
            </a:r>
          </a:p>
          <a:p>
            <a:pPr marL="1257300" lvl="2" indent="-342900" hangingPunct="0">
              <a:spcBef>
                <a:spcPts val="600"/>
              </a:spcBef>
              <a:buClr>
                <a:srgbClr val="548ED5"/>
              </a:buClr>
              <a:buFont typeface="Arial" panose="020B0604020202020204" pitchFamily="34" charset="0"/>
              <a:buChar char="•"/>
            </a:pPr>
            <a:r>
              <a:rPr lang="en-US" altLang="zh-CN" dirty="0">
                <a:latin typeface="Times New Roman" panose="02020603050405020304" pitchFamily="18" charset="0"/>
                <a:cs typeface="Times New Roman" panose="02020603050405020304" pitchFamily="18" charset="0"/>
              </a:rPr>
              <a:t>RAN1 observed UPT loss for both SBFD operator and TDD operator for most cases especially for 0% grid-shift and RAN1 observed </a:t>
            </a:r>
            <a:r>
              <a:rPr lang="en-GB" altLang="zh-CN" dirty="0">
                <a:latin typeface="Times New Roman" panose="02020603050405020304" pitchFamily="18" charset="0"/>
                <a:cs typeface="Times New Roman" panose="02020603050405020304" pitchFamily="18" charset="0"/>
              </a:rPr>
              <a:t>mean/5% UL UPT gain of SBFD operator in most cases.</a:t>
            </a:r>
            <a:endParaRPr lang="en-US" altLang="zh-CN"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200" dirty="0"/>
              <a:t>Outcome of Rel-18 study item</a:t>
            </a:r>
            <a:endParaRPr lang="zh-CN" altLang="en-US" sz="3200" dirty="0"/>
          </a:p>
        </p:txBody>
      </p:sp>
      <p:sp>
        <p:nvSpPr>
          <p:cNvPr id="37" name="文本框 36"/>
          <p:cNvSpPr txBox="1"/>
          <p:nvPr/>
        </p:nvSpPr>
        <p:spPr>
          <a:xfrm>
            <a:off x="465047" y="908050"/>
            <a:ext cx="11726953" cy="5863144"/>
          </a:xfrm>
          <a:prstGeom prst="rect">
            <a:avLst/>
          </a:prstGeom>
          <a:noFill/>
          <a:ln>
            <a:noFill/>
          </a:ln>
        </p:spPr>
        <p:txBody>
          <a:bodyPr wrap="square" rtlCol="0">
            <a:spAutoFit/>
          </a:bodyPr>
          <a:lstStyle/>
          <a:p>
            <a:pPr hangingPunct="0">
              <a:spcBef>
                <a:spcPts val="600"/>
              </a:spcBef>
              <a:buClr>
                <a:srgbClr val="548ED5"/>
              </a:buClr>
            </a:pPr>
            <a:r>
              <a:rPr lang="en-US" altLang="zh-CN" b="1" dirty="0">
                <a:solidFill>
                  <a:srgbClr val="FF0000"/>
                </a:solidFill>
                <a:latin typeface="Times New Roman" panose="02020603050405020304" pitchFamily="18" charset="0"/>
                <a:cs typeface="Times New Roman" panose="02020603050405020304" pitchFamily="18" charset="0"/>
              </a:rPr>
              <a:t>SBFD framework</a:t>
            </a:r>
            <a:endParaRPr lang="en-GB" altLang="zh-CN" dirty="0">
              <a:latin typeface="Times New Roman" panose="02020603050405020304" pitchFamily="18" charset="0"/>
              <a:cs typeface="Times New Roman" panose="02020603050405020304" pitchFamily="18" charset="0"/>
            </a:endParaRPr>
          </a:p>
          <a:p>
            <a:pPr marL="342900" indent="-342900" hangingPunct="0">
              <a:spcBef>
                <a:spcPts val="600"/>
              </a:spcBef>
              <a:buClr>
                <a:srgbClr val="548ED5"/>
              </a:buClr>
              <a:buFont typeface="Wingdings" panose="05000000000000000000" pitchFamily="2" charset="2"/>
              <a:buChar char="n"/>
            </a:pPr>
            <a:r>
              <a:rPr lang="en-GB" altLang="zh-CN" dirty="0">
                <a:latin typeface="Times New Roman" panose="02020603050405020304" pitchFamily="18" charset="0"/>
                <a:cs typeface="Times New Roman" panose="02020603050405020304" pitchFamily="18" charset="0"/>
              </a:rPr>
              <a:t>SBFD operation at </a:t>
            </a:r>
            <a:r>
              <a:rPr lang="en-GB" altLang="zh-CN" dirty="0" err="1">
                <a:latin typeface="Times New Roman" panose="02020603050405020304" pitchFamily="18" charset="0"/>
                <a:cs typeface="Times New Roman" panose="02020603050405020304" pitchFamily="18" charset="0"/>
              </a:rPr>
              <a:t>gNB</a:t>
            </a:r>
            <a:r>
              <a:rPr lang="en-GB" altLang="zh-CN" dirty="0">
                <a:latin typeface="Times New Roman" panose="02020603050405020304" pitchFamily="18" charset="0"/>
                <a:cs typeface="Times New Roman" panose="02020603050405020304" pitchFamily="18" charset="0"/>
              </a:rPr>
              <a:t> for UEs was studied under the following assumptions, </a:t>
            </a:r>
            <a:endParaRPr lang="zh-CN" altLang="zh-CN" dirty="0">
              <a:latin typeface="Times New Roman" panose="02020603050405020304" pitchFamily="18" charset="0"/>
              <a:cs typeface="Times New Roman" panose="02020603050405020304" pitchFamily="18" charset="0"/>
            </a:endParaRPr>
          </a:p>
          <a:p>
            <a:pPr marL="800100" lvl="1" indent="-342900" hangingPunct="0">
              <a:spcBef>
                <a:spcPts val="600"/>
              </a:spcBef>
              <a:buClr>
                <a:srgbClr val="548ED5"/>
              </a:buClr>
              <a:buFont typeface="Arial" panose="020B0604020202020204" pitchFamily="34" charset="0"/>
              <a:buChar char="•"/>
            </a:pPr>
            <a:r>
              <a:rPr lang="en-GB" altLang="zh-CN" sz="1600" dirty="0">
                <a:latin typeface="Times New Roman" panose="02020603050405020304" pitchFamily="18" charset="0"/>
                <a:cs typeface="Times New Roman" panose="02020603050405020304" pitchFamily="18" charset="0"/>
              </a:rPr>
              <a:t>SBFD operation within a TDD carrier,</a:t>
            </a:r>
            <a:endParaRPr lang="zh-CN" altLang="zh-CN" sz="1600" dirty="0">
              <a:latin typeface="Times New Roman" panose="02020603050405020304" pitchFamily="18" charset="0"/>
              <a:cs typeface="Times New Roman" panose="02020603050405020304" pitchFamily="18" charset="0"/>
            </a:endParaRPr>
          </a:p>
          <a:p>
            <a:pPr marL="800100" lvl="1" indent="-342900" hangingPunct="0">
              <a:spcBef>
                <a:spcPts val="600"/>
              </a:spcBef>
              <a:buClr>
                <a:srgbClr val="548ED5"/>
              </a:buClr>
              <a:buFont typeface="Arial" panose="020B0604020202020204" pitchFamily="34" charset="0"/>
              <a:buChar char="•"/>
            </a:pPr>
            <a:r>
              <a:rPr lang="en-GB" altLang="zh-CN" sz="1600" dirty="0">
                <a:latin typeface="Times New Roman" panose="02020603050405020304" pitchFamily="18" charset="0"/>
                <a:cs typeface="Times New Roman" panose="02020603050405020304" pitchFamily="18" charset="0"/>
              </a:rPr>
              <a:t>SBFD scheme within a single configured DL and UL BWP pair with aligned </a:t>
            </a:r>
            <a:r>
              <a:rPr lang="en-GB" altLang="zh-CN" sz="1600" dirty="0" err="1">
                <a:latin typeface="Times New Roman" panose="02020603050405020304" pitchFamily="18" charset="0"/>
                <a:cs typeface="Times New Roman" panose="02020603050405020304" pitchFamily="18" charset="0"/>
              </a:rPr>
              <a:t>center</a:t>
            </a:r>
            <a:r>
              <a:rPr lang="en-GB" altLang="zh-CN" sz="1600" dirty="0">
                <a:latin typeface="Times New Roman" panose="02020603050405020304" pitchFamily="18" charset="0"/>
                <a:cs typeface="Times New Roman" panose="02020603050405020304" pitchFamily="18" charset="0"/>
              </a:rPr>
              <a:t> frequencies, and </a:t>
            </a:r>
            <a:endParaRPr lang="zh-CN" altLang="zh-CN" sz="1600" dirty="0">
              <a:latin typeface="Times New Roman" panose="02020603050405020304" pitchFamily="18" charset="0"/>
              <a:cs typeface="Times New Roman" panose="02020603050405020304" pitchFamily="18" charset="0"/>
            </a:endParaRPr>
          </a:p>
          <a:p>
            <a:pPr marL="800100" lvl="1" indent="-342900" hangingPunct="0">
              <a:spcBef>
                <a:spcPts val="600"/>
              </a:spcBef>
              <a:buClr>
                <a:srgbClr val="548ED5"/>
              </a:buClr>
              <a:buFont typeface="Arial" panose="020B0604020202020204" pitchFamily="34" charset="0"/>
              <a:buChar char="•"/>
            </a:pPr>
            <a:r>
              <a:rPr lang="en-GB" altLang="zh-CN" sz="1600" dirty="0">
                <a:latin typeface="Times New Roman" panose="02020603050405020304" pitchFamily="18" charset="0"/>
                <a:cs typeface="Times New Roman" panose="02020603050405020304" pitchFamily="18" charset="0"/>
              </a:rPr>
              <a:t>Up to one UL </a:t>
            </a:r>
            <a:r>
              <a:rPr lang="en-GB" altLang="zh-CN" sz="1600" dirty="0" err="1">
                <a:latin typeface="Times New Roman" panose="02020603050405020304" pitchFamily="18" charset="0"/>
                <a:cs typeface="Times New Roman" panose="02020603050405020304" pitchFamily="18" charset="0"/>
              </a:rPr>
              <a:t>subband</a:t>
            </a:r>
            <a:r>
              <a:rPr lang="en-GB" altLang="zh-CN" sz="1600" dirty="0">
                <a:latin typeface="Times New Roman" panose="02020603050405020304" pitchFamily="18" charset="0"/>
                <a:cs typeface="Times New Roman" panose="02020603050405020304" pitchFamily="18" charset="0"/>
              </a:rPr>
              <a:t> for SBFD operation in an SBFD symbol (excluding legacy UL symbol) within a TDD carrier.</a:t>
            </a:r>
            <a:endParaRPr lang="zh-CN" altLang="zh-CN" sz="1600" dirty="0">
              <a:latin typeface="Times New Roman" panose="02020603050405020304" pitchFamily="18" charset="0"/>
              <a:cs typeface="Times New Roman" panose="02020603050405020304" pitchFamily="18" charset="0"/>
            </a:endParaRPr>
          </a:p>
          <a:p>
            <a:pPr marL="342900" indent="-342900" hangingPunct="0">
              <a:spcBef>
                <a:spcPts val="600"/>
              </a:spcBef>
              <a:buClr>
                <a:srgbClr val="548ED5"/>
              </a:buClr>
              <a:buFont typeface="Wingdings" panose="05000000000000000000" pitchFamily="2" charset="2"/>
              <a:buChar char="n"/>
            </a:pPr>
            <a:r>
              <a:rPr lang="en-GB" altLang="zh-CN" dirty="0">
                <a:latin typeface="Times New Roman" panose="02020603050405020304" pitchFamily="18" charset="0"/>
                <a:cs typeface="Times New Roman" panose="02020603050405020304" pitchFamily="18" charset="0"/>
              </a:rPr>
              <a:t>RAN1 concluded SBFD operation Alt 4 is feasible for RRC_CONNECTED state from the RAN1 specification perspective, where SBFD operation Alt 4 assumes </a:t>
            </a:r>
            <a:endParaRPr lang="zh-CN" altLang="zh-CN" dirty="0">
              <a:latin typeface="Times New Roman" panose="02020603050405020304" pitchFamily="18" charset="0"/>
              <a:cs typeface="Times New Roman" panose="02020603050405020304" pitchFamily="18" charset="0"/>
            </a:endParaRPr>
          </a:p>
          <a:p>
            <a:pPr marL="800100" lvl="1" indent="-342900" hangingPunct="0">
              <a:spcBef>
                <a:spcPts val="600"/>
              </a:spcBef>
              <a:buClr>
                <a:srgbClr val="548ED5"/>
              </a:buClr>
              <a:buFont typeface="Arial" panose="020B0604020202020204" pitchFamily="34" charset="0"/>
              <a:buChar char="•"/>
            </a:pPr>
            <a:r>
              <a:rPr lang="en-GB" altLang="zh-CN" sz="1600" dirty="0">
                <a:latin typeface="Times New Roman" panose="02020603050405020304" pitchFamily="18" charset="0"/>
                <a:cs typeface="Times New Roman" panose="02020603050405020304" pitchFamily="18" charset="0"/>
              </a:rPr>
              <a:t>Both time and frequency locations of </a:t>
            </a:r>
            <a:r>
              <a:rPr lang="en-GB" altLang="zh-CN" sz="1600" dirty="0" err="1">
                <a:latin typeface="Times New Roman" panose="02020603050405020304" pitchFamily="18" charset="0"/>
                <a:cs typeface="Times New Roman" panose="02020603050405020304" pitchFamily="18" charset="0"/>
              </a:rPr>
              <a:t>subbands</a:t>
            </a:r>
            <a:r>
              <a:rPr lang="en-GB" altLang="zh-CN" sz="1600" dirty="0">
                <a:latin typeface="Times New Roman" panose="02020603050405020304" pitchFamily="18" charset="0"/>
                <a:cs typeface="Times New Roman" panose="02020603050405020304" pitchFamily="18" charset="0"/>
              </a:rPr>
              <a:t> for SBFD operation are known to SBFD aware UEs. </a:t>
            </a:r>
            <a:endParaRPr lang="zh-CN" altLang="zh-CN" sz="1600" dirty="0">
              <a:latin typeface="Times New Roman" panose="02020603050405020304" pitchFamily="18" charset="0"/>
              <a:cs typeface="Times New Roman" panose="02020603050405020304" pitchFamily="18" charset="0"/>
            </a:endParaRPr>
          </a:p>
          <a:p>
            <a:pPr marL="800100" lvl="1" indent="-342900" hangingPunct="0">
              <a:spcBef>
                <a:spcPts val="600"/>
              </a:spcBef>
              <a:buClr>
                <a:srgbClr val="548ED5"/>
              </a:buClr>
              <a:buFont typeface="Arial" panose="020B0604020202020204" pitchFamily="34" charset="0"/>
              <a:buChar char="•"/>
            </a:pPr>
            <a:r>
              <a:rPr lang="en-GB" altLang="zh-CN" sz="1600" dirty="0">
                <a:latin typeface="Times New Roman" panose="02020603050405020304" pitchFamily="18" charset="0"/>
                <a:cs typeface="Times New Roman" panose="02020603050405020304" pitchFamily="18" charset="0"/>
              </a:rPr>
              <a:t>UE </a:t>
            </a:r>
            <a:r>
              <a:rPr lang="en-GB" altLang="zh-CN" sz="1600" dirty="0" err="1">
                <a:latin typeface="Times New Roman" panose="02020603050405020304" pitchFamily="18" charset="0"/>
                <a:cs typeface="Times New Roman" panose="02020603050405020304" pitchFamily="18" charset="0"/>
              </a:rPr>
              <a:t>behaviors</a:t>
            </a:r>
            <a:r>
              <a:rPr lang="en-GB" altLang="zh-CN" sz="1600" dirty="0">
                <a:latin typeface="Times New Roman" panose="02020603050405020304" pitchFamily="18" charset="0"/>
                <a:cs typeface="Times New Roman" panose="02020603050405020304" pitchFamily="18" charset="0"/>
              </a:rPr>
              <a:t> for non-SBFD aware UEs follow existing specifications.</a:t>
            </a:r>
            <a:endParaRPr lang="zh-CN" altLang="zh-CN" sz="1600" dirty="0">
              <a:latin typeface="Times New Roman" panose="02020603050405020304" pitchFamily="18" charset="0"/>
              <a:cs typeface="Times New Roman" panose="02020603050405020304" pitchFamily="18" charset="0"/>
            </a:endParaRPr>
          </a:p>
          <a:p>
            <a:pPr marL="800100" lvl="1" indent="-342900" hangingPunct="0">
              <a:spcBef>
                <a:spcPts val="600"/>
              </a:spcBef>
              <a:buClr>
                <a:srgbClr val="548ED5"/>
              </a:buClr>
              <a:buFont typeface="Arial" panose="020B0604020202020204" pitchFamily="34" charset="0"/>
              <a:buChar char="•"/>
            </a:pPr>
            <a:r>
              <a:rPr lang="en-GB" altLang="zh-CN" sz="1600" dirty="0">
                <a:latin typeface="Times New Roman" panose="02020603050405020304" pitchFamily="18" charset="0"/>
                <a:cs typeface="Times New Roman" panose="02020603050405020304" pitchFamily="18" charset="0"/>
              </a:rPr>
              <a:t>From RAN1 perspective, new UE </a:t>
            </a:r>
            <a:r>
              <a:rPr lang="en-GB" altLang="zh-CN" sz="1600" dirty="0" err="1">
                <a:latin typeface="Times New Roman" panose="02020603050405020304" pitchFamily="18" charset="0"/>
                <a:cs typeface="Times New Roman" panose="02020603050405020304" pitchFamily="18" charset="0"/>
              </a:rPr>
              <a:t>behaviors</a:t>
            </a:r>
            <a:r>
              <a:rPr lang="en-GB" altLang="zh-CN" sz="1600" dirty="0">
                <a:latin typeface="Times New Roman" panose="02020603050405020304" pitchFamily="18" charset="0"/>
                <a:cs typeface="Times New Roman" panose="02020603050405020304" pitchFamily="18" charset="0"/>
              </a:rPr>
              <a:t> can be introduced for SBFD aware UEs based on the time and frequency locations of </a:t>
            </a:r>
            <a:r>
              <a:rPr lang="en-GB" altLang="zh-CN" sz="1600" dirty="0" err="1">
                <a:latin typeface="Times New Roman" panose="02020603050405020304" pitchFamily="18" charset="0"/>
                <a:cs typeface="Times New Roman" panose="02020603050405020304" pitchFamily="18" charset="0"/>
              </a:rPr>
              <a:t>subbands</a:t>
            </a:r>
            <a:r>
              <a:rPr lang="en-GB" altLang="zh-CN" sz="1600" dirty="0">
                <a:latin typeface="Times New Roman" panose="02020603050405020304" pitchFamily="18" charset="0"/>
                <a:cs typeface="Times New Roman" panose="02020603050405020304" pitchFamily="18" charset="0"/>
              </a:rPr>
              <a:t> for SBFD operation.</a:t>
            </a:r>
            <a:endParaRPr lang="zh-CN" altLang="zh-CN" sz="1600" dirty="0">
              <a:latin typeface="Times New Roman" panose="02020603050405020304" pitchFamily="18" charset="0"/>
              <a:cs typeface="Times New Roman" panose="02020603050405020304" pitchFamily="18" charset="0"/>
            </a:endParaRPr>
          </a:p>
          <a:p>
            <a:pPr marL="342900" indent="-342900" hangingPunct="0">
              <a:spcBef>
                <a:spcPts val="600"/>
              </a:spcBef>
              <a:buClr>
                <a:srgbClr val="548ED5"/>
              </a:buClr>
              <a:buFont typeface="Wingdings" panose="05000000000000000000" pitchFamily="2" charset="2"/>
              <a:buChar char="n"/>
            </a:pPr>
            <a:r>
              <a:rPr lang="en-GB" altLang="zh-CN" dirty="0">
                <a:latin typeface="Times New Roman" panose="02020603050405020304" pitchFamily="18" charset="0"/>
                <a:cs typeface="Times New Roman" panose="02020603050405020304" pitchFamily="18" charset="0"/>
              </a:rPr>
              <a:t>Non-SBFD aware UEs, including legacy UEs, and SBFD aware UEs can coexist in cells with SBFD operation at </a:t>
            </a:r>
            <a:r>
              <a:rPr lang="en-GB" altLang="zh-CN" dirty="0" err="1">
                <a:latin typeface="Times New Roman" panose="02020603050405020304" pitchFamily="18" charset="0"/>
                <a:cs typeface="Times New Roman" panose="02020603050405020304" pitchFamily="18" charset="0"/>
              </a:rPr>
              <a:t>gNB</a:t>
            </a:r>
            <a:r>
              <a:rPr lang="en-GB" altLang="zh-CN" dirty="0">
                <a:latin typeface="Times New Roman" panose="02020603050405020304" pitchFamily="18" charset="0"/>
                <a:cs typeface="Times New Roman" panose="02020603050405020304" pitchFamily="18" charset="0"/>
              </a:rPr>
              <a:t> side from RAN1 specification point of view.</a:t>
            </a:r>
            <a:endParaRPr lang="zh-CN" altLang="zh-CN" dirty="0">
              <a:latin typeface="Times New Roman" panose="02020603050405020304" pitchFamily="18" charset="0"/>
              <a:cs typeface="Times New Roman" panose="02020603050405020304" pitchFamily="18" charset="0"/>
            </a:endParaRPr>
          </a:p>
          <a:p>
            <a:pPr marL="342900" indent="-342900" hangingPunct="0">
              <a:spcBef>
                <a:spcPts val="600"/>
              </a:spcBef>
              <a:buClr>
                <a:srgbClr val="548ED5"/>
              </a:buClr>
              <a:buFont typeface="Wingdings" panose="05000000000000000000" pitchFamily="2" charset="2"/>
              <a:buChar char="n"/>
            </a:pPr>
            <a:r>
              <a:rPr lang="en-GB" altLang="zh-CN" dirty="0">
                <a:latin typeface="Times New Roman" panose="02020603050405020304" pitchFamily="18" charset="0"/>
                <a:cs typeface="Times New Roman" panose="02020603050405020304" pitchFamily="18" charset="0"/>
              </a:rPr>
              <a:t>To support SBFD operation Alt 4 for RRC_CONNECTED state, RAN1 identified the following potential specification impact for SBFD-aware UE: </a:t>
            </a:r>
            <a:endParaRPr lang="zh-CN" altLang="zh-CN" dirty="0">
              <a:latin typeface="Times New Roman" panose="02020603050405020304" pitchFamily="18" charset="0"/>
              <a:cs typeface="Times New Roman" panose="02020603050405020304" pitchFamily="18" charset="0"/>
            </a:endParaRPr>
          </a:p>
          <a:p>
            <a:pPr marL="800100" lvl="1" indent="-342900" hangingPunct="0">
              <a:spcBef>
                <a:spcPts val="600"/>
              </a:spcBef>
              <a:buClr>
                <a:srgbClr val="548ED5"/>
              </a:buClr>
              <a:buFont typeface="Arial" panose="020B0604020202020204" pitchFamily="34" charset="0"/>
              <a:buChar char="•"/>
            </a:pPr>
            <a:r>
              <a:rPr lang="en-GB" altLang="zh-CN" sz="1600" dirty="0">
                <a:latin typeface="Times New Roman" panose="02020603050405020304" pitchFamily="18" charset="0"/>
                <a:cs typeface="Times New Roman" panose="02020603050405020304" pitchFamily="18" charset="0"/>
              </a:rPr>
              <a:t>Indication of time and frequency domain locations of SBFD </a:t>
            </a:r>
            <a:r>
              <a:rPr lang="en-GB" altLang="zh-CN" sz="1600" dirty="0" err="1">
                <a:latin typeface="Times New Roman" panose="02020603050405020304" pitchFamily="18" charset="0"/>
                <a:cs typeface="Times New Roman" panose="02020603050405020304" pitchFamily="18" charset="0"/>
              </a:rPr>
              <a:t>subbands</a:t>
            </a:r>
            <a:r>
              <a:rPr lang="en-GB" altLang="zh-CN" sz="1600" dirty="0">
                <a:latin typeface="Times New Roman" panose="02020603050405020304" pitchFamily="18" charset="0"/>
                <a:cs typeface="Times New Roman" panose="02020603050405020304" pitchFamily="18" charset="0"/>
              </a:rPr>
              <a:t> to UEs</a:t>
            </a:r>
            <a:endParaRPr lang="zh-CN" altLang="zh-CN" sz="1600" dirty="0">
              <a:latin typeface="Times New Roman" panose="02020603050405020304" pitchFamily="18" charset="0"/>
              <a:cs typeface="Times New Roman" panose="02020603050405020304" pitchFamily="18" charset="0"/>
            </a:endParaRPr>
          </a:p>
          <a:p>
            <a:pPr marL="800100" lvl="1" indent="-342900" hangingPunct="0">
              <a:spcBef>
                <a:spcPts val="600"/>
              </a:spcBef>
              <a:buClr>
                <a:srgbClr val="548ED5"/>
              </a:buClr>
              <a:buFont typeface="Arial" panose="020B0604020202020204" pitchFamily="34" charset="0"/>
              <a:buChar char="•"/>
            </a:pPr>
            <a:r>
              <a:rPr lang="en-GB" altLang="zh-CN" sz="1600" dirty="0">
                <a:latin typeface="Times New Roman" panose="02020603050405020304" pitchFamily="18" charset="0"/>
                <a:cs typeface="Times New Roman" panose="02020603050405020304" pitchFamily="18" charset="0"/>
              </a:rPr>
              <a:t>UE transmission, reception and measurement </a:t>
            </a:r>
            <a:r>
              <a:rPr lang="en-GB" altLang="zh-CN" sz="1600" dirty="0" err="1">
                <a:latin typeface="Times New Roman" panose="02020603050405020304" pitchFamily="18" charset="0"/>
                <a:cs typeface="Times New Roman" panose="02020603050405020304" pitchFamily="18" charset="0"/>
              </a:rPr>
              <a:t>behavior</a:t>
            </a:r>
            <a:r>
              <a:rPr lang="en-GB" altLang="zh-CN" sz="1600" dirty="0">
                <a:latin typeface="Times New Roman" panose="02020603050405020304" pitchFamily="18" charset="0"/>
                <a:cs typeface="Times New Roman" panose="02020603050405020304" pitchFamily="18" charset="0"/>
              </a:rPr>
              <a:t> and procedures in SBFD symbols and/or non-SBFD symbols</a:t>
            </a:r>
            <a:endParaRPr lang="zh-CN" altLang="zh-CN" sz="1600" dirty="0">
              <a:latin typeface="Times New Roman" panose="02020603050405020304" pitchFamily="18" charset="0"/>
              <a:cs typeface="Times New Roman" panose="02020603050405020304" pitchFamily="18" charset="0"/>
            </a:endParaRPr>
          </a:p>
          <a:p>
            <a:pPr marL="800100" lvl="1" indent="-342900" hangingPunct="0">
              <a:spcBef>
                <a:spcPts val="600"/>
              </a:spcBef>
              <a:buClr>
                <a:srgbClr val="548ED5"/>
              </a:buClr>
              <a:buFont typeface="Arial" panose="020B0604020202020204" pitchFamily="34" charset="0"/>
              <a:buChar char="•"/>
            </a:pPr>
            <a:endParaRPr lang="zh-CN" altLang="zh-CN"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200" dirty="0"/>
              <a:t>Outcome of Rel-18 study item</a:t>
            </a:r>
            <a:endParaRPr lang="zh-CN" altLang="en-US" sz="3200" dirty="0"/>
          </a:p>
        </p:txBody>
      </p:sp>
      <p:sp>
        <p:nvSpPr>
          <p:cNvPr id="37" name="文本框 36"/>
          <p:cNvSpPr txBox="1"/>
          <p:nvPr/>
        </p:nvSpPr>
        <p:spPr>
          <a:xfrm>
            <a:off x="465047" y="908050"/>
            <a:ext cx="11726953" cy="3708708"/>
          </a:xfrm>
          <a:prstGeom prst="rect">
            <a:avLst/>
          </a:prstGeom>
          <a:noFill/>
          <a:ln>
            <a:noFill/>
          </a:ln>
        </p:spPr>
        <p:txBody>
          <a:bodyPr wrap="square" rtlCol="0">
            <a:spAutoFit/>
          </a:bodyPr>
          <a:lstStyle/>
          <a:p>
            <a:pPr lvl="0" hangingPunct="0">
              <a:spcBef>
                <a:spcPts val="600"/>
              </a:spcBef>
              <a:buClr>
                <a:srgbClr val="548ED5"/>
              </a:buClr>
            </a:pPr>
            <a:r>
              <a:rPr lang="en-US" altLang="zh-CN" sz="2000" b="1" dirty="0">
                <a:solidFill>
                  <a:srgbClr val="FF0000"/>
                </a:solidFill>
                <a:latin typeface="Times New Roman" panose="02020603050405020304" pitchFamily="18" charset="0"/>
                <a:cs typeface="Times New Roman" panose="02020603050405020304" pitchFamily="18" charset="0"/>
              </a:rPr>
              <a:t>CLI handling</a:t>
            </a:r>
          </a:p>
          <a:p>
            <a:pPr marL="342900" lvl="0" indent="-342900" hangingPunct="0">
              <a:spcBef>
                <a:spcPts val="600"/>
              </a:spcBef>
              <a:buClr>
                <a:srgbClr val="548ED5"/>
              </a:buClr>
              <a:buFont typeface="Wingdings" panose="05000000000000000000" pitchFamily="2" charset="2"/>
              <a:buChar char="n"/>
            </a:pPr>
            <a:r>
              <a:rPr lang="en-US" altLang="zh-CN" sz="2000" dirty="0">
                <a:latin typeface="Times New Roman" panose="02020603050405020304" pitchFamily="18" charset="0"/>
                <a:cs typeface="Times New Roman" panose="02020603050405020304" pitchFamily="18" charset="0"/>
              </a:rPr>
              <a:t>For semi-static SBFD, the </a:t>
            </a:r>
            <a:r>
              <a:rPr lang="en-US" altLang="zh-CN" sz="2000" dirty="0" err="1">
                <a:latin typeface="Times New Roman" panose="02020603050405020304" pitchFamily="18" charset="0"/>
                <a:cs typeface="Times New Roman" panose="02020603050405020304" pitchFamily="18" charset="0"/>
              </a:rPr>
              <a:t>gNB</a:t>
            </a:r>
            <a:r>
              <a:rPr lang="en-US" altLang="zh-CN" sz="2000" dirty="0">
                <a:latin typeface="Times New Roman" panose="02020603050405020304" pitchFamily="18" charset="0"/>
                <a:cs typeface="Times New Roman" panose="02020603050405020304" pitchFamily="18" charset="0"/>
              </a:rPr>
              <a:t>-to-</a:t>
            </a:r>
            <a:r>
              <a:rPr lang="en-US" altLang="zh-CN" sz="2000" dirty="0" err="1">
                <a:latin typeface="Times New Roman" panose="02020603050405020304" pitchFamily="18" charset="0"/>
                <a:cs typeface="Times New Roman" panose="02020603050405020304" pitchFamily="18" charset="0"/>
              </a:rPr>
              <a:t>gNB</a:t>
            </a:r>
            <a:r>
              <a:rPr lang="en-US" altLang="zh-CN" sz="2000" dirty="0">
                <a:latin typeface="Times New Roman" panose="02020603050405020304" pitchFamily="18" charset="0"/>
                <a:cs typeface="Times New Roman" panose="02020603050405020304" pitchFamily="18" charset="0"/>
              </a:rPr>
              <a:t> co-channel CLI handling schemes and UE-to-UE co-channel CLI handling schemes were studied, including performance and specification impact, which are included in Section 7.4.2, Section 7.4.3 and Section 7.4.4. The summary of observations for co-channel CLI handling schemes are included in Section 7.4 of TR38.858.</a:t>
            </a:r>
            <a:endParaRPr lang="zh-CN" altLang="zh-CN" sz="2000" dirty="0">
              <a:latin typeface="Times New Roman" panose="02020603050405020304" pitchFamily="18" charset="0"/>
              <a:cs typeface="Times New Roman" panose="02020603050405020304" pitchFamily="18" charset="0"/>
            </a:endParaRPr>
          </a:p>
          <a:p>
            <a:pPr marL="342900" lvl="1" indent="-342900" hangingPunct="0">
              <a:spcBef>
                <a:spcPts val="600"/>
              </a:spcBef>
              <a:buClr>
                <a:srgbClr val="548ED5"/>
              </a:buClr>
              <a:buFont typeface="Wingdings" panose="05000000000000000000" pitchFamily="2" charset="2"/>
              <a:buChar char="n"/>
            </a:pPr>
            <a:r>
              <a:rPr lang="en-GB" altLang="zh-CN" sz="2000" dirty="0">
                <a:latin typeface="Times New Roman" panose="02020603050405020304" pitchFamily="18" charset="0"/>
                <a:cs typeface="Times New Roman" panose="02020603050405020304" pitchFamily="18" charset="0"/>
              </a:rPr>
              <a:t>For dynamic/flexible TDD, the </a:t>
            </a:r>
            <a:r>
              <a:rPr lang="en-GB" altLang="zh-CN" sz="2000" dirty="0" err="1">
                <a:latin typeface="Times New Roman" panose="02020603050405020304" pitchFamily="18" charset="0"/>
                <a:cs typeface="Times New Roman" panose="02020603050405020304" pitchFamily="18" charset="0"/>
              </a:rPr>
              <a:t>gNB</a:t>
            </a:r>
            <a:r>
              <a:rPr lang="en-GB" altLang="zh-CN" sz="2000" dirty="0">
                <a:latin typeface="Times New Roman" panose="02020603050405020304" pitchFamily="18" charset="0"/>
                <a:cs typeface="Times New Roman" panose="02020603050405020304" pitchFamily="18" charset="0"/>
              </a:rPr>
              <a:t>-to-</a:t>
            </a:r>
            <a:r>
              <a:rPr lang="en-GB" altLang="zh-CN" sz="2000" dirty="0" err="1">
                <a:latin typeface="Times New Roman" panose="02020603050405020304" pitchFamily="18" charset="0"/>
                <a:cs typeface="Times New Roman" panose="02020603050405020304" pitchFamily="18" charset="0"/>
              </a:rPr>
              <a:t>gNB</a:t>
            </a:r>
            <a:r>
              <a:rPr lang="en-GB" altLang="zh-CN" sz="2000" dirty="0">
                <a:latin typeface="Times New Roman" panose="02020603050405020304" pitchFamily="18" charset="0"/>
                <a:cs typeface="Times New Roman" panose="02020603050405020304" pitchFamily="18" charset="0"/>
              </a:rPr>
              <a:t> co-channel CLI handling schemes and UE-to-UE co-channel CLI handling schemes, which can be specific for dynamic/flexible TDD and/or common for both SBFD and dynamic/flexible TDD, were studied, including analysis, performance and specification impact, which are included in Section 8.3 and Section 8.4. The summary of observations for </a:t>
            </a:r>
            <a:r>
              <a:rPr lang="en-GB" altLang="zh-CN" sz="2000" dirty="0" err="1">
                <a:latin typeface="Times New Roman" panose="02020603050405020304" pitchFamily="18" charset="0"/>
                <a:cs typeface="Times New Roman" panose="02020603050405020304" pitchFamily="18" charset="0"/>
              </a:rPr>
              <a:t>gNB</a:t>
            </a:r>
            <a:r>
              <a:rPr lang="en-GB" altLang="zh-CN" sz="2000" dirty="0">
                <a:latin typeface="Times New Roman" panose="02020603050405020304" pitchFamily="18" charset="0"/>
                <a:cs typeface="Times New Roman" panose="02020603050405020304" pitchFamily="18" charset="0"/>
              </a:rPr>
              <a:t>-to-</a:t>
            </a:r>
            <a:r>
              <a:rPr lang="en-GB" altLang="zh-CN" sz="2000" dirty="0" err="1">
                <a:latin typeface="Times New Roman" panose="02020603050405020304" pitchFamily="18" charset="0"/>
                <a:cs typeface="Times New Roman" panose="02020603050405020304" pitchFamily="18" charset="0"/>
              </a:rPr>
              <a:t>gNB</a:t>
            </a:r>
            <a:r>
              <a:rPr lang="en-GB" altLang="zh-CN" sz="2000" dirty="0">
                <a:latin typeface="Times New Roman" panose="02020603050405020304" pitchFamily="18" charset="0"/>
                <a:cs typeface="Times New Roman" panose="02020603050405020304" pitchFamily="18" charset="0"/>
              </a:rPr>
              <a:t> CLI handling schemes are included in Section 8.3</a:t>
            </a:r>
            <a:r>
              <a:rPr lang="en-US" altLang="zh-CN" sz="2000" dirty="0">
                <a:latin typeface="Times New Roman" panose="02020603050405020304" pitchFamily="18" charset="0"/>
                <a:cs typeface="Times New Roman" panose="02020603050405020304" pitchFamily="18" charset="0"/>
              </a:rPr>
              <a:t> TR38.858</a:t>
            </a:r>
            <a:r>
              <a:rPr lang="en-GB" altLang="zh-CN" sz="2000" dirty="0">
                <a:latin typeface="Times New Roman" panose="02020603050405020304" pitchFamily="18" charset="0"/>
                <a:cs typeface="Times New Roman" panose="02020603050405020304" pitchFamily="18" charset="0"/>
              </a:rPr>
              <a:t>. </a:t>
            </a:r>
            <a:endParaRPr lang="zh-CN" altLang="zh-CN" sz="2000" dirty="0">
              <a:latin typeface="Times New Roman" panose="02020603050405020304" pitchFamily="18" charset="0"/>
              <a:cs typeface="Times New Roman" panose="02020603050405020304" pitchFamily="18" charset="0"/>
            </a:endParaRPr>
          </a:p>
          <a:p>
            <a:pPr marL="800100" lvl="1" indent="-342900" hangingPunct="0">
              <a:spcBef>
                <a:spcPts val="600"/>
              </a:spcBef>
              <a:buClr>
                <a:srgbClr val="548ED5"/>
              </a:buClr>
              <a:buFont typeface="Arial" panose="020B0604020202020204" pitchFamily="34" charset="0"/>
              <a:buChar char="•"/>
            </a:pPr>
            <a:endParaRPr lang="zh-CN" altLang="zh-CN" sz="2000"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200" dirty="0"/>
              <a:t>Prototypes of SBFD</a:t>
            </a:r>
            <a:endParaRPr lang="zh-CN" altLang="en-US" sz="3200" dirty="0"/>
          </a:p>
        </p:txBody>
      </p:sp>
      <p:sp>
        <p:nvSpPr>
          <p:cNvPr id="4" name="文本框 3"/>
          <p:cNvSpPr txBox="1"/>
          <p:nvPr/>
        </p:nvSpPr>
        <p:spPr>
          <a:xfrm>
            <a:off x="695325" y="908050"/>
            <a:ext cx="11306379" cy="1892826"/>
          </a:xfrm>
          <a:prstGeom prst="rect">
            <a:avLst/>
          </a:prstGeom>
          <a:noFill/>
          <a:ln>
            <a:noFill/>
          </a:ln>
        </p:spPr>
        <p:txBody>
          <a:bodyPr wrap="square" rtlCol="0">
            <a:spAutoFit/>
          </a:bodyPr>
          <a:lstStyle/>
          <a:p>
            <a:pPr marL="342900" indent="-342900" hangingPunct="0">
              <a:spcBef>
                <a:spcPts val="600"/>
              </a:spcBef>
              <a:spcAft>
                <a:spcPts val="600"/>
              </a:spcAft>
              <a:buClr>
                <a:srgbClr val="548ED5"/>
              </a:buClr>
              <a:buFont typeface="Wingdings" panose="05000000000000000000" pitchFamily="2" charset="2"/>
              <a:buChar char="n"/>
            </a:pPr>
            <a:r>
              <a:rPr lang="en-GB" altLang="zh-CN" sz="2000" dirty="0">
                <a:latin typeface="Times New Roman" panose="02020603050405020304" pitchFamily="18" charset="0"/>
                <a:cs typeface="Times New Roman" panose="02020603050405020304" pitchFamily="18" charset="0"/>
              </a:rPr>
              <a:t>Two SBFD BS prototypes are researched and verified by ZTE and CMCC collaboratively in CMCC’s 5G-A Innovation Lab.</a:t>
            </a:r>
          </a:p>
          <a:p>
            <a:pPr marL="742950" lvl="1" indent="-285750">
              <a:buClr>
                <a:srgbClr val="00B0F0"/>
              </a:buClr>
              <a:buFont typeface="Wingdings" panose="05000000000000000000" pitchFamily="2" charset="2"/>
              <a:buChar char="Ø"/>
            </a:pPr>
            <a:r>
              <a:rPr lang="en-US" altLang="zh-CN" dirty="0">
                <a:latin typeface="Times New Roman" panose="02020603050405020304" pitchFamily="18" charset="0"/>
                <a:cs typeface="Times New Roman" panose="02020603050405020304" pitchFamily="18" charset="0"/>
              </a:rPr>
              <a:t>The 1st SBFD prototype is researched to verify the feasibility and evaluate the actual performance of SBFD operation with test UE (TUE).</a:t>
            </a:r>
          </a:p>
          <a:p>
            <a:pPr marL="742950" lvl="1" indent="-285750">
              <a:buClr>
                <a:srgbClr val="00B0F0"/>
              </a:buClr>
              <a:buFont typeface="Wingdings" panose="05000000000000000000" pitchFamily="2" charset="2"/>
              <a:buChar char="Ø"/>
            </a:pPr>
            <a:r>
              <a:rPr lang="en-US" altLang="zh-CN" dirty="0">
                <a:latin typeface="Times New Roman" panose="02020603050405020304" pitchFamily="18" charset="0"/>
                <a:cs typeface="Times New Roman" panose="02020603050405020304" pitchFamily="18" charset="0"/>
              </a:rPr>
              <a:t> The 2nd SBFD prototype is researched to verify the compatibility with legacy commercial UEs and also test the performance. The commercial 5G UEs used in our tests are ZTE Axon 20 and Axon 30 with 2T4R. </a:t>
            </a:r>
            <a:endParaRPr lang="zh-CN" altLang="zh-CN" dirty="0">
              <a:latin typeface="Times New Roman" panose="02020603050405020304" pitchFamily="18" charset="0"/>
              <a:cs typeface="Times New Roman" panose="02020603050405020304" pitchFamily="18" charset="0"/>
            </a:endParaRPr>
          </a:p>
        </p:txBody>
      </p:sp>
      <p:graphicFrame>
        <p:nvGraphicFramePr>
          <p:cNvPr id="9" name="表格 8"/>
          <p:cNvGraphicFramePr>
            <a:graphicFrameLocks noGrp="1"/>
          </p:cNvGraphicFramePr>
          <p:nvPr/>
        </p:nvGraphicFramePr>
        <p:xfrm>
          <a:off x="1737340" y="2986460"/>
          <a:ext cx="9695678" cy="3151142"/>
        </p:xfrm>
        <a:graphic>
          <a:graphicData uri="http://schemas.openxmlformats.org/drawingml/2006/table">
            <a:tbl>
              <a:tblPr firstRow="1" firstCol="1" bandRow="1"/>
              <a:tblGrid>
                <a:gridCol w="2254643">
                  <a:extLst>
                    <a:ext uri="{9D8B030D-6E8A-4147-A177-3AD203B41FA5}">
                      <a16:colId xmlns:a16="http://schemas.microsoft.com/office/drawing/2014/main" val="20000"/>
                    </a:ext>
                  </a:extLst>
                </a:gridCol>
                <a:gridCol w="4748169">
                  <a:extLst>
                    <a:ext uri="{9D8B030D-6E8A-4147-A177-3AD203B41FA5}">
                      <a16:colId xmlns:a16="http://schemas.microsoft.com/office/drawing/2014/main" val="20001"/>
                    </a:ext>
                  </a:extLst>
                </a:gridCol>
                <a:gridCol w="2692866">
                  <a:extLst>
                    <a:ext uri="{9D8B030D-6E8A-4147-A177-3AD203B41FA5}">
                      <a16:colId xmlns:a16="http://schemas.microsoft.com/office/drawing/2014/main" val="20002"/>
                    </a:ext>
                  </a:extLst>
                </a:gridCol>
              </a:tblGrid>
              <a:tr h="337450">
                <a:tc>
                  <a:txBody>
                    <a:bodyPr/>
                    <a:lstStyle/>
                    <a:p>
                      <a:pPr algn="ctr">
                        <a:lnSpc>
                          <a:spcPct val="100000"/>
                        </a:lnSpc>
                        <a:spcBef>
                          <a:spcPts val="600"/>
                        </a:spcBef>
                        <a:spcAft>
                          <a:spcPts val="600"/>
                        </a:spcAft>
                      </a:pPr>
                      <a:r>
                        <a:rPr lang="en-GB" sz="1600" dirty="0">
                          <a:effectLst/>
                          <a:latin typeface="Times New Roman" panose="02020603050405020304" pitchFamily="18" charset="0"/>
                          <a:ea typeface="宋体" panose="02010600030101010101" pitchFamily="2" charset="-122"/>
                        </a:rPr>
                        <a:t>Prototype</a:t>
                      </a:r>
                      <a:endParaRPr lang="zh-CN" sz="1600" dirty="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7E6E6"/>
                    </a:solidFill>
                  </a:tcPr>
                </a:tc>
                <a:tc>
                  <a:txBody>
                    <a:bodyPr/>
                    <a:lstStyle/>
                    <a:p>
                      <a:pPr algn="ctr">
                        <a:lnSpc>
                          <a:spcPct val="100000"/>
                        </a:lnSpc>
                        <a:spcBef>
                          <a:spcPts val="600"/>
                        </a:spcBef>
                        <a:spcAft>
                          <a:spcPts val="600"/>
                        </a:spcAft>
                      </a:pPr>
                      <a:r>
                        <a:rPr lang="en-GB" sz="1600" dirty="0">
                          <a:effectLst/>
                          <a:latin typeface="Times New Roman" panose="02020603050405020304" pitchFamily="18" charset="0"/>
                          <a:ea typeface="宋体" panose="02010600030101010101" pitchFamily="2" charset="-122"/>
                        </a:rPr>
                        <a:t>Figures</a:t>
                      </a:r>
                      <a:endParaRPr lang="zh-CN" sz="16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7E6E6"/>
                    </a:solidFill>
                  </a:tcPr>
                </a:tc>
                <a:tc>
                  <a:txBody>
                    <a:bodyPr/>
                    <a:lstStyle/>
                    <a:p>
                      <a:pPr algn="ctr">
                        <a:lnSpc>
                          <a:spcPct val="100000"/>
                        </a:lnSpc>
                        <a:spcBef>
                          <a:spcPts val="600"/>
                        </a:spcBef>
                        <a:spcAft>
                          <a:spcPts val="600"/>
                        </a:spcAft>
                      </a:pPr>
                      <a:r>
                        <a:rPr lang="en-GB" sz="1600">
                          <a:effectLst/>
                          <a:latin typeface="Times New Roman" panose="02020603050405020304" pitchFamily="18" charset="0"/>
                          <a:ea typeface="宋体" panose="02010600030101010101" pitchFamily="2" charset="-122"/>
                        </a:rPr>
                        <a:t>Performance</a:t>
                      </a:r>
                      <a:endParaRPr lang="zh-CN" sz="16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7E6E6"/>
                    </a:solidFill>
                  </a:tcPr>
                </a:tc>
                <a:extLst>
                  <a:ext uri="{0D108BD9-81ED-4DB2-BD59-A6C34878D82A}">
                    <a16:rowId xmlns:a16="http://schemas.microsoft.com/office/drawing/2014/main" val="10000"/>
                  </a:ext>
                </a:extLst>
              </a:tr>
              <a:tr h="1395953">
                <a:tc>
                  <a:txBody>
                    <a:bodyPr/>
                    <a:lstStyle/>
                    <a:p>
                      <a:pPr algn="just">
                        <a:lnSpc>
                          <a:spcPct val="100000"/>
                        </a:lnSpc>
                        <a:spcBef>
                          <a:spcPts val="600"/>
                        </a:spcBef>
                        <a:spcAft>
                          <a:spcPts val="600"/>
                        </a:spcAft>
                      </a:pPr>
                      <a:r>
                        <a:rPr lang="en-GB" sz="1600" dirty="0">
                          <a:effectLst/>
                          <a:latin typeface="Times New Roman" panose="02020603050405020304" pitchFamily="18" charset="0"/>
                          <a:ea typeface="宋体" panose="02010600030101010101" pitchFamily="2" charset="-122"/>
                        </a:rPr>
                        <a:t>The 1</a:t>
                      </a:r>
                      <a:r>
                        <a:rPr lang="en-GB" sz="1600" baseline="30000" dirty="0">
                          <a:effectLst/>
                          <a:latin typeface="Times New Roman" panose="02020603050405020304" pitchFamily="18" charset="0"/>
                          <a:ea typeface="宋体" panose="02010600030101010101" pitchFamily="2" charset="-122"/>
                        </a:rPr>
                        <a:t>st</a:t>
                      </a:r>
                      <a:r>
                        <a:rPr lang="en-GB" sz="1600" dirty="0">
                          <a:effectLst/>
                          <a:latin typeface="Times New Roman" panose="02020603050405020304" pitchFamily="18" charset="0"/>
                          <a:ea typeface="宋体" panose="02010600030101010101" pitchFamily="2" charset="-122"/>
                        </a:rPr>
                        <a:t> SBFD prototype with TUE (4T4R)</a:t>
                      </a:r>
                      <a:endParaRPr lang="zh-CN" sz="16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Bef>
                          <a:spcPts val="600"/>
                        </a:spcBef>
                        <a:spcAft>
                          <a:spcPts val="600"/>
                        </a:spcAft>
                      </a:pPr>
                      <a:endParaRPr lang="en-GB" sz="1600" dirty="0">
                        <a:effectLst/>
                        <a:latin typeface="New York"/>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Bef>
                          <a:spcPts val="600"/>
                        </a:spcBef>
                        <a:spcAft>
                          <a:spcPts val="600"/>
                        </a:spcAft>
                      </a:pPr>
                      <a:r>
                        <a:rPr lang="en-GB" sz="1600" dirty="0">
                          <a:effectLst/>
                          <a:latin typeface="Times New Roman" panose="02020603050405020304" pitchFamily="18" charset="0"/>
                          <a:ea typeface="宋体" panose="02010600030101010101" pitchFamily="2" charset="-122"/>
                        </a:rPr>
                        <a:t>Peak UL data rate: 1.4Gbps</a:t>
                      </a:r>
                      <a:endParaRPr lang="zh-CN" sz="1600" dirty="0">
                        <a:effectLst/>
                        <a:latin typeface="Times New Roman" panose="02020603050405020304" pitchFamily="18" charset="0"/>
                        <a:ea typeface="宋体" panose="02010600030101010101" pitchFamily="2" charset="-122"/>
                      </a:endParaRPr>
                    </a:p>
                    <a:p>
                      <a:pPr algn="l">
                        <a:lnSpc>
                          <a:spcPct val="100000"/>
                        </a:lnSpc>
                        <a:spcBef>
                          <a:spcPts val="600"/>
                        </a:spcBef>
                        <a:spcAft>
                          <a:spcPts val="600"/>
                        </a:spcAft>
                      </a:pPr>
                      <a:r>
                        <a:rPr lang="en-GB" sz="1600" dirty="0">
                          <a:effectLst/>
                          <a:latin typeface="Times New Roman" panose="02020603050405020304" pitchFamily="18" charset="0"/>
                          <a:ea typeface="宋体" panose="02010600030101010101" pitchFamily="2" charset="-122"/>
                        </a:rPr>
                        <a:t>E2E latency: less than 4ms</a:t>
                      </a:r>
                      <a:endParaRPr lang="zh-CN" sz="16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417739">
                <a:tc>
                  <a:txBody>
                    <a:bodyPr/>
                    <a:lstStyle/>
                    <a:p>
                      <a:pPr algn="just">
                        <a:lnSpc>
                          <a:spcPct val="100000"/>
                        </a:lnSpc>
                        <a:spcBef>
                          <a:spcPts val="600"/>
                        </a:spcBef>
                        <a:spcAft>
                          <a:spcPts val="600"/>
                        </a:spcAft>
                      </a:pPr>
                      <a:r>
                        <a:rPr lang="en-GB" sz="1600" dirty="0">
                          <a:effectLst/>
                          <a:latin typeface="Times New Roman" panose="02020603050405020304" pitchFamily="18" charset="0"/>
                          <a:ea typeface="宋体" panose="02010600030101010101" pitchFamily="2" charset="-122"/>
                        </a:rPr>
                        <a:t>The 2</a:t>
                      </a:r>
                      <a:r>
                        <a:rPr lang="en-GB" sz="1600" baseline="30000" dirty="0">
                          <a:effectLst/>
                          <a:latin typeface="Times New Roman" panose="02020603050405020304" pitchFamily="18" charset="0"/>
                          <a:ea typeface="宋体" panose="02010600030101010101" pitchFamily="2" charset="-122"/>
                        </a:rPr>
                        <a:t>nd</a:t>
                      </a:r>
                      <a:r>
                        <a:rPr lang="en-GB" sz="1600" dirty="0">
                          <a:effectLst/>
                          <a:latin typeface="Times New Roman" panose="02020603050405020304" pitchFamily="18" charset="0"/>
                          <a:ea typeface="宋体" panose="02010600030101010101" pitchFamily="2" charset="-122"/>
                        </a:rPr>
                        <a:t> SBFD prototype with commercial UE (2T4R)</a:t>
                      </a:r>
                      <a:endParaRPr lang="zh-CN" sz="16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Bef>
                          <a:spcPts val="600"/>
                        </a:spcBef>
                        <a:spcAft>
                          <a:spcPts val="600"/>
                        </a:spcAft>
                      </a:pPr>
                      <a:endParaRPr lang="en-GB" sz="1600" dirty="0">
                        <a:effectLst/>
                        <a:latin typeface="New York"/>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Bef>
                          <a:spcPts val="600"/>
                        </a:spcBef>
                        <a:spcAft>
                          <a:spcPts val="600"/>
                        </a:spcAft>
                      </a:pPr>
                      <a:r>
                        <a:rPr lang="en-GB" sz="1600" dirty="0">
                          <a:effectLst/>
                          <a:latin typeface="Times New Roman" panose="02020603050405020304" pitchFamily="18" charset="0"/>
                          <a:ea typeface="宋体" panose="02010600030101010101" pitchFamily="2" charset="-122"/>
                        </a:rPr>
                        <a:t>Peak UL data rate: 700Mbps</a:t>
                      </a:r>
                      <a:endParaRPr lang="zh-CN" sz="1600" dirty="0">
                        <a:effectLst/>
                        <a:latin typeface="Times New Roman" panose="02020603050405020304" pitchFamily="18" charset="0"/>
                        <a:ea typeface="宋体" panose="02010600030101010101" pitchFamily="2" charset="-122"/>
                      </a:endParaRPr>
                    </a:p>
                    <a:p>
                      <a:pPr algn="l">
                        <a:lnSpc>
                          <a:spcPct val="100000"/>
                        </a:lnSpc>
                        <a:spcBef>
                          <a:spcPts val="600"/>
                        </a:spcBef>
                        <a:spcAft>
                          <a:spcPts val="600"/>
                        </a:spcAft>
                      </a:pPr>
                      <a:r>
                        <a:rPr lang="en-GB" sz="1600" dirty="0">
                          <a:effectLst/>
                          <a:latin typeface="Times New Roman" panose="02020603050405020304" pitchFamily="18" charset="0"/>
                          <a:ea typeface="宋体" panose="02010600030101010101" pitchFamily="2" charset="-122"/>
                        </a:rPr>
                        <a:t>E2E latency: around 4ms</a:t>
                      </a:r>
                      <a:endParaRPr lang="zh-CN" sz="16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pic>
        <p:nvPicPr>
          <p:cNvPr id="10" name="图片 9"/>
          <p:cNvPicPr>
            <a:picLocks noChangeAspect="1" noChangeArrowheads="1"/>
          </p:cNvPicPr>
          <p:nvPr/>
        </p:nvPicPr>
        <p:blipFill>
          <a:blip r:embed="rId2">
            <a:extLst>
              <a:ext uri="{28A0092B-C50C-407E-A947-70E740481C1C}">
                <a14:useLocalDpi xmlns:a14="http://schemas.microsoft.com/office/drawing/2010/main" val="0"/>
              </a:ext>
            </a:extLst>
          </a:blip>
          <a:srcRect b="58630"/>
          <a:stretch>
            <a:fillRect/>
          </a:stretch>
        </p:blipFill>
        <p:spPr bwMode="auto">
          <a:xfrm>
            <a:off x="4106206" y="3384571"/>
            <a:ext cx="2337729" cy="1260000"/>
          </a:xfrm>
          <a:prstGeom prst="rect">
            <a:avLst/>
          </a:prstGeom>
          <a:noFill/>
          <a:extLst>
            <a:ext uri="{909E8E84-426E-40DD-AFC4-6F175D3DCCD1}">
              <a14:hiddenFill xmlns:a14="http://schemas.microsoft.com/office/drawing/2010/main">
                <a:solidFill>
                  <a:srgbClr val="FFFFFF"/>
                </a:solidFill>
              </a14:hiddenFill>
            </a:ext>
          </a:extLst>
        </p:spPr>
      </p:pic>
      <p:pic>
        <p:nvPicPr>
          <p:cNvPr id="11" name="图片 15"/>
          <p:cNvPicPr>
            <a:picLocks noChangeAspect="1" noChangeArrowheads="1"/>
          </p:cNvPicPr>
          <p:nvPr/>
        </p:nvPicPr>
        <p:blipFill>
          <a:blip r:embed="rId3" cstate="print">
            <a:extLst>
              <a:ext uri="{28A0092B-C50C-407E-A947-70E740481C1C}">
                <a14:useLocalDpi xmlns:a14="http://schemas.microsoft.com/office/drawing/2010/main" val="0"/>
              </a:ext>
            </a:extLst>
          </a:blip>
          <a:srcRect t="47217"/>
          <a:stretch>
            <a:fillRect/>
          </a:stretch>
        </p:blipFill>
        <p:spPr bwMode="auto">
          <a:xfrm>
            <a:off x="6692696" y="3375758"/>
            <a:ext cx="1830713" cy="1260000"/>
          </a:xfrm>
          <a:prstGeom prst="rect">
            <a:avLst/>
          </a:prstGeom>
          <a:noFill/>
          <a:extLst>
            <a:ext uri="{909E8E84-426E-40DD-AFC4-6F175D3DCCD1}">
              <a14:hiddenFill xmlns:a14="http://schemas.microsoft.com/office/drawing/2010/main">
                <a:solidFill>
                  <a:srgbClr val="FFFFFF"/>
                </a:solidFill>
              </a14:hiddenFill>
            </a:ext>
          </a:extLst>
        </p:spPr>
      </p:pic>
      <p:pic>
        <p:nvPicPr>
          <p:cNvPr id="12" name="图片 1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41064" y="4798413"/>
            <a:ext cx="2238348" cy="1260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200" dirty="0"/>
              <a:t>Prototypes of SBFD</a:t>
            </a:r>
            <a:endParaRPr lang="zh-CN" altLang="en-US" sz="3200" dirty="0"/>
          </a:p>
        </p:txBody>
      </p:sp>
      <p:sp>
        <p:nvSpPr>
          <p:cNvPr id="4" name="文本框 3"/>
          <p:cNvSpPr txBox="1"/>
          <p:nvPr/>
        </p:nvSpPr>
        <p:spPr>
          <a:xfrm>
            <a:off x="695325" y="924353"/>
            <a:ext cx="11031628" cy="707886"/>
          </a:xfrm>
          <a:prstGeom prst="rect">
            <a:avLst/>
          </a:prstGeom>
          <a:noFill/>
          <a:ln>
            <a:noFill/>
          </a:ln>
        </p:spPr>
        <p:txBody>
          <a:bodyPr wrap="square" rtlCol="0">
            <a:spAutoFit/>
          </a:bodyPr>
          <a:lstStyle/>
          <a:p>
            <a:pPr marL="342900" indent="-342900" hangingPunct="0">
              <a:spcBef>
                <a:spcPts val="600"/>
              </a:spcBef>
              <a:spcAft>
                <a:spcPts val="600"/>
              </a:spcAft>
              <a:buClr>
                <a:srgbClr val="548ED5"/>
              </a:buClr>
              <a:buFont typeface="Wingdings" panose="05000000000000000000" pitchFamily="2" charset="2"/>
              <a:buChar char="n"/>
            </a:pPr>
            <a:r>
              <a:rPr lang="en-GB" altLang="zh-CN" sz="2000" dirty="0">
                <a:latin typeface="Times New Roman" panose="02020603050405020304" pitchFamily="18" charset="0"/>
                <a:cs typeface="Times New Roman" panose="02020603050405020304" pitchFamily="18" charset="0"/>
              </a:rPr>
              <a:t>Another filed test of the SBFD prototype with commercial UE in outdoor environment is also carried out in ZTE Xi'an Research Institute.</a:t>
            </a:r>
          </a:p>
        </p:txBody>
      </p:sp>
      <p:graphicFrame>
        <p:nvGraphicFramePr>
          <p:cNvPr id="9" name="表格 8"/>
          <p:cNvGraphicFramePr>
            <a:graphicFrameLocks noGrp="1"/>
          </p:cNvGraphicFramePr>
          <p:nvPr/>
        </p:nvGraphicFramePr>
        <p:xfrm>
          <a:off x="1176855" y="1728833"/>
          <a:ext cx="9838290" cy="4218961"/>
        </p:xfrm>
        <a:graphic>
          <a:graphicData uri="http://schemas.openxmlformats.org/drawingml/2006/table">
            <a:tbl>
              <a:tblPr firstRow="1" firstCol="1" bandRow="1"/>
              <a:tblGrid>
                <a:gridCol w="2254643">
                  <a:extLst>
                    <a:ext uri="{9D8B030D-6E8A-4147-A177-3AD203B41FA5}">
                      <a16:colId xmlns:a16="http://schemas.microsoft.com/office/drawing/2014/main" val="20000"/>
                    </a:ext>
                  </a:extLst>
                </a:gridCol>
                <a:gridCol w="4966282">
                  <a:extLst>
                    <a:ext uri="{9D8B030D-6E8A-4147-A177-3AD203B41FA5}">
                      <a16:colId xmlns:a16="http://schemas.microsoft.com/office/drawing/2014/main" val="20001"/>
                    </a:ext>
                  </a:extLst>
                </a:gridCol>
                <a:gridCol w="2617365">
                  <a:extLst>
                    <a:ext uri="{9D8B030D-6E8A-4147-A177-3AD203B41FA5}">
                      <a16:colId xmlns:a16="http://schemas.microsoft.com/office/drawing/2014/main" val="20002"/>
                    </a:ext>
                  </a:extLst>
                </a:gridCol>
              </a:tblGrid>
              <a:tr h="337450">
                <a:tc>
                  <a:txBody>
                    <a:bodyPr/>
                    <a:lstStyle/>
                    <a:p>
                      <a:pPr algn="ctr">
                        <a:lnSpc>
                          <a:spcPct val="100000"/>
                        </a:lnSpc>
                        <a:spcBef>
                          <a:spcPts val="600"/>
                        </a:spcBef>
                        <a:spcAft>
                          <a:spcPts val="600"/>
                        </a:spcAft>
                      </a:pPr>
                      <a:r>
                        <a:rPr lang="en-GB" sz="1600" dirty="0">
                          <a:effectLst/>
                          <a:latin typeface="Times New Roman" panose="02020603050405020304" pitchFamily="18" charset="0"/>
                          <a:ea typeface="宋体" panose="02010600030101010101" pitchFamily="2" charset="-122"/>
                        </a:rPr>
                        <a:t>Prototype</a:t>
                      </a:r>
                      <a:endParaRPr lang="zh-CN" sz="1600" dirty="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7E6E6"/>
                    </a:solidFill>
                  </a:tcPr>
                </a:tc>
                <a:tc>
                  <a:txBody>
                    <a:bodyPr/>
                    <a:lstStyle/>
                    <a:p>
                      <a:pPr algn="ctr">
                        <a:lnSpc>
                          <a:spcPct val="100000"/>
                        </a:lnSpc>
                        <a:spcBef>
                          <a:spcPts val="600"/>
                        </a:spcBef>
                        <a:spcAft>
                          <a:spcPts val="600"/>
                        </a:spcAft>
                      </a:pPr>
                      <a:r>
                        <a:rPr lang="en-GB" sz="1600" dirty="0">
                          <a:effectLst/>
                          <a:latin typeface="Times New Roman" panose="02020603050405020304" pitchFamily="18" charset="0"/>
                          <a:ea typeface="宋体" panose="02010600030101010101" pitchFamily="2" charset="-122"/>
                        </a:rPr>
                        <a:t>Figures</a:t>
                      </a:r>
                      <a:endParaRPr lang="zh-CN" sz="16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7E6E6"/>
                    </a:solidFill>
                  </a:tcPr>
                </a:tc>
                <a:tc>
                  <a:txBody>
                    <a:bodyPr/>
                    <a:lstStyle/>
                    <a:p>
                      <a:pPr algn="ctr">
                        <a:lnSpc>
                          <a:spcPct val="100000"/>
                        </a:lnSpc>
                        <a:spcBef>
                          <a:spcPts val="600"/>
                        </a:spcBef>
                        <a:spcAft>
                          <a:spcPts val="600"/>
                        </a:spcAft>
                      </a:pPr>
                      <a:r>
                        <a:rPr lang="en-GB" sz="1600">
                          <a:effectLst/>
                          <a:latin typeface="Times New Roman" panose="02020603050405020304" pitchFamily="18" charset="0"/>
                          <a:ea typeface="宋体" panose="02010600030101010101" pitchFamily="2" charset="-122"/>
                        </a:rPr>
                        <a:t>Performance</a:t>
                      </a:r>
                      <a:endParaRPr lang="zh-CN" sz="16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7E6E6"/>
                    </a:solidFill>
                  </a:tcPr>
                </a:tc>
                <a:extLst>
                  <a:ext uri="{0D108BD9-81ED-4DB2-BD59-A6C34878D82A}">
                    <a16:rowId xmlns:a16="http://schemas.microsoft.com/office/drawing/2014/main" val="10000"/>
                  </a:ext>
                </a:extLst>
              </a:tr>
              <a:tr h="3881511">
                <a:tc>
                  <a:txBody>
                    <a:bodyPr/>
                    <a:lstStyle/>
                    <a:p>
                      <a:pPr algn="ctr">
                        <a:lnSpc>
                          <a:spcPct val="100000"/>
                        </a:lnSpc>
                        <a:spcBef>
                          <a:spcPts val="600"/>
                        </a:spcBef>
                        <a:spcAft>
                          <a:spcPts val="600"/>
                        </a:spcAft>
                      </a:pPr>
                      <a:r>
                        <a:rPr lang="en-GB" sz="1600" dirty="0">
                          <a:effectLst/>
                          <a:latin typeface="Times New Roman" panose="02020603050405020304" pitchFamily="18" charset="0"/>
                          <a:ea typeface="宋体" panose="02010600030101010101" pitchFamily="2" charset="-122"/>
                        </a:rPr>
                        <a:t>Field test</a:t>
                      </a:r>
                    </a:p>
                    <a:p>
                      <a:pPr algn="ctr">
                        <a:lnSpc>
                          <a:spcPct val="100000"/>
                        </a:lnSpc>
                        <a:spcBef>
                          <a:spcPts val="600"/>
                        </a:spcBef>
                        <a:spcAft>
                          <a:spcPts val="600"/>
                        </a:spcAft>
                      </a:pPr>
                      <a:r>
                        <a:rPr lang="en-GB" sz="1600" dirty="0">
                          <a:effectLst/>
                          <a:latin typeface="Times New Roman" panose="02020603050405020304" pitchFamily="18" charset="0"/>
                          <a:ea typeface="宋体" panose="02010600030101010101" pitchFamily="2" charset="-122"/>
                        </a:rPr>
                        <a:t>SBFD prototype with commercial UE (2T4R)</a:t>
                      </a:r>
                      <a:endParaRPr lang="zh-CN" sz="16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Bef>
                          <a:spcPts val="600"/>
                        </a:spcBef>
                        <a:spcAft>
                          <a:spcPts val="600"/>
                        </a:spcAft>
                      </a:pPr>
                      <a:endParaRPr lang="en-GB" sz="1600" dirty="0">
                        <a:effectLst/>
                        <a:latin typeface="New York"/>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Bef>
                          <a:spcPts val="600"/>
                        </a:spcBef>
                        <a:spcAft>
                          <a:spcPts val="600"/>
                        </a:spcAft>
                      </a:pPr>
                      <a:r>
                        <a:rPr lang="en-GB" sz="1600" dirty="0">
                          <a:effectLst/>
                          <a:latin typeface="Times New Roman" panose="02020603050405020304" pitchFamily="18" charset="0"/>
                          <a:ea typeface="宋体" panose="02010600030101010101" pitchFamily="2" charset="-122"/>
                        </a:rPr>
                        <a:t>Peak UL data rate: 672 Mbps</a:t>
                      </a:r>
                      <a:endParaRPr lang="zh-CN" sz="1600" dirty="0">
                        <a:effectLst/>
                        <a:latin typeface="Times New Roman" panose="02020603050405020304" pitchFamily="18" charset="0"/>
                        <a:ea typeface="宋体" panose="02010600030101010101" pitchFamily="2" charset="-122"/>
                      </a:endParaRPr>
                    </a:p>
                    <a:p>
                      <a:pPr algn="l">
                        <a:lnSpc>
                          <a:spcPct val="100000"/>
                        </a:lnSpc>
                        <a:spcBef>
                          <a:spcPts val="600"/>
                        </a:spcBef>
                        <a:spcAft>
                          <a:spcPts val="600"/>
                        </a:spcAft>
                      </a:pPr>
                      <a:r>
                        <a:rPr lang="en-GB" sz="1600" dirty="0">
                          <a:effectLst/>
                          <a:latin typeface="Times New Roman" panose="02020603050405020304" pitchFamily="18" charset="0"/>
                          <a:ea typeface="宋体" panose="02010600030101010101" pitchFamily="2" charset="-122"/>
                        </a:rPr>
                        <a:t>E2E latency: around 5.3ms</a:t>
                      </a:r>
                      <a:endParaRPr lang="zh-CN" sz="16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pic>
        <p:nvPicPr>
          <p:cNvPr id="3" name="图片 2"/>
          <p:cNvPicPr>
            <a:picLocks noChangeAspect="1"/>
          </p:cNvPicPr>
          <p:nvPr/>
        </p:nvPicPr>
        <p:blipFill>
          <a:blip r:embed="rId2"/>
          <a:stretch>
            <a:fillRect/>
          </a:stretch>
        </p:blipFill>
        <p:spPr>
          <a:xfrm>
            <a:off x="5672282" y="2117215"/>
            <a:ext cx="2557900" cy="1440000"/>
          </a:xfrm>
          <a:prstGeom prst="rect">
            <a:avLst/>
          </a:prstGeom>
        </p:spPr>
      </p:pic>
      <p:pic>
        <p:nvPicPr>
          <p:cNvPr id="6" name="图片 5"/>
          <p:cNvPicPr>
            <a:picLocks noChangeAspect="1"/>
          </p:cNvPicPr>
          <p:nvPr/>
        </p:nvPicPr>
        <p:blipFill>
          <a:blip r:embed="rId3"/>
          <a:stretch>
            <a:fillRect/>
          </a:stretch>
        </p:blipFill>
        <p:spPr>
          <a:xfrm>
            <a:off x="3493903" y="2117215"/>
            <a:ext cx="2031100" cy="1440000"/>
          </a:xfrm>
          <a:prstGeom prst="rect">
            <a:avLst/>
          </a:prstGeom>
        </p:spPr>
      </p:pic>
      <p:pic>
        <p:nvPicPr>
          <p:cNvPr id="7" name="图片 6"/>
          <p:cNvPicPr>
            <a:picLocks noChangeAspect="1"/>
          </p:cNvPicPr>
          <p:nvPr/>
        </p:nvPicPr>
        <p:blipFill>
          <a:blip r:embed="rId4"/>
          <a:stretch>
            <a:fillRect/>
          </a:stretch>
        </p:blipFill>
        <p:spPr>
          <a:xfrm>
            <a:off x="3997246" y="3672504"/>
            <a:ext cx="3734370" cy="2160000"/>
          </a:xfrm>
          <a:prstGeom prst="rect">
            <a:avLst/>
          </a:prstGeom>
        </p:spPr>
      </p:pic>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H" val="20161022203059"/>
  <p:tag name="MH_LIBRARY" val="GRAPHIC"/>
  <p:tag name="MH_TYPE" val="Other"/>
  <p:tag name="MH_ORDER" val="3"/>
</p:tagLst>
</file>

<file path=ppt/tags/tag10.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2"/>
</p:tagLst>
</file>

<file path=ppt/tags/tag11.xml><?xml version="1.0" encoding="utf-8"?>
<p:tagLst xmlns:a="http://schemas.openxmlformats.org/drawingml/2006/main" xmlns:r="http://schemas.openxmlformats.org/officeDocument/2006/relationships" xmlns:p="http://schemas.openxmlformats.org/presentationml/2006/main">
  <p:tag name="MH" val="20161022203059"/>
  <p:tag name="MH_LIBRARY" val="GRAPHIC"/>
  <p:tag name="MH_TYPE" val="Other"/>
  <p:tag name="MH_ORDER" val="3"/>
</p:tagLst>
</file>

<file path=ppt/tags/tag12.xml><?xml version="1.0" encoding="utf-8"?>
<p:tagLst xmlns:a="http://schemas.openxmlformats.org/drawingml/2006/main" xmlns:r="http://schemas.openxmlformats.org/officeDocument/2006/relationships" xmlns:p="http://schemas.openxmlformats.org/presentationml/2006/main">
  <p:tag name="MH" val="20161022203059"/>
  <p:tag name="MH_LIBRARY" val="GRAPHIC"/>
  <p:tag name="MH_TYPE" val="Other"/>
  <p:tag name="MH_ORDER" val="4"/>
</p:tagLst>
</file>

<file path=ppt/tags/tag13.xml><?xml version="1.0" encoding="utf-8"?>
<p:tagLst xmlns:a="http://schemas.openxmlformats.org/drawingml/2006/main" xmlns:r="http://schemas.openxmlformats.org/officeDocument/2006/relationships" xmlns:p="http://schemas.openxmlformats.org/presentationml/2006/main">
  <p:tag name="MH" val="20161022203059"/>
  <p:tag name="MH_LIBRARY" val="GRAPHIC"/>
  <p:tag name="MH_TYPE" val="Other"/>
  <p:tag name="MH_ORDER" val="10"/>
</p:tagLst>
</file>

<file path=ppt/tags/tag14.xml><?xml version="1.0" encoding="utf-8"?>
<p:tagLst xmlns:a="http://schemas.openxmlformats.org/drawingml/2006/main" xmlns:r="http://schemas.openxmlformats.org/officeDocument/2006/relationships" xmlns:p="http://schemas.openxmlformats.org/presentationml/2006/main">
  <p:tag name="MH" val="20161022203059"/>
  <p:tag name="MH_LIBRARY" val="GRAPHIC"/>
  <p:tag name="MH_TYPE" val="SubTitle"/>
  <p:tag name="MH_ORDER" val="2"/>
</p:tagLst>
</file>

<file path=ppt/tags/tag15.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2"/>
</p:tagLst>
</file>

<file path=ppt/tags/tag16.xml><?xml version="1.0" encoding="utf-8"?>
<p:tagLst xmlns:a="http://schemas.openxmlformats.org/drawingml/2006/main" xmlns:r="http://schemas.openxmlformats.org/officeDocument/2006/relationships" xmlns:p="http://schemas.openxmlformats.org/presentationml/2006/main">
  <p:tag name="MH" val="20161022203059"/>
  <p:tag name="MH_LIBRARY" val="GRAPHIC"/>
  <p:tag name="MH_TYPE" val="Other"/>
  <p:tag name="MH_ORDER" val="1"/>
</p:tagLst>
</file>

<file path=ppt/tags/tag17.xml><?xml version="1.0" encoding="utf-8"?>
<p:tagLst xmlns:a="http://schemas.openxmlformats.org/drawingml/2006/main" xmlns:r="http://schemas.openxmlformats.org/officeDocument/2006/relationships" xmlns:p="http://schemas.openxmlformats.org/presentationml/2006/main">
  <p:tag name="MH" val="20161022203059"/>
  <p:tag name="MH_LIBRARY" val="GRAPHIC"/>
  <p:tag name="MH_TYPE" val="Other"/>
  <p:tag name="MH_ORDER" val="2"/>
</p:tagLst>
</file>

<file path=ppt/tags/tag18.xml><?xml version="1.0" encoding="utf-8"?>
<p:tagLst xmlns:a="http://schemas.openxmlformats.org/drawingml/2006/main" xmlns:r="http://schemas.openxmlformats.org/officeDocument/2006/relationships" xmlns:p="http://schemas.openxmlformats.org/presentationml/2006/main">
  <p:tag name="MH" val="20161022203059"/>
  <p:tag name="MH_LIBRARY" val="GRAPHIC"/>
  <p:tag name="MH_TYPE" val="Other"/>
  <p:tag name="MH_ORDER" val="9"/>
</p:tagLst>
</file>

<file path=ppt/tags/tag19.xml><?xml version="1.0" encoding="utf-8"?>
<p:tagLst xmlns:a="http://schemas.openxmlformats.org/drawingml/2006/main" xmlns:r="http://schemas.openxmlformats.org/officeDocument/2006/relationships" xmlns:p="http://schemas.openxmlformats.org/presentationml/2006/main">
  <p:tag name="MH" val="20161022203059"/>
  <p:tag name="MH_LIBRARY" val="GRAPHIC"/>
  <p:tag name="MH_TYPE" val="SubTitle"/>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 val="20161022203059"/>
  <p:tag name="MH_LIBRARY" val="GRAPHIC"/>
  <p:tag name="MH_TYPE" val="Other"/>
  <p:tag name="MH_ORDER" val="4"/>
</p:tagLst>
</file>

<file path=ppt/tags/tag20.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61022203059"/>
  <p:tag name="MH_LIBRARY" val="GRAPHIC"/>
  <p:tag name="MH_TYPE" val="Other"/>
  <p:tag name="MH_ORDER" val="10"/>
</p:tagLst>
</file>

<file path=ppt/tags/tag4.xml><?xml version="1.0" encoding="utf-8"?>
<p:tagLst xmlns:a="http://schemas.openxmlformats.org/drawingml/2006/main" xmlns:r="http://schemas.openxmlformats.org/officeDocument/2006/relationships" xmlns:p="http://schemas.openxmlformats.org/presentationml/2006/main">
  <p:tag name="MH" val="20161022203059"/>
  <p:tag name="MH_LIBRARY" val="GRAPHIC"/>
  <p:tag name="MH_TYPE" val="SubTitle"/>
  <p:tag name="MH_ORDER" val="2"/>
</p:tagLst>
</file>

<file path=ppt/tags/tag5.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2"/>
</p:tagLst>
</file>

<file path=ppt/tags/tag6.xml><?xml version="1.0" encoding="utf-8"?>
<p:tagLst xmlns:a="http://schemas.openxmlformats.org/drawingml/2006/main" xmlns:r="http://schemas.openxmlformats.org/officeDocument/2006/relationships" xmlns:p="http://schemas.openxmlformats.org/presentationml/2006/main">
  <p:tag name="MH" val="20161022203059"/>
  <p:tag name="MH_LIBRARY" val="GRAPHIC"/>
  <p:tag name="MH_TYPE" val="Other"/>
  <p:tag name="MH_ORDER" val="3"/>
</p:tagLst>
</file>

<file path=ppt/tags/tag7.xml><?xml version="1.0" encoding="utf-8"?>
<p:tagLst xmlns:a="http://schemas.openxmlformats.org/drawingml/2006/main" xmlns:r="http://schemas.openxmlformats.org/officeDocument/2006/relationships" xmlns:p="http://schemas.openxmlformats.org/presentationml/2006/main">
  <p:tag name="MH" val="20161022203059"/>
  <p:tag name="MH_LIBRARY" val="GRAPHIC"/>
  <p:tag name="MH_TYPE" val="Other"/>
  <p:tag name="MH_ORDER" val="4"/>
</p:tagLst>
</file>

<file path=ppt/tags/tag8.xml><?xml version="1.0" encoding="utf-8"?>
<p:tagLst xmlns:a="http://schemas.openxmlformats.org/drawingml/2006/main" xmlns:r="http://schemas.openxmlformats.org/officeDocument/2006/relationships" xmlns:p="http://schemas.openxmlformats.org/presentationml/2006/main">
  <p:tag name="MH" val="20161022203059"/>
  <p:tag name="MH_LIBRARY" val="GRAPHIC"/>
  <p:tag name="MH_TYPE" val="Other"/>
  <p:tag name="MH_ORDER" val="10"/>
</p:tagLst>
</file>

<file path=ppt/tags/tag9.xml><?xml version="1.0" encoding="utf-8"?>
<p:tagLst xmlns:a="http://schemas.openxmlformats.org/drawingml/2006/main" xmlns:r="http://schemas.openxmlformats.org/officeDocument/2006/relationships" xmlns:p="http://schemas.openxmlformats.org/presentationml/2006/main">
  <p:tag name="MH" val="20161022203059"/>
  <p:tag name="MH_LIBRARY" val="GRAPHIC"/>
  <p:tag name="MH_TYPE" val="SubTitle"/>
  <p:tag name="MH_ORDER" val="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square">
        <a:spAutoFit/>
      </a:bodyPr>
      <a:lstStyle>
        <a:defPPr marL="361950">
          <a:lnSpc>
            <a:spcPct val="120000"/>
          </a:lnSpc>
          <a:spcAft>
            <a:spcPts val="600"/>
          </a:spcAft>
          <a:buClr>
            <a:srgbClr val="008ED3"/>
          </a:buClr>
          <a:buSzPct val="91000"/>
          <a:defRPr sz="1400" b="1" dirty="0" smtClean="0">
            <a:latin typeface="微软雅黑" panose="020B0503020204020204" pitchFamily="34" charset="-122"/>
            <a:ea typeface="微软雅黑" panose="020B0503020204020204" pitchFamily="34" charset="-122"/>
          </a:defRPr>
        </a:defPPr>
      </a:lstStyle>
    </a:spDef>
    <a:txDef>
      <a:spPr>
        <a:solidFill>
          <a:schemeClr val="accent1">
            <a:lumMod val="20000"/>
            <a:lumOff val="80000"/>
          </a:schemeClr>
        </a:solidFill>
        <a:ln>
          <a:noFill/>
        </a:ln>
      </a:spPr>
      <a:bodyPr wrap="square" rtlCol="0">
        <a:spAutoFit/>
      </a:bodyPr>
      <a:lstStyle>
        <a:defPPr algn="ctr">
          <a:defRPr sz="1600" b="1" dirty="0" smtClean="0">
            <a:latin typeface="微软雅黑" panose="020B0503020204020204" pitchFamily="34" charset="-122"/>
            <a:ea typeface="微软雅黑" panose="020B0503020204020204" pitchFamily="34"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90</TotalTime>
  <Words>1768</Words>
  <Application>Microsoft Office PowerPoint</Application>
  <PresentationFormat>宽屏</PresentationFormat>
  <Paragraphs>171</Paragraphs>
  <Slides>13</Slides>
  <Notes>2</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幻灯片标题</vt:lpstr>
      </vt:variant>
      <vt:variant>
        <vt:i4>13</vt:i4>
      </vt:variant>
      <vt:variant>
        <vt:lpstr>自定义放映</vt:lpstr>
      </vt:variant>
      <vt:variant>
        <vt:i4>1</vt:i4>
      </vt:variant>
    </vt:vector>
  </HeadingPairs>
  <TitlesOfParts>
    <vt:vector size="27" baseType="lpstr">
      <vt:lpstr>Arial Unicode MS</vt:lpstr>
      <vt:lpstr>Myriad Pro</vt:lpstr>
      <vt:lpstr>New York</vt:lpstr>
      <vt:lpstr>等线</vt:lpstr>
      <vt:lpstr>方正兰亭圆简体</vt:lpstr>
      <vt:lpstr>方正兰亭圆简体_中粗</vt:lpstr>
      <vt:lpstr>宋体</vt:lpstr>
      <vt:lpstr>微软雅黑</vt:lpstr>
      <vt:lpstr>Arial</vt:lpstr>
      <vt:lpstr>Calibri</vt:lpstr>
      <vt:lpstr>Times New Roman</vt:lpstr>
      <vt:lpstr>Wingdings</vt:lpstr>
      <vt:lpstr>Office 主题</vt:lpstr>
      <vt:lpstr>PowerPoint 演示文稿</vt:lpstr>
      <vt:lpstr>PowerPoint 演示文稿</vt:lpstr>
      <vt:lpstr>Background: Motivation for SBFD</vt:lpstr>
      <vt:lpstr>Background: Study item in 3GPP</vt:lpstr>
      <vt:lpstr>Outcome of Rel-18 study item</vt:lpstr>
      <vt:lpstr>Outcome of Rel-18 study item</vt:lpstr>
      <vt:lpstr>Outcome of Rel-18 study item</vt:lpstr>
      <vt:lpstr>Prototypes of SBFD</vt:lpstr>
      <vt:lpstr>Prototypes of SBFD</vt:lpstr>
      <vt:lpstr>Prototypes of SBFD</vt:lpstr>
      <vt:lpstr>Draft Rel-19 WI Objective</vt:lpstr>
      <vt:lpstr>Draft Rel-19 WI Objective</vt:lpstr>
      <vt:lpstr>PowerPoint 演示文稿</vt:lpstr>
      <vt:lpstr>自定义放映 1</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lenovo</dc:creator>
  <cp:lastModifiedBy>ZTE, Xianghui</cp:lastModifiedBy>
  <cp:revision>2630</cp:revision>
  <dcterms:created xsi:type="dcterms:W3CDTF">2015-12-07T16:40:00Z</dcterms:created>
  <dcterms:modified xsi:type="dcterms:W3CDTF">2023-12-01T08:51:46Z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2052-11.8.2.8875</vt:lpwstr>
  </property>
</Properties>
</file>