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94" r:id="rId2"/>
    <p:sldMasterId id="2147483698" r:id="rId3"/>
  </p:sldMasterIdLst>
  <p:notesMasterIdLst>
    <p:notesMasterId r:id="rId11"/>
  </p:notesMasterIdLst>
  <p:handoutMasterIdLst>
    <p:handoutMasterId r:id="rId12"/>
  </p:handoutMasterIdLst>
  <p:sldIdLst>
    <p:sldId id="449" r:id="rId4"/>
    <p:sldId id="581" r:id="rId5"/>
    <p:sldId id="580" r:id="rId6"/>
    <p:sldId id="582" r:id="rId7"/>
    <p:sldId id="585" r:id="rId8"/>
    <p:sldId id="576" r:id="rId9"/>
    <p:sldId id="405" r:id="rId10"/>
  </p:sldIdLst>
  <p:sldSz cx="12192000" cy="6858000"/>
  <p:notesSz cx="7104063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6095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12191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82870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243827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3047848" algn="l" defTabSz="121914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3657418" algn="l" defTabSz="121914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4266987" algn="l" defTabSz="121914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4876557" algn="l" defTabSz="121914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TC" initials="CTC" lastIdx="4" clrIdx="0"/>
  <p:cmAuthor id="2" name="HP" initials="H" lastIdx="5" clrIdx="1">
    <p:extLst>
      <p:ext uri="{19B8F6BF-5375-455C-9EA6-DF929625EA0E}">
        <p15:presenceInfo xmlns:p15="http://schemas.microsoft.com/office/powerpoint/2012/main" userId="HP" providerId="None"/>
      </p:ext>
    </p:extLst>
  </p:cmAuthor>
  <p:cmAuthor id="4" name="Nanfang" initials="NF" lastIdx="3" clrIdx="2">
    <p:extLst>
      <p:ext uri="{19B8F6BF-5375-455C-9EA6-DF929625EA0E}">
        <p15:presenceInfo xmlns:p15="http://schemas.microsoft.com/office/powerpoint/2012/main" userId="Nanf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6600"/>
    <a:srgbClr val="324395"/>
    <a:srgbClr val="B94A00"/>
    <a:srgbClr val="007E39"/>
    <a:srgbClr val="0000FF"/>
    <a:srgbClr val="E1FFC3"/>
    <a:srgbClr val="FF9966"/>
    <a:srgbClr val="314395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86211" autoAdjust="0"/>
  </p:normalViewPr>
  <p:slideViewPr>
    <p:cSldViewPr>
      <p:cViewPr varScale="1">
        <p:scale>
          <a:sx n="137" d="100"/>
          <a:sy n="137" d="100"/>
        </p:scale>
        <p:origin x="1432" y="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224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47" d="100"/>
          <a:sy n="47" d="100"/>
        </p:scale>
        <p:origin x="-3012" y="-102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9202" cy="512222"/>
          </a:xfrm>
          <a:prstGeom prst="rect">
            <a:avLst/>
          </a:prstGeom>
        </p:spPr>
        <p:txBody>
          <a:bodyPr vert="horz" lIns="95088" tIns="47544" rIns="95088" bIns="47544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203" y="1"/>
            <a:ext cx="3079202" cy="512222"/>
          </a:xfrm>
          <a:prstGeom prst="rect">
            <a:avLst/>
          </a:prstGeom>
        </p:spPr>
        <p:txBody>
          <a:bodyPr vert="horz" lIns="95088" tIns="47544" rIns="95088" bIns="47544" rtlCol="0"/>
          <a:lstStyle>
            <a:lvl1pPr algn="r">
              <a:defRPr sz="1200"/>
            </a:lvl1pPr>
          </a:lstStyle>
          <a:p>
            <a:fld id="{150A64BD-23B2-4E7A-9730-6D4935F9BFD0}" type="datetimeFigureOut">
              <a:rPr lang="zh-CN" altLang="en-US" smtClean="0"/>
              <a:pPr/>
              <a:t>2023/12/4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756"/>
            <a:ext cx="3079202" cy="512222"/>
          </a:xfrm>
          <a:prstGeom prst="rect">
            <a:avLst/>
          </a:prstGeom>
        </p:spPr>
        <p:txBody>
          <a:bodyPr vert="horz" lIns="95088" tIns="47544" rIns="95088" bIns="47544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203" y="9720756"/>
            <a:ext cx="3079202" cy="512222"/>
          </a:xfrm>
          <a:prstGeom prst="rect">
            <a:avLst/>
          </a:prstGeom>
        </p:spPr>
        <p:txBody>
          <a:bodyPr vert="horz" lIns="95088" tIns="47544" rIns="95088" bIns="47544" rtlCol="0" anchor="b"/>
          <a:lstStyle>
            <a:lvl1pPr algn="r">
              <a:defRPr sz="1200"/>
            </a:lvl1pPr>
          </a:lstStyle>
          <a:p>
            <a:fld id="{75CFB782-A460-437C-BCC9-505A30A58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58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8427" cy="511730"/>
          </a:xfrm>
          <a:prstGeom prst="rect">
            <a:avLst/>
          </a:prstGeom>
        </p:spPr>
        <p:txBody>
          <a:bodyPr vert="horz" lIns="95088" tIns="47544" rIns="95088" bIns="4754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4" y="1"/>
            <a:ext cx="3078427" cy="511730"/>
          </a:xfrm>
          <a:prstGeom prst="rect">
            <a:avLst/>
          </a:prstGeom>
        </p:spPr>
        <p:txBody>
          <a:bodyPr vert="horz" lIns="95088" tIns="47544" rIns="95088" bIns="4754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A20A83-B52E-40D0-8C5B-5BB10619EF4E}" type="datetimeFigureOut">
              <a:rPr lang="en-US"/>
              <a:pPr>
                <a:defRPr/>
              </a:pPr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6763"/>
            <a:ext cx="6824663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88" tIns="47544" rIns="95088" bIns="4754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2"/>
            <a:ext cx="5683250" cy="4605575"/>
          </a:xfrm>
          <a:prstGeom prst="rect">
            <a:avLst/>
          </a:prstGeom>
        </p:spPr>
        <p:txBody>
          <a:bodyPr vert="horz" lIns="95088" tIns="47544" rIns="95088" bIns="47544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721107"/>
            <a:ext cx="3078427" cy="511730"/>
          </a:xfrm>
          <a:prstGeom prst="rect">
            <a:avLst/>
          </a:prstGeom>
        </p:spPr>
        <p:txBody>
          <a:bodyPr vert="horz" lIns="95088" tIns="47544" rIns="95088" bIns="475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4" y="9721107"/>
            <a:ext cx="3078427" cy="511730"/>
          </a:xfrm>
          <a:prstGeom prst="rect">
            <a:avLst/>
          </a:prstGeom>
        </p:spPr>
        <p:txBody>
          <a:bodyPr vert="horz" lIns="95088" tIns="47544" rIns="95088" bIns="4754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CAF8E6-9DB6-446E-839F-9B7220314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868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4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0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278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84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41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98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55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56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15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916117"/>
            <a:ext cx="10363200" cy="1470025"/>
          </a:xfrm>
          <a:prstGeom prst="rect">
            <a:avLst/>
          </a:prstGeom>
        </p:spPr>
        <p:txBody>
          <a:bodyPr lIns="91438" tIns="45719" rIns="91438" bIns="45719"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981451"/>
            <a:ext cx="8534400" cy="175260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 algn="ctr">
              <a:buFont typeface="Wingdings" pitchFamily="2" charset="2"/>
              <a:buNone/>
              <a:defRPr sz="3733">
                <a:solidFill>
                  <a:srgbClr val="C00000"/>
                </a:solidFill>
                <a:ea typeface="华文中宋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869987" y="3573463"/>
            <a:ext cx="104648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 lIns="121917" tIns="60959" rIns="121917" bIns="60959"/>
          <a:lstStyle/>
          <a:p>
            <a:endParaRPr lang="zh-CN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50829"/>
            <a:ext cx="2150667" cy="51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4433" y="3"/>
            <a:ext cx="9889067" cy="692151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>
              <a:defRPr sz="32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435" y="908054"/>
            <a:ext cx="11523133" cy="5218113"/>
          </a:xfrm>
          <a:prstGeom prst="rect">
            <a:avLst/>
          </a:prstGeom>
        </p:spPr>
        <p:txBody>
          <a:bodyPr lIns="91438" tIns="45719" rIns="91438" bIns="45719"/>
          <a:lstStyle>
            <a:lvl1pPr marL="351350" indent="-351350">
              <a:spcBef>
                <a:spcPts val="800"/>
              </a:spcBef>
              <a:buClr>
                <a:srgbClr val="FF6600"/>
              </a:buClr>
              <a:buFont typeface="Wingdings" pitchFamily="2" charset="2"/>
              <a:buChar char="n"/>
              <a:defRPr sz="2667"/>
            </a:lvl1pPr>
            <a:lvl2pPr marL="719631" indent="-368281">
              <a:spcBef>
                <a:spcPts val="800"/>
              </a:spcBef>
              <a:buClrTx/>
              <a:buFont typeface="Arial" pitchFamily="34" charset="0"/>
              <a:buChar char="»"/>
              <a:defRPr sz="2400"/>
            </a:lvl2pPr>
            <a:lvl3pPr marL="1070980" indent="-351350">
              <a:spcBef>
                <a:spcPts val="800"/>
              </a:spcBef>
              <a:buFont typeface="Arial" pitchFamily="34" charset="0"/>
              <a:buChar char="•"/>
              <a:defRPr sz="2133"/>
            </a:lvl3pPr>
            <a:lvl4pPr>
              <a:spcBef>
                <a:spcPts val="16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600"/>
              </a:spcBef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4433" y="3"/>
            <a:ext cx="9889067" cy="692151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32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4439" y="908054"/>
            <a:ext cx="5659967" cy="5218113"/>
          </a:xfrm>
          <a:prstGeom prst="rect">
            <a:avLst/>
          </a:prstGeom>
        </p:spPr>
        <p:txBody>
          <a:bodyPr lIns="91438" tIns="45719" rIns="91438" bIns="45719"/>
          <a:lstStyle>
            <a:lvl1pPr marL="361934" indent="-361934">
              <a:spcBef>
                <a:spcPts val="800"/>
              </a:spcBef>
              <a:buClr>
                <a:srgbClr val="FF6600"/>
              </a:buClr>
              <a:buFont typeface="Wingdings" pitchFamily="2" charset="2"/>
              <a:buChar char="n"/>
              <a:defRPr sz="2667"/>
            </a:lvl1pPr>
            <a:lvl2pPr marL="719631" indent="-368281">
              <a:spcBef>
                <a:spcPts val="800"/>
              </a:spcBef>
              <a:buClrTx/>
              <a:buFont typeface="Arial" pitchFamily="34" charset="0"/>
              <a:buChar char="»"/>
              <a:defRPr sz="2400"/>
            </a:lvl2pPr>
            <a:lvl3pPr>
              <a:buNone/>
              <a:defRPr sz="2667"/>
            </a:lvl3pPr>
            <a:lvl4pPr>
              <a:buNone/>
              <a:defRPr sz="2400"/>
            </a:lvl4pPr>
            <a:lvl5pPr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6" y="908054"/>
            <a:ext cx="5659967" cy="5218113"/>
          </a:xfrm>
          <a:prstGeom prst="rect">
            <a:avLst/>
          </a:prstGeom>
        </p:spPr>
        <p:txBody>
          <a:bodyPr lIns="91438" tIns="45719" rIns="91438" bIns="45719"/>
          <a:lstStyle>
            <a:lvl1pPr marL="361934" indent="-361934" algn="l" rtl="0" eaLnBrk="1" fontAlgn="base" hangingPunct="1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FF6600"/>
              </a:buClr>
              <a:buFont typeface="Wingdings" pitchFamily="2" charset="2"/>
              <a:buChar char="n"/>
              <a:defRPr lang="zh-CN" altLang="en-US" sz="2667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865" indent="-361934" algn="l" rtl="0" eaLnBrk="1" fontAlgn="base" hangingPunct="1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Tx/>
              <a:buFont typeface="Arial" pitchFamily="34" charset="0"/>
              <a:buChar char="»"/>
              <a:defRPr lang="zh-CN" alt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667"/>
            </a:lvl3pPr>
            <a:lvl4pPr>
              <a:buNone/>
              <a:defRPr sz="2400"/>
            </a:lvl4pPr>
            <a:lvl5pPr>
              <a:buNone/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7061" y="188641"/>
            <a:ext cx="2641600" cy="93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ctc-logo-4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30225" y="260651"/>
            <a:ext cx="2538263" cy="80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4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0364" y="3909056"/>
            <a:ext cx="2834149" cy="2876939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43340" y="6309320"/>
            <a:ext cx="8448939" cy="504056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marL="389448" lvl="0" indent="-389448" algn="ctr" fontAlgn="base">
              <a:spcBef>
                <a:spcPts val="0"/>
              </a:spcBef>
              <a:spcAft>
                <a:spcPts val="400"/>
              </a:spcAft>
              <a:buClr>
                <a:srgbClr val="000066"/>
              </a:buClr>
              <a:buSzPct val="70000"/>
            </a:pP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流程图: 手动输入 8"/>
          <p:cNvSpPr/>
          <p:nvPr userDrawn="1"/>
        </p:nvSpPr>
        <p:spPr bwMode="auto">
          <a:xfrm rot="16200000">
            <a:off x="10548495" y="5313211"/>
            <a:ext cx="504056" cy="2496277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marL="389448" indent="-389448" algn="ctr" rtl="0" fontAlgn="base">
              <a:spcBef>
                <a:spcPts val="0"/>
              </a:spcBef>
              <a:spcAft>
                <a:spcPts val="400"/>
              </a:spcAft>
              <a:buClr>
                <a:srgbClr val="000066"/>
              </a:buClr>
              <a:buSzPct val="70000"/>
            </a:pPr>
            <a:endParaRPr lang="zh-CN" altLang="en-US" sz="24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43339" y="44626"/>
            <a:ext cx="11809312" cy="692151"/>
          </a:xfrm>
          <a:prstGeom prst="rect">
            <a:avLst/>
          </a:prstGeom>
        </p:spPr>
        <p:txBody>
          <a:bodyPr lIns="91438" tIns="45719" rIns="91438" bIns="45719"/>
          <a:lstStyle>
            <a:lvl1pPr algn="l">
              <a:defRPr sz="4267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143339" y="1124744"/>
            <a:ext cx="5760640" cy="4896544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43339" y="764704"/>
            <a:ext cx="1008112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marL="389448" indent="-389448" algn="ctr">
              <a:spcBef>
                <a:spcPts val="0"/>
              </a:spcBef>
              <a:spcAft>
                <a:spcPts val="400"/>
              </a:spcAft>
              <a:buClr>
                <a:srgbClr val="000066"/>
              </a:buClr>
              <a:buSzPct val="70000"/>
            </a:pP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10224460" y="764704"/>
            <a:ext cx="1824203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marL="389448" indent="-389448" algn="ctr" defTabSz="1219140" rtl="0" eaLnBrk="1" fontAlgn="base" latinLnBrk="0" hangingPunct="1">
              <a:spcBef>
                <a:spcPts val="0"/>
              </a:spcBef>
              <a:spcAft>
                <a:spcPts val="400"/>
              </a:spcAft>
              <a:buClr>
                <a:srgbClr val="000066"/>
              </a:buClr>
              <a:buSzPct val="70000"/>
            </a:pPr>
            <a:endParaRPr lang="zh-CN" altLang="en-US" sz="24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39349" y="6309322"/>
            <a:ext cx="5903979" cy="492440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r>
              <a:rPr lang="zh-CN" altLang="en-US" sz="2400" b="1" dirty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</a:rPr>
              <a:t>做世界级综合信息服务提供商</a:t>
            </a:r>
          </a:p>
        </p:txBody>
      </p:sp>
      <p:pic>
        <p:nvPicPr>
          <p:cNvPr id="16" name="Picture 1" descr="C:\Users\x230\AppData\Roaming\Tencent\Users\741791342\QQ\WinTemp\RichOle\`YO$M0EY$(125B50{`Y4ZIY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9265B"/>
              </a:clrFrom>
              <a:clrTo>
                <a:srgbClr val="19265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28448" y="6309321"/>
            <a:ext cx="1632181" cy="481083"/>
          </a:xfrm>
          <a:prstGeom prst="rect">
            <a:avLst/>
          </a:prstGeom>
          <a:noFill/>
        </p:spPr>
      </p:pic>
      <p:sp>
        <p:nvSpPr>
          <p:cNvPr id="17" name="流程图: 手动输入 16"/>
          <p:cNvSpPr/>
          <p:nvPr userDrawn="1"/>
        </p:nvSpPr>
        <p:spPr bwMode="auto">
          <a:xfrm rot="5400000">
            <a:off x="8436260" y="5313211"/>
            <a:ext cx="504056" cy="2496277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marL="389448" indent="-389448" algn="ctr" rtl="0" fontAlgn="base">
              <a:spcBef>
                <a:spcPts val="0"/>
              </a:spcBef>
              <a:spcAft>
                <a:spcPts val="400"/>
              </a:spcAft>
              <a:buClr>
                <a:srgbClr val="000066"/>
              </a:buClr>
              <a:buSzPct val="70000"/>
            </a:pPr>
            <a:endParaRPr lang="zh-CN" altLang="en-US" sz="24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000223" y="6477463"/>
            <a:ext cx="1631951" cy="215900"/>
          </a:xfrm>
          <a:ln/>
        </p:spPr>
        <p:txBody>
          <a:bodyPr/>
          <a:lstStyle>
            <a:lvl1pPr algn="ctr">
              <a:defRPr lang="en-US" altLang="zh-CN" sz="1867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>
              <a:defRPr/>
            </a:pPr>
            <a:r>
              <a:rPr lang="en-US" altLang="zh-CN" dirty="0"/>
              <a:t>&lt;</a:t>
            </a:r>
            <a:fld id="{F8121519-15E4-4D74-9277-D34AB4062FE8}" type="slidenum">
              <a:rPr lang="en-US" altLang="zh-CN" smtClean="0"/>
              <a:pPr>
                <a:defRPr/>
              </a:pPr>
              <a:t>‹#›</a:t>
            </a:fld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18" name="内容占位符 2"/>
          <p:cNvSpPr>
            <a:spLocks noGrp="1"/>
          </p:cNvSpPr>
          <p:nvPr>
            <p:ph idx="11"/>
          </p:nvPr>
        </p:nvSpPr>
        <p:spPr>
          <a:xfrm>
            <a:off x="6192011" y="1124744"/>
            <a:ext cx="5760640" cy="4896544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7387019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0309" y="4202122"/>
            <a:ext cx="3314204" cy="2583871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43339" y="6381328"/>
            <a:ext cx="8448939" cy="432048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9457" indent="-389457" algn="ctr" rtl="0" fontAlgn="base">
              <a:spcBef>
                <a:spcPts val="0"/>
              </a:spcBef>
              <a:spcAft>
                <a:spcPts val="400"/>
              </a:spcAft>
              <a:buClr>
                <a:srgbClr val="000066"/>
              </a:buClr>
              <a:buSzPct val="70000"/>
            </a:pPr>
            <a:endParaRPr lang="zh-CN" altLang="en-US" sz="24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43339" y="44625"/>
            <a:ext cx="11809312" cy="692151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335360" y="1124744"/>
            <a:ext cx="11523133" cy="4896544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43339" y="764704"/>
            <a:ext cx="1008112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9457" indent="-389457" algn="ctr">
              <a:spcBef>
                <a:spcPts val="0"/>
              </a:spcBef>
              <a:spcAft>
                <a:spcPts val="400"/>
              </a:spcAft>
              <a:buClr>
                <a:srgbClr val="000066"/>
              </a:buClr>
              <a:buSzPct val="70000"/>
            </a:pP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10224459" y="764704"/>
            <a:ext cx="1824203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9457" indent="-389457" algn="ctr" defTabSz="1219170" rtl="0" eaLnBrk="1" fontAlgn="base" latinLnBrk="0" hangingPunct="1">
              <a:spcBef>
                <a:spcPts val="0"/>
              </a:spcBef>
              <a:spcAft>
                <a:spcPts val="400"/>
              </a:spcAft>
              <a:buClr>
                <a:srgbClr val="000066"/>
              </a:buClr>
              <a:buSzPct val="70000"/>
            </a:pPr>
            <a:endParaRPr lang="zh-CN" altLang="en-US" sz="24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8472264" y="5349214"/>
            <a:ext cx="432048" cy="2496277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9457" indent="-389457" algn="ctr" rtl="0" fontAlgn="base">
              <a:spcBef>
                <a:spcPts val="0"/>
              </a:spcBef>
              <a:spcAft>
                <a:spcPts val="400"/>
              </a:spcAft>
              <a:buClr>
                <a:srgbClr val="000066"/>
              </a:buClr>
              <a:buSzPct val="70000"/>
            </a:pPr>
            <a:endParaRPr lang="zh-CN" altLang="en-US" sz="24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10584499" y="5349214"/>
            <a:ext cx="432048" cy="2496277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89457" indent="-389457" algn="ctr" rtl="0" fontAlgn="base">
              <a:spcBef>
                <a:spcPts val="0"/>
              </a:spcBef>
              <a:spcAft>
                <a:spcPts val="400"/>
              </a:spcAft>
              <a:buClr>
                <a:srgbClr val="000066"/>
              </a:buClr>
              <a:buSzPct val="70000"/>
            </a:pPr>
            <a:endParaRPr lang="zh-CN" altLang="en-US" sz="24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10416480" y="6366520"/>
            <a:ext cx="1632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CHINA TELECOME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9744406" y="6597354"/>
            <a:ext cx="2496277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33" b="1" i="1" spc="400" dirty="0">
                <a:solidFill>
                  <a:schemeClr val="bg1"/>
                </a:solidFill>
              </a:rPr>
              <a:t>Connecting</a:t>
            </a:r>
            <a:r>
              <a:rPr lang="en-US" altLang="zh-CN" sz="933" b="1" i="1" spc="400" baseline="0" dirty="0">
                <a:solidFill>
                  <a:schemeClr val="bg1"/>
                </a:solidFill>
              </a:rPr>
              <a:t> the World</a:t>
            </a:r>
            <a:endParaRPr lang="zh-CN" altLang="en-US" sz="933" b="1" i="1" spc="4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28450" y="6354637"/>
            <a:ext cx="304705" cy="242715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9936427" y="6597352"/>
            <a:ext cx="20162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239350" y="6426001"/>
            <a:ext cx="8256917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b="1" kern="1200" dirty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2133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7632403" y="6480000"/>
            <a:ext cx="1631951" cy="288032"/>
          </a:xfrm>
          <a:prstGeom prst="rect">
            <a:avLst/>
          </a:prstGeom>
          <a:ln/>
        </p:spPr>
        <p:txBody>
          <a:bodyPr vert="horz" lIns="121920" tIns="60960" rIns="121920" bIns="6096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67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867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867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867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65DDC7-742E-4F55-BE4C-C76C58A88943}"/>
              </a:ext>
            </a:extLst>
          </p:cNvPr>
          <p:cNvSpPr/>
          <p:nvPr userDrawn="1"/>
        </p:nvSpPr>
        <p:spPr bwMode="auto">
          <a:xfrm>
            <a:off x="0" y="644691"/>
            <a:ext cx="12192000" cy="576064"/>
          </a:xfrm>
          <a:prstGeom prst="rect">
            <a:avLst/>
          </a:prstGeom>
          <a:solidFill>
            <a:schemeClr val="bg1"/>
          </a:solidFill>
          <a:ln w="317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endParaRPr kumimoji="0" lang="en-US" sz="1467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E03A596D-29A4-46E2-AB32-4A127D4F1CF9}"/>
              </a:ext>
            </a:extLst>
          </p:cNvPr>
          <p:cNvSpPr txBox="1"/>
          <p:nvPr userDrawn="1"/>
        </p:nvSpPr>
        <p:spPr>
          <a:xfrm>
            <a:off x="-1379915" y="5471018"/>
            <a:ext cx="910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zh-CN" altLang="en-US" sz="1600" dirty="0">
                <a:solidFill>
                  <a:srgbClr val="0048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</a:t>
            </a: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97B3C1D3-A255-4DDD-8CF5-543ACBCDB686}"/>
              </a:ext>
            </a:extLst>
          </p:cNvPr>
          <p:cNvSpPr txBox="1"/>
          <p:nvPr userDrawn="1"/>
        </p:nvSpPr>
        <p:spPr>
          <a:xfrm>
            <a:off x="-779149" y="5441697"/>
            <a:ext cx="653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Black"/>
              </a:rPr>
              <a:t>黑色</a:t>
            </a:r>
          </a:p>
        </p:txBody>
      </p:sp>
      <p:sp>
        <p:nvSpPr>
          <p:cNvPr id="9" name="矩形 9">
            <a:extLst>
              <a:ext uri="{FF2B5EF4-FFF2-40B4-BE49-F238E27FC236}">
                <a16:creationId xmlns:a16="http://schemas.microsoft.com/office/drawing/2014/main" id="{FC1765FD-DBAC-4270-BB9B-B00759118168}"/>
              </a:ext>
            </a:extLst>
          </p:cNvPr>
          <p:cNvSpPr/>
          <p:nvPr userDrawn="1"/>
        </p:nvSpPr>
        <p:spPr>
          <a:xfrm>
            <a:off x="-1312127" y="5780004"/>
            <a:ext cx="476171" cy="259675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10">
            <a:extLst>
              <a:ext uri="{FF2B5EF4-FFF2-40B4-BE49-F238E27FC236}">
                <a16:creationId xmlns:a16="http://schemas.microsoft.com/office/drawing/2014/main" id="{C3053A41-1202-485B-A38C-E445496AD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349123" y="6024906"/>
            <a:ext cx="1137315" cy="270788"/>
          </a:xfrm>
          <a:prstGeom prst="rect">
            <a:avLst/>
          </a:prstGeom>
        </p:spPr>
      </p:pic>
      <p:sp>
        <p:nvSpPr>
          <p:cNvPr id="11" name="矩形 11">
            <a:extLst>
              <a:ext uri="{FF2B5EF4-FFF2-40B4-BE49-F238E27FC236}">
                <a16:creationId xmlns:a16="http://schemas.microsoft.com/office/drawing/2014/main" id="{B3929C96-8564-4457-AD8A-12C934492FBB}"/>
              </a:ext>
            </a:extLst>
          </p:cNvPr>
          <p:cNvSpPr/>
          <p:nvPr userDrawn="1"/>
        </p:nvSpPr>
        <p:spPr>
          <a:xfrm>
            <a:off x="-687212" y="5780004"/>
            <a:ext cx="452267" cy="244901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2">
            <a:extLst>
              <a:ext uri="{FF2B5EF4-FFF2-40B4-BE49-F238E27FC236}">
                <a16:creationId xmlns:a16="http://schemas.microsoft.com/office/drawing/2014/main" id="{10089CCD-816F-497B-B96B-330CFA9611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1372259" y="6356258"/>
            <a:ext cx="1160452" cy="262217"/>
          </a:xfrm>
          <a:prstGeom prst="rect">
            <a:avLst/>
          </a:prstGeom>
        </p:spPr>
      </p:pic>
      <p:sp>
        <p:nvSpPr>
          <p:cNvPr id="13" name="矩形 16">
            <a:extLst>
              <a:ext uri="{FF2B5EF4-FFF2-40B4-BE49-F238E27FC236}">
                <a16:creationId xmlns:a16="http://schemas.microsoft.com/office/drawing/2014/main" id="{2DA7FA58-E7A4-4A84-B47D-2E498E2474F1}"/>
              </a:ext>
            </a:extLst>
          </p:cNvPr>
          <p:cNvSpPr/>
          <p:nvPr userDrawn="1"/>
        </p:nvSpPr>
        <p:spPr bwMode="auto">
          <a:xfrm>
            <a:off x="-616134" y="4972267"/>
            <a:ext cx="404327" cy="198933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</a:ln>
          <a:effectLst/>
        </p:spPr>
        <p:txBody>
          <a:bodyPr wrap="none" lIns="0" tIns="0" rIns="0" bIns="0" anchor="t" anchorCtr="0"/>
          <a:lstStyle/>
          <a:p>
            <a:pPr algn="ctr" defTabSz="609585"/>
            <a:endParaRPr lang="zh-CN" altLang="en-US">
              <a:solidFill>
                <a:prstClr val="white"/>
              </a:solidFill>
              <a:latin typeface="Arial" panose="020B0604020202020204"/>
              <a:ea typeface="华文中宋" panose="02010600040101010101" charset="-122"/>
            </a:endParaRPr>
          </a:p>
        </p:txBody>
      </p:sp>
      <p:sp>
        <p:nvSpPr>
          <p:cNvPr id="14" name="矩形 17">
            <a:extLst>
              <a:ext uri="{FF2B5EF4-FFF2-40B4-BE49-F238E27FC236}">
                <a16:creationId xmlns:a16="http://schemas.microsoft.com/office/drawing/2014/main" id="{B7C9AF10-3F13-4388-84C0-B8939177837D}"/>
              </a:ext>
            </a:extLst>
          </p:cNvPr>
          <p:cNvSpPr/>
          <p:nvPr userDrawn="1"/>
        </p:nvSpPr>
        <p:spPr bwMode="auto">
          <a:xfrm>
            <a:off x="-616134" y="4697300"/>
            <a:ext cx="404327" cy="19893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noAutofit/>
          </a:bodyPr>
          <a:lstStyle/>
          <a:p>
            <a:pPr defTabSz="1219170">
              <a:lnSpc>
                <a:spcPct val="90000"/>
              </a:lnSpc>
            </a:pPr>
            <a:endParaRPr lang="zh-CN" altLang="en-US" sz="1867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15" name="矩形 18">
            <a:extLst>
              <a:ext uri="{FF2B5EF4-FFF2-40B4-BE49-F238E27FC236}">
                <a16:creationId xmlns:a16="http://schemas.microsoft.com/office/drawing/2014/main" id="{0A9184EE-9269-438E-A364-9E8DC1B721B8}"/>
              </a:ext>
            </a:extLst>
          </p:cNvPr>
          <p:cNvSpPr/>
          <p:nvPr userDrawn="1"/>
        </p:nvSpPr>
        <p:spPr bwMode="auto">
          <a:xfrm>
            <a:off x="-616134" y="5255187"/>
            <a:ext cx="404327" cy="198933"/>
          </a:xfrm>
          <a:prstGeom prst="rect">
            <a:avLst/>
          </a:prstGeom>
          <a:solidFill>
            <a:srgbClr val="FFC000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noAutofit/>
          </a:bodyPr>
          <a:lstStyle/>
          <a:p>
            <a:pPr defTabSz="1219170">
              <a:lnSpc>
                <a:spcPct val="90000"/>
              </a:lnSpc>
            </a:pPr>
            <a:endParaRPr lang="zh-CN" altLang="en-US" sz="1867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423389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0" y="765175"/>
            <a:ext cx="12192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  <a:headEnd/>
            <a:tailEnd/>
          </a:ln>
          <a:effectLst/>
        </p:spPr>
        <p:txBody>
          <a:bodyPr lIns="121917" tIns="60959" rIns="121917" bIns="60959"/>
          <a:lstStyle/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05973" y="6424615"/>
            <a:ext cx="163195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 defTabSz="598988">
              <a:spcBef>
                <a:spcPct val="0"/>
              </a:spcBef>
              <a:buClrTx/>
              <a:buFontTx/>
              <a:buNone/>
              <a:defRPr sz="1867" b="0">
                <a:solidFill>
                  <a:srgbClr val="FF33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176939" y="188916"/>
            <a:ext cx="1775884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13184" y="6445252"/>
            <a:ext cx="38608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867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83" r:id="rId4"/>
    <p:sldLayoutId id="2147483685" r:id="rId5"/>
    <p:sldLayoutId id="2147483699" r:id="rId6"/>
    <p:sldLayoutId id="2147483700" r:id="rId7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FF0000"/>
          </a:solidFill>
          <a:latin typeface="Arial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FF0000"/>
          </a:solidFill>
          <a:latin typeface="Arial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FF0000"/>
          </a:solidFill>
          <a:latin typeface="Arial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FF0000"/>
          </a:solidFill>
          <a:latin typeface="Arial" charset="0"/>
          <a:ea typeface="微软雅黑" pitchFamily="34" charset="-122"/>
        </a:defRPr>
      </a:lvl5pPr>
      <a:lvl6pPr marL="609570"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FF0000"/>
          </a:solidFill>
          <a:latin typeface="Arial" charset="0"/>
          <a:ea typeface="微软雅黑" pitchFamily="34" charset="-122"/>
        </a:defRPr>
      </a:lvl6pPr>
      <a:lvl7pPr marL="1219140"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FF0000"/>
          </a:solidFill>
          <a:latin typeface="Arial" charset="0"/>
          <a:ea typeface="微软雅黑" pitchFamily="34" charset="-122"/>
        </a:defRPr>
      </a:lvl7pPr>
      <a:lvl8pPr marL="1828709"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FF0000"/>
          </a:solidFill>
          <a:latin typeface="Arial" charset="0"/>
          <a:ea typeface="微软雅黑" pitchFamily="34" charset="-122"/>
        </a:defRPr>
      </a:lvl8pPr>
      <a:lvl9pPr marL="2438278" algn="l" rtl="0" eaLnBrk="1" fontAlgn="base" hangingPunct="1">
        <a:spcBef>
          <a:spcPct val="0"/>
        </a:spcBef>
        <a:spcAft>
          <a:spcPct val="0"/>
        </a:spcAft>
        <a:defRPr sz="4800">
          <a:solidFill>
            <a:srgbClr val="FF0000"/>
          </a:solidFill>
          <a:latin typeface="Arial" charset="0"/>
          <a:ea typeface="微软雅黑" pitchFamily="34" charset="-122"/>
        </a:defRPr>
      </a:lvl9pPr>
    </p:titleStyle>
    <p:bodyStyle>
      <a:lvl1pPr marL="457178" indent="-457178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itchFamily="2" charset="2"/>
        <a:buChar char="Ø"/>
        <a:defRPr sz="4267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l"/>
        <a:defRPr sz="3733">
          <a:solidFill>
            <a:schemeClr val="tx1"/>
          </a:solidFill>
          <a:latin typeface="+mn-lt"/>
          <a:ea typeface="+mn-ea"/>
        </a:defRPr>
      </a:lvl2pPr>
      <a:lvl3pPr marL="1523925" indent="-30478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itchFamily="2" charset="2"/>
        <a:buChar char="ü"/>
        <a:defRPr sz="3200">
          <a:solidFill>
            <a:schemeClr val="tx1"/>
          </a:solidFill>
          <a:latin typeface="+mn-lt"/>
          <a:ea typeface="+mn-ea"/>
        </a:defRPr>
      </a:lvl3pPr>
      <a:lvl4pPr marL="2133493" indent="-30478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667">
          <a:solidFill>
            <a:schemeClr val="tx1"/>
          </a:solidFill>
          <a:latin typeface="+mn-lt"/>
          <a:ea typeface="+mn-ea"/>
        </a:defRPr>
      </a:lvl4pPr>
      <a:lvl5pPr marL="2743062" indent="-30478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5pPr>
      <a:lvl6pPr marL="3352632" indent="-30478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6pPr>
      <a:lvl7pPr marL="3962202" indent="-30478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7pPr>
      <a:lvl8pPr marL="4571772" indent="-30478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8pPr>
      <a:lvl9pPr marL="5181341" indent="-30478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3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007701" y="6421172"/>
            <a:ext cx="2400000" cy="164212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067" dirty="0">
                <a:solidFill>
                  <a:srgbClr val="001135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4" y="6421389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US" sz="1067" smtClean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333" dirty="0">
              <a:solidFill>
                <a:srgbClr val="001135"/>
              </a:solidFill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</a:rPr>
              <a:t>5G Future X – Unleashing the potential of 5G</a:t>
            </a:r>
            <a:endParaRPr lang="en-US" dirty="0">
              <a:solidFill>
                <a:srgbClr val="001135"/>
              </a:solidFill>
            </a:endParaRPr>
          </a:p>
        </p:txBody>
      </p:sp>
      <p:grpSp>
        <p:nvGrpSpPr>
          <p:cNvPr id="2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239183" y="-196851"/>
            <a:ext cx="12671867" cy="7285635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15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10713500" y="6407993"/>
            <a:ext cx="920609" cy="149724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2415" dirty="0">
              <a:solidFill>
                <a:srgbClr val="124191"/>
              </a:solidFill>
              <a:latin typeface="Nokia Pure Text Ligh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265471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l" defTabSz="1219123" rtl="0" eaLnBrk="1" latinLnBrk="0" hangingPunct="1">
        <a:spcBef>
          <a:spcPct val="0"/>
        </a:spcBef>
        <a:buNone/>
        <a:defRPr sz="2683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1" indent="-457171" algn="l" defTabSz="121912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38" indent="-380976" algn="l" defTabSz="121912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03" indent="-304782" algn="l" defTabSz="121912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65" indent="-304782" algn="l" defTabSz="121912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26" indent="-304782" algn="l" defTabSz="121912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587" indent="-304782" algn="l" defTabSz="12191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149" indent="-304782" algn="l" defTabSz="12191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10" indent="-304782" algn="l" defTabSz="12191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272" indent="-304782" algn="l" defTabSz="121912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1" algn="l" defTabSz="12191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23" algn="l" defTabSz="12191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84" algn="l" defTabSz="12191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44" algn="l" defTabSz="12191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06" algn="l" defTabSz="12191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67" algn="l" defTabSz="12191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29" algn="l" defTabSz="12191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91" algn="l" defTabSz="121912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239184" y="-196851"/>
            <a:ext cx="12670368" cy="7344835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609555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609555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609555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609555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609555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609555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609555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609555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609555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grpSp>
          <p:nvGrpSpPr>
            <p:cNvPr id="3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4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804273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204 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804273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130 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806136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  <a:defRPr/>
                  </a:pPr>
                  <a:r>
                    <a:rPr lang="en-US" sz="667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667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667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667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667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804273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168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187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804273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104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113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804273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216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217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804273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0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0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804273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255</a:t>
                  </a:r>
                  <a:b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804273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667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804273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rgbClr val="4F81BD"/>
                  </a:buClr>
                </a:pPr>
                <a:r>
                  <a:rPr lang="en-GB" sz="667" b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804273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66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804273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66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806136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667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667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667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667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667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804273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66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804273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66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806136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endParaRPr lang="en-US" sz="667" b="1" dirty="0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804273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66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804273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66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804273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GB" sz="66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804273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US" sz="667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2533"/>
            <a:ext cx="10972800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7"/>
            <a:ext cx="10972800" cy="42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6695" y="6290732"/>
            <a:ext cx="419100" cy="357717"/>
          </a:xfrm>
          <a:prstGeom prst="rect">
            <a:avLst/>
          </a:prstGeom>
        </p:spPr>
        <p:txBody>
          <a:bodyPr lIns="0" tIns="60957" rIns="0" bIns="60957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defTabSz="609555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333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pPr algn="l" defTabSz="609555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333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l" defTabSz="609555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60955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5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5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5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609555" algn="l" defTabSz="60955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10" algn="l" defTabSz="60955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664" algn="l" defTabSz="60955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218" algn="l" defTabSz="60955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895" indent="-306895" algn="l" defTabSz="609555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611671" indent="-304776" algn="l" defTabSz="609555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912216" indent="-300543" algn="l" defTabSz="609555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1216994" indent="-304776" algn="l" defTabSz="609555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523887" indent="-306895" algn="l" defTabSz="609555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3352548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6" algn="l" defTabSz="60955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60955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sz="quarter"/>
          </p:nvPr>
        </p:nvSpPr>
        <p:spPr>
          <a:xfrm>
            <a:off x="914400" y="2306736"/>
            <a:ext cx="10363200" cy="1470025"/>
          </a:xfrm>
        </p:spPr>
        <p:txBody>
          <a:bodyPr/>
          <a:lstStyle/>
          <a:p>
            <a:r>
              <a:rPr lang="en-US" altLang="zh-CN" sz="4400" b="1" dirty="0">
                <a:solidFill>
                  <a:srgbClr val="32439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Views on NR NTN evolution in Rel-19</a:t>
            </a:r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1007435" y="4551264"/>
            <a:ext cx="10363200" cy="1470025"/>
          </a:xfrm>
          <a:prstGeom prst="rect">
            <a:avLst/>
          </a:prstGeom>
        </p:spPr>
        <p:txBody>
          <a:bodyPr lIns="121917" tIns="60959" rIns="121917" bIns="60959" anchor="ctr" anchorCtr="1"/>
          <a:lstStyle/>
          <a:p>
            <a:pPr algn="ctr" defTabSz="1219170">
              <a:spcAft>
                <a:spcPts val="800"/>
              </a:spcAft>
              <a:defRPr/>
            </a:pPr>
            <a:r>
              <a:rPr lang="en-US" altLang="zh-CN" sz="2667" kern="0" dirty="0">
                <a:solidFill>
                  <a:srgbClr val="32439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China Telecom</a:t>
            </a:r>
            <a:endParaRPr lang="en-US" altLang="zh-CN" sz="2400" kern="0" dirty="0">
              <a:solidFill>
                <a:srgbClr val="32439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1219170">
              <a:defRPr/>
            </a:pPr>
            <a:r>
              <a:rPr lang="en-US" altLang="zh-CN" sz="2667" kern="0" dirty="0">
                <a:solidFill>
                  <a:srgbClr val="32439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December 2023</a:t>
            </a:r>
            <a:endParaRPr lang="zh-CN" altLang="en-US" sz="2667" kern="0" dirty="0">
              <a:solidFill>
                <a:srgbClr val="324395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18E5C-B172-DD98-479C-6378CD903EEA}"/>
              </a:ext>
            </a:extLst>
          </p:cNvPr>
          <p:cNvSpPr txBox="1"/>
          <p:nvPr/>
        </p:nvSpPr>
        <p:spPr>
          <a:xfrm>
            <a:off x="191344" y="11663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 RAN </a:t>
            </a:r>
            <a:r>
              <a:rPr lang="en-US" altLang="zh-CN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 </a:t>
            </a:r>
            <a:r>
              <a:rPr lang="en-GB" altLang="zh-CN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#102</a:t>
            </a:r>
            <a:r>
              <a:rPr lang="en-GB" altLang="zh-CN" b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r>
              <a:rPr lang="fr-FR" altLang="zh-CN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Edinburgh, UK, </a:t>
            </a:r>
            <a:r>
              <a:rPr lang="en-US" altLang="zh-CN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Dece</a:t>
            </a:r>
            <a:r>
              <a:rPr lang="fr-FR" altLang="zh-CN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mber 11-15, 2023</a:t>
            </a:r>
            <a:endParaRPr lang="en-GB" altLang="zh-CN" b="1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Agenda: 9.1.2.3</a:t>
            </a:r>
          </a:p>
          <a:p>
            <a:r>
              <a:rPr lang="en-GB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RP-233594</a:t>
            </a:r>
            <a:endParaRPr lang="zh-CN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5856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1C8632-6462-674F-1EDB-FE0D8BC4B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3" y="3"/>
            <a:ext cx="10298071" cy="692151"/>
          </a:xfrm>
        </p:spPr>
        <p:txBody>
          <a:bodyPr/>
          <a:lstStyle/>
          <a:p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Potential Objectives in RP-232745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8A2E40-529F-8E2B-3DE9-11E3E86F21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>
                <a:defRPr/>
              </a:pPr>
              <a:t>2</a:t>
            </a:fld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4BF12C6-C633-1230-7907-48956572B658}"/>
              </a:ext>
            </a:extLst>
          </p:cNvPr>
          <p:cNvSpPr/>
          <p:nvPr/>
        </p:nvSpPr>
        <p:spPr>
          <a:xfrm>
            <a:off x="576297" y="5894213"/>
            <a:ext cx="11039406" cy="804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rgbClr val="FF6600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For Rel-19, the spec work for NTN should focus on the essential issues to promote the deployment of NR NTN in the future.</a:t>
            </a:r>
            <a:endParaRPr lang="en-US" altLang="zh-CN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5E64471-9B55-9EF3-7F73-857BD5951217}"/>
              </a:ext>
            </a:extLst>
          </p:cNvPr>
          <p:cNvSpPr/>
          <p:nvPr/>
        </p:nvSpPr>
        <p:spPr>
          <a:xfrm>
            <a:off x="334433" y="901305"/>
            <a:ext cx="11039406" cy="80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Clr>
                <a:srgbClr val="FF6600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summary for RAN Rel-19 Package in RP232745, the potential objectives for NR NTN were captured as below: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0112A9B-0876-29E4-B2C9-6F901277A0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588"/>
          <a:stretch/>
        </p:blipFill>
        <p:spPr>
          <a:xfrm>
            <a:off x="701377" y="1772816"/>
            <a:ext cx="10672462" cy="3831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828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A138A5-B86D-08D1-39CD-D9E5141B7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Coverage enhancement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9BE709-4CB3-0BD0-9BD0-F3A4F5EA8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8" y="1052736"/>
            <a:ext cx="11162167" cy="521811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zh-CN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DL coverage enhancement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b-NO" altLang="zh-CN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Motivation: The DL coverage of NTN cells is impact by the link bughet of NTN wireless channel, power sharing among </a:t>
            </a:r>
            <a:r>
              <a:rPr lang="en-US" altLang="zh-CN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 satellite beams and the movement of satellites. With satellite altitude increasing, the provision of DL coverage faces more challenges. The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DL coverage of GEO needs to place emphasis in the evolution of Rel-19 NTN.</a:t>
            </a:r>
            <a:endParaRPr lang="nb-NO" altLang="zh-CN" sz="1800" b="0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b-NO" altLang="zh-CN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Pote</a:t>
            </a:r>
            <a:r>
              <a:rPr lang="nb-NO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ntial Objective</a:t>
            </a:r>
            <a:endParaRPr lang="nb-NO" altLang="zh-CN" sz="1800" b="0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spcBef>
                <a:spcPts val="600"/>
              </a:spcBef>
              <a:buClr>
                <a:srgbClr val="FF6600"/>
              </a:buClr>
              <a:buFont typeface="Wingdings" panose="05000000000000000000" pitchFamily="2" charset="2"/>
              <a:buChar char="p"/>
            </a:pPr>
            <a:r>
              <a:rPr lang="nb-NO" altLang="zh-CN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the bottleneck of NTN DL physical channels. </a:t>
            </a:r>
            <a:r>
              <a:rPr lang="en-US" altLang="zh-CN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performance of PDSCH (for VoIP, low data rate, Msg2, Msg4), PDCCH, SSB should been evaluated </a:t>
            </a:r>
            <a:r>
              <a:rPr lang="en-US" altLang="zh-CN" sz="1800" b="0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especially for GEO scenario.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enhancement methods focus on the bottleneck channels.</a:t>
            </a:r>
          </a:p>
          <a:p>
            <a:pPr marL="719630" lvl="2" indent="0">
              <a:spcBef>
                <a:spcPts val="600"/>
              </a:spcBef>
              <a:buClr>
                <a:srgbClr val="FF6600"/>
              </a:buClr>
              <a:buNone/>
            </a:pPr>
            <a:endParaRPr lang="nb-NO" altLang="zh-CN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altLang="zh-CN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coverage/capacity enhancement</a:t>
            </a:r>
            <a:endParaRPr lang="nb-NO" altLang="zh-CN" sz="1800" b="0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spcBef>
                <a:spcPts val="600"/>
              </a:spcBef>
              <a:buClr>
                <a:srgbClr val="FF6600"/>
              </a:buClr>
              <a:buFont typeface="Wingdings" panose="05000000000000000000" pitchFamily="2" charset="2"/>
              <a:buChar char="p"/>
            </a:pPr>
            <a:r>
              <a:rPr lang="nb-NO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Via HPUE</a:t>
            </a:r>
            <a:endParaRPr lang="nb-NO" altLang="zh-CN" sz="1800" b="0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spcBef>
                <a:spcPts val="600"/>
              </a:spcBef>
              <a:buClr>
                <a:srgbClr val="FF6600"/>
              </a:buClr>
              <a:buFont typeface="Wingdings" panose="05000000000000000000" pitchFamily="2" charset="2"/>
              <a:buChar char="p"/>
            </a:pPr>
            <a:r>
              <a:rPr lang="nb-NO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Via Multiplexing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6772D2-FDC8-DACA-7E6D-5B8FCF7B57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>
                <a:defRPr/>
              </a:pPr>
              <a:t>3</a:t>
            </a:fld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0318DE-40BE-A209-5CD3-9B074CEC0B74}"/>
              </a:ext>
            </a:extLst>
          </p:cNvPr>
          <p:cNvSpPr txBox="1"/>
          <p:nvPr/>
        </p:nvSpPr>
        <p:spPr>
          <a:xfrm>
            <a:off x="681950" y="6225899"/>
            <a:ext cx="8078346" cy="198716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Proposal 2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: For NR-NTN in Rel-19, the UL </a:t>
            </a:r>
            <a:r>
              <a:rPr lang="en-US" altLang="zh-CN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coverage/capacity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enhancement should be specified.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462AA7-0EDD-DD41-88CA-3033168F7BF6}"/>
              </a:ext>
            </a:extLst>
          </p:cNvPr>
          <p:cNvSpPr txBox="1"/>
          <p:nvPr/>
        </p:nvSpPr>
        <p:spPr>
          <a:xfrm>
            <a:off x="563502" y="4366845"/>
            <a:ext cx="112931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Proposal 1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: For NR-NTN in Rel-19, the DL coverage should be evaluated, especially for GEO scenario. The enhancement methods focus on the bottleneck channels. </a:t>
            </a:r>
          </a:p>
        </p:txBody>
      </p:sp>
    </p:spTree>
    <p:extLst>
      <p:ext uri="{BB962C8B-B14F-4D97-AF65-F5344CB8AC3E}">
        <p14:creationId xmlns:p14="http://schemas.microsoft.com/office/powerpoint/2010/main" val="1154947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A138A5-B86D-08D1-39CD-D9E5141B7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Mobility enhancement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9BE709-4CB3-0BD0-9BD0-F3A4F5EA8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8" y="1052736"/>
            <a:ext cx="11162167" cy="521811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zh-CN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Rel-18 there are some leftover work for mobility, such as soft switch of PCI unchanged enhancement.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co-existence of TN and NTN cells introduces complexity of cell reselection and handover of UEs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signaling overhead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needs to optimize when the target cell is same for a group of UEs.</a:t>
            </a:r>
            <a:endParaRPr lang="nb-NO" altLang="zh-CN" sz="1800" b="0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51350" marR="0" lvl="0" indent="-35135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Potential Objective</a:t>
            </a:r>
            <a:endParaRPr lang="nb-NO" altLang="zh-CN" sz="1800" b="0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CN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oft switch of PCI unchanged enhancement of SSB collisions</a:t>
            </a:r>
            <a:endParaRPr lang="en-US" altLang="zh-CN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TN-NTN cell reselection and handover to reduce the power saving and service continuity.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categorize of UEs into groups and the procedure of group handovers. 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6772D2-FDC8-DACA-7E6D-5B8FCF7B57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>
                <a:defRPr/>
              </a:pPr>
              <a:t>4</a:t>
            </a:fld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8A2E91-23DB-4F6D-D073-0AD660292090}"/>
              </a:ext>
            </a:extLst>
          </p:cNvPr>
          <p:cNvSpPr txBox="1"/>
          <p:nvPr/>
        </p:nvSpPr>
        <p:spPr>
          <a:xfrm>
            <a:off x="767408" y="4941168"/>
            <a:ext cx="8078346" cy="198716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Proposal 3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: For NR-NTN in Rel-19, the TN-NTN cell reselection and handover could be considered. 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377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A138A5-B86D-08D1-39CD-D9E5141B7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Regenerative Architecture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9BE709-4CB3-0BD0-9BD0-F3A4F5EA8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8" y="1052736"/>
            <a:ext cx="11162167" cy="521811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zh-CN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Regenerative payloads can reduce control plane latency (RAN level), improve service and feeder link spectrum efficiency, and make deployment more flexible compared to existing transparent architectures.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Currently, satellite can support full </a:t>
            </a:r>
            <a:r>
              <a:rPr lang="en-US" altLang="zh-CN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altLang="zh-CN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onboard scenario at the hardware/software level, e.g. GEO support carrying high-performance payloads and achieved high-throughput satellite communication using SDR, </a:t>
            </a:r>
            <a:r>
              <a:rPr lang="zh-CN" alt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multi beam </a:t>
            </a:r>
            <a:r>
              <a:rPr lang="en-US" altLang="zh-CN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other technologies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nb-NO" altLang="zh-CN" sz="1800" b="0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altLang="zh-CN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Potential </a:t>
            </a:r>
            <a:r>
              <a:rPr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Objective</a:t>
            </a:r>
            <a:endParaRPr lang="nb-NO" altLang="zh-CN" sz="1800" b="0" i="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Both GEO and LEO are supported.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With/without ISL are considered. ISL could be regarded as a transport link without any specification work.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Specify the support of 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board in TS 38.300, and evaluate enhancements related to the NGAP to address feeder link switchover issue,  if needed.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altLang="zh-CN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6772D2-FDC8-DACA-7E6D-5B8FCF7B57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>
                <a:defRPr/>
              </a:pPr>
              <a:t>5</a:t>
            </a:fld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0280C8-E346-0A9E-50D6-ECF51AB45C21}"/>
              </a:ext>
            </a:extLst>
          </p:cNvPr>
          <p:cNvSpPr txBox="1"/>
          <p:nvPr/>
        </p:nvSpPr>
        <p:spPr>
          <a:xfrm>
            <a:off x="767408" y="5608592"/>
            <a:ext cx="9793088" cy="196672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Proposal 4: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regenerative payload and prioritize full 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board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</a:p>
          <a:p>
            <a:r>
              <a:rPr lang="en-US" altLang="zh-CN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Proposal 5: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Evaluate enhancements related to the NGAP to address feeder link switchover issue.</a:t>
            </a:r>
          </a:p>
          <a:p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41336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A0CF67-80A7-3AE3-11F9-ADFAA5460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Conclusion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FF07A4-61E2-9F74-5A41-41A05BFA1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this contribution, we have following proposals:</a:t>
            </a:r>
          </a:p>
          <a:p>
            <a:r>
              <a:rPr lang="en-US" altLang="zh-CN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Proposal 1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: For NR-NTN in Rel-19, the DL coverage should be evaluated, especially for GEO scenario. The enhancement methods focus on the bottleneck channels. </a:t>
            </a:r>
          </a:p>
          <a:p>
            <a:r>
              <a:rPr lang="en-US" altLang="zh-CN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Proposal 2: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For NR-NTN in Rel-19, the UL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coverage/capacity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enhancement should be specified.</a:t>
            </a:r>
          </a:p>
          <a:p>
            <a:r>
              <a:rPr lang="en-US" altLang="zh-CN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3: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NR-NTN in Rel-19, the TN-NTN cell reselection and handover could be considered. </a:t>
            </a:r>
          </a:p>
          <a:p>
            <a:r>
              <a:rPr lang="en-US" altLang="zh-CN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4: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regenerative payload and prioritize full </a:t>
            </a:r>
            <a:r>
              <a:rPr lang="en-US" altLang="zh-CN" sz="20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board.</a:t>
            </a:r>
          </a:p>
          <a:p>
            <a:r>
              <a:rPr lang="en-US" altLang="zh-CN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5: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Evaluate enhancements related to the NGAP to address feeder link switchover issue.</a:t>
            </a:r>
          </a:p>
          <a:p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altLang="zh-CN" sz="3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2848BD-F647-378D-345A-9A1DC63BEE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>
                <a:defRPr/>
              </a:pPr>
              <a:t>6</a:t>
            </a:fld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889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914400" y="2084852"/>
            <a:ext cx="10363200" cy="1470025"/>
          </a:xfrm>
        </p:spPr>
        <p:txBody>
          <a:bodyPr/>
          <a:lstStyle/>
          <a:p>
            <a:r>
              <a:rPr lang="en-US" altLang="zh-CN" sz="6400" b="1" dirty="0">
                <a:solidFill>
                  <a:srgbClr val="32439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Thanks!</a:t>
            </a:r>
            <a:endParaRPr lang="zh-CN" altLang="en-US" sz="6400" b="1" dirty="0">
              <a:solidFill>
                <a:srgbClr val="32439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pull/>
  </p:transition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theme/theme1.xml><?xml version="1.0" encoding="utf-8"?>
<a:theme xmlns:a="http://schemas.openxmlformats.org/drawingml/2006/main" name="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algn="l" defTabSz="360000">
          <a:spcAft>
            <a:spcPts val="600"/>
          </a:spcAft>
          <a:tabLst>
            <a:tab pos="360000" algn="l"/>
          </a:tabLst>
          <a:defRPr sz="12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3.xml><?xml version="1.0" encoding="utf-8"?>
<a:theme xmlns:a="http://schemas.openxmlformats.org/drawingml/2006/main" name="Brooklyn_5G_Summit_Slide_Templat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胶片模板-移动通信研究所-16比9-20150113</Template>
  <TotalTime>15266</TotalTime>
  <Words>637</Words>
  <Application>Microsoft Office PowerPoint</Application>
  <PresentationFormat>宽屏</PresentationFormat>
  <Paragraphs>59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Lucida Grande</vt:lpstr>
      <vt:lpstr>Nokia Pure Headline Light</vt:lpstr>
      <vt:lpstr>Nokia Pure Text Light</vt:lpstr>
      <vt:lpstr>微软雅黑</vt:lpstr>
      <vt:lpstr>Arial</vt:lpstr>
      <vt:lpstr>Calibri</vt:lpstr>
      <vt:lpstr>Times New Roman</vt:lpstr>
      <vt:lpstr>Wingdings</vt:lpstr>
      <vt:lpstr>胶片模板-移动通信研究所-16比9-20150113</vt:lpstr>
      <vt:lpstr>3_Nokia White Master with headline</vt:lpstr>
      <vt:lpstr>Brooklyn_5G_Summit_Slide_Template</vt:lpstr>
      <vt:lpstr>Views on NR NTN evolution in Rel-19</vt:lpstr>
      <vt:lpstr>Potential Objectives in RP-232745</vt:lpstr>
      <vt:lpstr>Coverage enhancement</vt:lpstr>
      <vt:lpstr>Mobility enhancement</vt:lpstr>
      <vt:lpstr>Support of Regenerative Architecture</vt:lpstr>
      <vt:lpstr>Conclusion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China Telecom</dc:creator>
  <cp:lastModifiedBy>China Telecom</cp:lastModifiedBy>
  <cp:revision>1386</cp:revision>
  <cp:lastPrinted>2021-05-17T08:35:31Z</cp:lastPrinted>
  <dcterms:created xsi:type="dcterms:W3CDTF">2017-04-20T03:13:07Z</dcterms:created>
  <dcterms:modified xsi:type="dcterms:W3CDTF">2023-12-04T01:15:22Z</dcterms:modified>
</cp:coreProperties>
</file>