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351" r:id="rId2"/>
    <p:sldId id="352" r:id="rId3"/>
    <p:sldId id="350" r:id="rId4"/>
    <p:sldId id="353" r:id="rId5"/>
    <p:sldId id="354" r:id="rId6"/>
    <p:sldId id="356" r:id="rId7"/>
    <p:sldId id="355" r:id="rId8"/>
    <p:sldId id="357" r:id="rId9"/>
    <p:sldId id="358" r:id="rId10"/>
    <p:sldId id="359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1"/>
    <p:restoredTop sz="86054" autoAdjust="0"/>
  </p:normalViewPr>
  <p:slideViewPr>
    <p:cSldViewPr>
      <p:cViewPr varScale="1">
        <p:scale>
          <a:sx n="78" d="100"/>
          <a:sy n="78" d="100"/>
        </p:scale>
        <p:origin x="936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486395-5548-6C46-82B2-A9C96066FF43}" type="doc">
      <dgm:prSet loTypeId="urn:microsoft.com/office/officeart/2005/8/layout/pyramid1" loCatId="" qsTypeId="urn:microsoft.com/office/officeart/2005/8/quickstyle/simple2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2DF49373-A2E4-DF4D-822E-B8E354E0FA2A}">
      <dgm:prSet phldrT="[文本]" custT="1"/>
      <dgm:spPr/>
      <dgm:t>
        <a:bodyPr/>
        <a:lstStyle/>
        <a:p>
          <a:pPr>
            <a:lnSpc>
              <a:spcPct val="80000"/>
            </a:lnSpc>
          </a:pPr>
          <a:endParaRPr lang="en-US" altLang="zh-CN" sz="1800" b="1" dirty="0">
            <a:solidFill>
              <a:schemeClr val="bg1"/>
            </a:solidFill>
          </a:endParaRPr>
        </a:p>
        <a:p>
          <a:pPr>
            <a:lnSpc>
              <a:spcPct val="80000"/>
            </a:lnSpc>
          </a:pPr>
          <a:r>
            <a:rPr lang="en-US" altLang="zh-CN" sz="1800" b="1" dirty="0">
              <a:solidFill>
                <a:schemeClr val="bg1"/>
              </a:solidFill>
            </a:rPr>
            <a:t>NR</a:t>
          </a:r>
        </a:p>
        <a:p>
          <a:pPr>
            <a:lnSpc>
              <a:spcPct val="80000"/>
            </a:lnSpc>
          </a:pPr>
          <a:r>
            <a:rPr lang="en-US" altLang="zh-CN" sz="1800" b="1" dirty="0">
              <a:solidFill>
                <a:schemeClr val="bg1"/>
              </a:solidFill>
            </a:rPr>
            <a:t>LTE</a:t>
          </a:r>
          <a:endParaRPr lang="zh-CN" altLang="en-US" sz="1800" b="1" dirty="0">
            <a:solidFill>
              <a:schemeClr val="bg1"/>
            </a:solidFill>
          </a:endParaRPr>
        </a:p>
      </dgm:t>
    </dgm:pt>
    <dgm:pt modelId="{0A548E5C-99A8-564D-86F6-93D5771FF5B8}" type="parTrans" cxnId="{686020BC-8F8E-A244-B433-2607B9307778}">
      <dgm:prSet/>
      <dgm:spPr/>
      <dgm:t>
        <a:bodyPr/>
        <a:lstStyle/>
        <a:p>
          <a:endParaRPr lang="zh-CN" altLang="en-US"/>
        </a:p>
      </dgm:t>
    </dgm:pt>
    <dgm:pt modelId="{19CDFB0A-070E-774C-BEE1-E1B62CADA7BB}" type="sibTrans" cxnId="{686020BC-8F8E-A244-B433-2607B9307778}">
      <dgm:prSet/>
      <dgm:spPr/>
      <dgm:t>
        <a:bodyPr/>
        <a:lstStyle/>
        <a:p>
          <a:endParaRPr lang="zh-CN" altLang="en-US"/>
        </a:p>
      </dgm:t>
    </dgm:pt>
    <dgm:pt modelId="{73259021-C85E-B44B-816C-B51CEC70E38B}">
      <dgm:prSet phldrT="[文本]" custT="1"/>
      <dgm:spPr/>
      <dgm:t>
        <a:bodyPr/>
        <a:lstStyle/>
        <a:p>
          <a:r>
            <a:rPr lang="en-US" altLang="zh-CN" sz="1800" b="1" dirty="0" err="1">
              <a:solidFill>
                <a:schemeClr val="bg1"/>
              </a:solidFill>
            </a:rPr>
            <a:t>RedCaP</a:t>
          </a:r>
          <a:endParaRPr lang="en-US" altLang="zh-CN" sz="1800" b="1" dirty="0">
            <a:solidFill>
              <a:schemeClr val="bg1"/>
            </a:solidFill>
          </a:endParaRPr>
        </a:p>
        <a:p>
          <a:r>
            <a:rPr lang="en-US" altLang="zh-CN" sz="1800" b="1" dirty="0">
              <a:solidFill>
                <a:schemeClr val="bg1"/>
              </a:solidFill>
            </a:rPr>
            <a:t>LTE</a:t>
          </a:r>
          <a:r>
            <a:rPr lang="zh-CN" altLang="en-US" sz="1800" b="1" dirty="0">
              <a:solidFill>
                <a:schemeClr val="bg1"/>
              </a:solidFill>
            </a:rPr>
            <a:t> </a:t>
          </a:r>
          <a:r>
            <a:rPr lang="en-US" altLang="zh-CN" sz="1800" b="1" dirty="0">
              <a:solidFill>
                <a:schemeClr val="bg1"/>
              </a:solidFill>
            </a:rPr>
            <a:t>Cat.4</a:t>
          </a:r>
          <a:endParaRPr lang="zh-CN" altLang="en-US" sz="1800" b="1" dirty="0">
            <a:solidFill>
              <a:schemeClr val="bg1"/>
            </a:solidFill>
          </a:endParaRPr>
        </a:p>
      </dgm:t>
    </dgm:pt>
    <dgm:pt modelId="{0831BA77-8797-DB4C-981B-6F4E14718CCF}" type="parTrans" cxnId="{02F4EEC9-ECE1-9C42-A243-96E118B51540}">
      <dgm:prSet/>
      <dgm:spPr/>
      <dgm:t>
        <a:bodyPr/>
        <a:lstStyle/>
        <a:p>
          <a:endParaRPr lang="zh-CN" altLang="en-US"/>
        </a:p>
      </dgm:t>
    </dgm:pt>
    <dgm:pt modelId="{1106B98D-2260-DF4C-A88D-13E3BACACACE}" type="sibTrans" cxnId="{02F4EEC9-ECE1-9C42-A243-96E118B51540}">
      <dgm:prSet/>
      <dgm:spPr/>
      <dgm:t>
        <a:bodyPr/>
        <a:lstStyle/>
        <a:p>
          <a:endParaRPr lang="zh-CN" altLang="en-US"/>
        </a:p>
      </dgm:t>
    </dgm:pt>
    <dgm:pt modelId="{9CE1605C-F8B8-9B46-89B4-FF01F8633B12}">
      <dgm:prSet phldrT="[文本]" custT="1"/>
      <dgm:spPr/>
      <dgm:t>
        <a:bodyPr/>
        <a:lstStyle/>
        <a:p>
          <a:pPr>
            <a:lnSpc>
              <a:spcPct val="80000"/>
            </a:lnSpc>
          </a:pPr>
          <a:r>
            <a:rPr lang="en-US" altLang="zh-CN" sz="2000" b="1" dirty="0">
              <a:solidFill>
                <a:schemeClr val="bg1"/>
              </a:solidFill>
            </a:rPr>
            <a:t>eMTC</a:t>
          </a:r>
        </a:p>
        <a:p>
          <a:pPr>
            <a:lnSpc>
              <a:spcPct val="80000"/>
            </a:lnSpc>
          </a:pPr>
          <a:r>
            <a:rPr lang="en-US" altLang="zh-CN" sz="2000" b="1" dirty="0">
              <a:solidFill>
                <a:schemeClr val="bg1"/>
              </a:solidFill>
            </a:rPr>
            <a:t>LTE</a:t>
          </a:r>
          <a:r>
            <a:rPr lang="zh-CN" altLang="en-US" sz="2000" b="1" dirty="0">
              <a:solidFill>
                <a:schemeClr val="bg1"/>
              </a:solidFill>
            </a:rPr>
            <a:t> </a:t>
          </a:r>
          <a:r>
            <a:rPr lang="en-US" altLang="zh-CN" sz="2000" b="1" dirty="0">
              <a:solidFill>
                <a:schemeClr val="bg1"/>
              </a:solidFill>
            </a:rPr>
            <a:t>Cat.1</a:t>
          </a:r>
          <a:endParaRPr lang="zh-CN" altLang="en-US" sz="2000" b="1" dirty="0">
            <a:solidFill>
              <a:schemeClr val="bg1"/>
            </a:solidFill>
          </a:endParaRPr>
        </a:p>
      </dgm:t>
    </dgm:pt>
    <dgm:pt modelId="{9A613E7E-A4AA-EA4D-9C05-BF141FCF04F2}" type="parTrans" cxnId="{11EF7337-CFAB-DA4F-91AC-BBBB14B82DCF}">
      <dgm:prSet/>
      <dgm:spPr/>
      <dgm:t>
        <a:bodyPr/>
        <a:lstStyle/>
        <a:p>
          <a:endParaRPr lang="zh-CN" altLang="en-US"/>
        </a:p>
      </dgm:t>
    </dgm:pt>
    <dgm:pt modelId="{D87F53C8-2A0E-7442-AE26-D861123F649C}" type="sibTrans" cxnId="{11EF7337-CFAB-DA4F-91AC-BBBB14B82DCF}">
      <dgm:prSet/>
      <dgm:spPr/>
      <dgm:t>
        <a:bodyPr/>
        <a:lstStyle/>
        <a:p>
          <a:endParaRPr lang="zh-CN" altLang="en-US"/>
        </a:p>
      </dgm:t>
    </dgm:pt>
    <dgm:pt modelId="{03322B48-17D0-EF49-8065-9C6ACF0C5F71}">
      <dgm:prSet custT="1"/>
      <dgm:spPr/>
      <dgm:t>
        <a:bodyPr/>
        <a:lstStyle/>
        <a:p>
          <a:r>
            <a:rPr lang="en-US" altLang="zh-CN" sz="2000" b="1" dirty="0">
              <a:solidFill>
                <a:schemeClr val="bg1"/>
              </a:solidFill>
            </a:rPr>
            <a:t>NB-IoT</a:t>
          </a:r>
          <a:endParaRPr lang="zh-CN" altLang="en-US" sz="2000" b="1" dirty="0">
            <a:solidFill>
              <a:schemeClr val="bg1"/>
            </a:solidFill>
          </a:endParaRPr>
        </a:p>
      </dgm:t>
    </dgm:pt>
    <dgm:pt modelId="{5603DF9D-84E8-1942-8B06-4F683B5C1BCE}" type="parTrans" cxnId="{03FCB350-0CC3-C54B-8911-9A1DA78DD944}">
      <dgm:prSet/>
      <dgm:spPr/>
      <dgm:t>
        <a:bodyPr/>
        <a:lstStyle/>
        <a:p>
          <a:endParaRPr lang="zh-CN" altLang="en-US"/>
        </a:p>
      </dgm:t>
    </dgm:pt>
    <dgm:pt modelId="{18543F5F-24DF-4A49-A423-3AD78E1CF5B6}" type="sibTrans" cxnId="{03FCB350-0CC3-C54B-8911-9A1DA78DD944}">
      <dgm:prSet/>
      <dgm:spPr/>
      <dgm:t>
        <a:bodyPr/>
        <a:lstStyle/>
        <a:p>
          <a:endParaRPr lang="zh-CN" altLang="en-US"/>
        </a:p>
      </dgm:t>
    </dgm:pt>
    <dgm:pt modelId="{13B7DA9D-7A9F-834D-967A-D56FAFD5E922}">
      <dgm:prSet custT="1"/>
      <dgm:spPr/>
      <dgm:t>
        <a:bodyPr/>
        <a:lstStyle/>
        <a:p>
          <a:r>
            <a:rPr lang="en-US" altLang="zh-CN" sz="2000" b="1" dirty="0">
              <a:solidFill>
                <a:schemeClr val="bg1"/>
              </a:solidFill>
            </a:rPr>
            <a:t>Ambient</a:t>
          </a:r>
          <a:r>
            <a:rPr lang="zh-CN" altLang="en-US" sz="2000" b="1" dirty="0">
              <a:solidFill>
                <a:schemeClr val="bg1"/>
              </a:solidFill>
            </a:rPr>
            <a:t> </a:t>
          </a:r>
          <a:r>
            <a:rPr lang="en-US" altLang="zh-CN" sz="2000" b="1" dirty="0">
              <a:solidFill>
                <a:schemeClr val="bg1"/>
              </a:solidFill>
            </a:rPr>
            <a:t>IoT</a:t>
          </a:r>
          <a:r>
            <a:rPr lang="zh-CN" altLang="en-US" sz="2000" b="1" dirty="0">
              <a:solidFill>
                <a:schemeClr val="bg1"/>
              </a:solidFill>
            </a:rPr>
            <a:t> </a:t>
          </a:r>
          <a:r>
            <a:rPr lang="en-US" altLang="zh-CN" sz="2000" b="1" dirty="0">
              <a:solidFill>
                <a:schemeClr val="bg1"/>
              </a:solidFill>
            </a:rPr>
            <a:t>(Backscatter)</a:t>
          </a:r>
          <a:endParaRPr lang="zh-CN" altLang="en-US" sz="2000" b="1" dirty="0">
            <a:solidFill>
              <a:schemeClr val="bg1"/>
            </a:solidFill>
          </a:endParaRPr>
        </a:p>
      </dgm:t>
    </dgm:pt>
    <dgm:pt modelId="{332C993A-F0C9-A54A-B6DF-01EA56F661F0}" type="parTrans" cxnId="{CD557A41-8E7A-874F-8C91-3E71F09135DC}">
      <dgm:prSet/>
      <dgm:spPr/>
      <dgm:t>
        <a:bodyPr/>
        <a:lstStyle/>
        <a:p>
          <a:endParaRPr lang="zh-CN" altLang="en-US"/>
        </a:p>
      </dgm:t>
    </dgm:pt>
    <dgm:pt modelId="{CA4BFF73-C4BB-9D45-BCFC-FCC34E7761F7}" type="sibTrans" cxnId="{CD557A41-8E7A-874F-8C91-3E71F09135DC}">
      <dgm:prSet/>
      <dgm:spPr/>
      <dgm:t>
        <a:bodyPr/>
        <a:lstStyle/>
        <a:p>
          <a:endParaRPr lang="zh-CN" altLang="en-US"/>
        </a:p>
      </dgm:t>
    </dgm:pt>
    <dgm:pt modelId="{4451819E-DED3-2148-9919-AD51EBF86ABC}" type="pres">
      <dgm:prSet presAssocID="{6A486395-5548-6C46-82B2-A9C96066FF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53DF8A7-05C6-AD49-90C5-3206A240E37C}" type="pres">
      <dgm:prSet presAssocID="{2DF49373-A2E4-DF4D-822E-B8E354E0FA2A}" presName="Name8" presStyleCnt="0"/>
      <dgm:spPr/>
    </dgm:pt>
    <dgm:pt modelId="{C6678232-83F9-9F49-B01B-38B92B9C9846}" type="pres">
      <dgm:prSet presAssocID="{2DF49373-A2E4-DF4D-822E-B8E354E0FA2A}" presName="level" presStyleLbl="node1" presStyleIdx="0" presStyleCnt="5" custScaleY="11749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74F946-D39A-AA45-984A-239382459A37}" type="pres">
      <dgm:prSet presAssocID="{2DF49373-A2E4-DF4D-822E-B8E354E0FA2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E5CF6F-8581-B947-90A5-3F995ED6B9A8}" type="pres">
      <dgm:prSet presAssocID="{73259021-C85E-B44B-816C-B51CEC70E38B}" presName="Name8" presStyleCnt="0"/>
      <dgm:spPr/>
    </dgm:pt>
    <dgm:pt modelId="{8C1F922B-B3BD-4745-BE40-A807F77A6A48}" type="pres">
      <dgm:prSet presAssocID="{73259021-C85E-B44B-816C-B51CEC70E38B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8AE726-B970-CA42-AC7D-B7B4435A73BC}" type="pres">
      <dgm:prSet presAssocID="{73259021-C85E-B44B-816C-B51CEC70E38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6C510E-70A0-2B40-8D2A-89C3BF07C91C}" type="pres">
      <dgm:prSet presAssocID="{9CE1605C-F8B8-9B46-89B4-FF01F8633B12}" presName="Name8" presStyleCnt="0"/>
      <dgm:spPr/>
    </dgm:pt>
    <dgm:pt modelId="{930329D0-75FD-154A-B517-A028EBA5D0CB}" type="pres">
      <dgm:prSet presAssocID="{9CE1605C-F8B8-9B46-89B4-FF01F8633B12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E70346-96D0-914F-B361-CA819E52B055}" type="pres">
      <dgm:prSet presAssocID="{9CE1605C-F8B8-9B46-89B4-FF01F8633B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2A2544-5270-1341-BCF8-DFA5DC7942EE}" type="pres">
      <dgm:prSet presAssocID="{03322B48-17D0-EF49-8065-9C6ACF0C5F71}" presName="Name8" presStyleCnt="0"/>
      <dgm:spPr/>
    </dgm:pt>
    <dgm:pt modelId="{F9C3D256-98CF-5341-85C9-54AE579C89CF}" type="pres">
      <dgm:prSet presAssocID="{03322B48-17D0-EF49-8065-9C6ACF0C5F71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C3E169-9D2B-994E-A772-34BDD38C993F}" type="pres">
      <dgm:prSet presAssocID="{03322B48-17D0-EF49-8065-9C6ACF0C5F7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47C631-8FB8-7249-98CB-A8F7AEE65A44}" type="pres">
      <dgm:prSet presAssocID="{13B7DA9D-7A9F-834D-967A-D56FAFD5E922}" presName="Name8" presStyleCnt="0"/>
      <dgm:spPr/>
    </dgm:pt>
    <dgm:pt modelId="{D4833AF1-4FA4-D641-8103-6664A5D924A7}" type="pres">
      <dgm:prSet presAssocID="{13B7DA9D-7A9F-834D-967A-D56FAFD5E922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DB319-410F-9A40-9665-B8D32835E879}" type="pres">
      <dgm:prSet presAssocID="{13B7DA9D-7A9F-834D-967A-D56FAFD5E92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AF90E75-5946-7942-B6E7-14114A6E928F}" type="presOf" srcId="{13B7DA9D-7A9F-834D-967A-D56FAFD5E922}" destId="{D4833AF1-4FA4-D641-8103-6664A5D924A7}" srcOrd="0" destOrd="0" presId="urn:microsoft.com/office/officeart/2005/8/layout/pyramid1"/>
    <dgm:cxn modelId="{1BA38C73-94ED-EA46-AB13-9350DF8C0385}" type="presOf" srcId="{2DF49373-A2E4-DF4D-822E-B8E354E0FA2A}" destId="{E774F946-D39A-AA45-984A-239382459A37}" srcOrd="1" destOrd="0" presId="urn:microsoft.com/office/officeart/2005/8/layout/pyramid1"/>
    <dgm:cxn modelId="{B67B41FA-3EFD-994C-8035-75C6596FB8E8}" type="presOf" srcId="{03322B48-17D0-EF49-8065-9C6ACF0C5F71}" destId="{BBC3E169-9D2B-994E-A772-34BDD38C993F}" srcOrd="1" destOrd="0" presId="urn:microsoft.com/office/officeart/2005/8/layout/pyramid1"/>
    <dgm:cxn modelId="{2B7CBB6B-AA36-6546-AFA1-AA1CE796F970}" type="presOf" srcId="{13B7DA9D-7A9F-834D-967A-D56FAFD5E922}" destId="{A47DB319-410F-9A40-9665-B8D32835E879}" srcOrd="1" destOrd="0" presId="urn:microsoft.com/office/officeart/2005/8/layout/pyramid1"/>
    <dgm:cxn modelId="{686020BC-8F8E-A244-B433-2607B9307778}" srcId="{6A486395-5548-6C46-82B2-A9C96066FF43}" destId="{2DF49373-A2E4-DF4D-822E-B8E354E0FA2A}" srcOrd="0" destOrd="0" parTransId="{0A548E5C-99A8-564D-86F6-93D5771FF5B8}" sibTransId="{19CDFB0A-070E-774C-BEE1-E1B62CADA7BB}"/>
    <dgm:cxn modelId="{0CAD0FC2-4983-374A-9F7F-5619388AD4E9}" type="presOf" srcId="{73259021-C85E-B44B-816C-B51CEC70E38B}" destId="{5A8AE726-B970-CA42-AC7D-B7B4435A73BC}" srcOrd="1" destOrd="0" presId="urn:microsoft.com/office/officeart/2005/8/layout/pyramid1"/>
    <dgm:cxn modelId="{D7E9FB77-A152-654C-928B-3E4E686E07D6}" type="presOf" srcId="{9CE1605C-F8B8-9B46-89B4-FF01F8633B12}" destId="{63E70346-96D0-914F-B361-CA819E52B055}" srcOrd="1" destOrd="0" presId="urn:microsoft.com/office/officeart/2005/8/layout/pyramid1"/>
    <dgm:cxn modelId="{F42316CD-AB20-2B4F-9907-BD81494525B0}" type="presOf" srcId="{73259021-C85E-B44B-816C-B51CEC70E38B}" destId="{8C1F922B-B3BD-4745-BE40-A807F77A6A48}" srcOrd="0" destOrd="0" presId="urn:microsoft.com/office/officeart/2005/8/layout/pyramid1"/>
    <dgm:cxn modelId="{E1E9F59A-6203-F44D-A9A4-7AA1DF796AC0}" type="presOf" srcId="{03322B48-17D0-EF49-8065-9C6ACF0C5F71}" destId="{F9C3D256-98CF-5341-85C9-54AE579C89CF}" srcOrd="0" destOrd="0" presId="urn:microsoft.com/office/officeart/2005/8/layout/pyramid1"/>
    <dgm:cxn modelId="{86871FC3-54F1-C446-BF28-3B2E6C561082}" type="presOf" srcId="{6A486395-5548-6C46-82B2-A9C96066FF43}" destId="{4451819E-DED3-2148-9919-AD51EBF86ABC}" srcOrd="0" destOrd="0" presId="urn:microsoft.com/office/officeart/2005/8/layout/pyramid1"/>
    <dgm:cxn modelId="{CD557A41-8E7A-874F-8C91-3E71F09135DC}" srcId="{6A486395-5548-6C46-82B2-A9C96066FF43}" destId="{13B7DA9D-7A9F-834D-967A-D56FAFD5E922}" srcOrd="4" destOrd="0" parTransId="{332C993A-F0C9-A54A-B6DF-01EA56F661F0}" sibTransId="{CA4BFF73-C4BB-9D45-BCFC-FCC34E7761F7}"/>
    <dgm:cxn modelId="{C7AEF65F-7600-EC44-B826-1652C9BAD883}" type="presOf" srcId="{9CE1605C-F8B8-9B46-89B4-FF01F8633B12}" destId="{930329D0-75FD-154A-B517-A028EBA5D0CB}" srcOrd="0" destOrd="0" presId="urn:microsoft.com/office/officeart/2005/8/layout/pyramid1"/>
    <dgm:cxn modelId="{02F4EEC9-ECE1-9C42-A243-96E118B51540}" srcId="{6A486395-5548-6C46-82B2-A9C96066FF43}" destId="{73259021-C85E-B44B-816C-B51CEC70E38B}" srcOrd="1" destOrd="0" parTransId="{0831BA77-8797-DB4C-981B-6F4E14718CCF}" sibTransId="{1106B98D-2260-DF4C-A88D-13E3BACACACE}"/>
    <dgm:cxn modelId="{2801241F-C66B-6B4A-A0B1-27997315D376}" type="presOf" srcId="{2DF49373-A2E4-DF4D-822E-B8E354E0FA2A}" destId="{C6678232-83F9-9F49-B01B-38B92B9C9846}" srcOrd="0" destOrd="0" presId="urn:microsoft.com/office/officeart/2005/8/layout/pyramid1"/>
    <dgm:cxn modelId="{11EF7337-CFAB-DA4F-91AC-BBBB14B82DCF}" srcId="{6A486395-5548-6C46-82B2-A9C96066FF43}" destId="{9CE1605C-F8B8-9B46-89B4-FF01F8633B12}" srcOrd="2" destOrd="0" parTransId="{9A613E7E-A4AA-EA4D-9C05-BF141FCF04F2}" sibTransId="{D87F53C8-2A0E-7442-AE26-D861123F649C}"/>
    <dgm:cxn modelId="{03FCB350-0CC3-C54B-8911-9A1DA78DD944}" srcId="{6A486395-5548-6C46-82B2-A9C96066FF43}" destId="{03322B48-17D0-EF49-8065-9C6ACF0C5F71}" srcOrd="3" destOrd="0" parTransId="{5603DF9D-84E8-1942-8B06-4F683B5C1BCE}" sibTransId="{18543F5F-24DF-4A49-A423-3AD78E1CF5B6}"/>
    <dgm:cxn modelId="{B644F36B-3415-4842-B1E9-F1F80258FE9B}" type="presParOf" srcId="{4451819E-DED3-2148-9919-AD51EBF86ABC}" destId="{A53DF8A7-05C6-AD49-90C5-3206A240E37C}" srcOrd="0" destOrd="0" presId="urn:microsoft.com/office/officeart/2005/8/layout/pyramid1"/>
    <dgm:cxn modelId="{FD02DD03-71B4-BD47-BFC7-14E72AD582E8}" type="presParOf" srcId="{A53DF8A7-05C6-AD49-90C5-3206A240E37C}" destId="{C6678232-83F9-9F49-B01B-38B92B9C9846}" srcOrd="0" destOrd="0" presId="urn:microsoft.com/office/officeart/2005/8/layout/pyramid1"/>
    <dgm:cxn modelId="{C9A138AB-C8BD-EE42-92E8-D27CE9631184}" type="presParOf" srcId="{A53DF8A7-05C6-AD49-90C5-3206A240E37C}" destId="{E774F946-D39A-AA45-984A-239382459A37}" srcOrd="1" destOrd="0" presId="urn:microsoft.com/office/officeart/2005/8/layout/pyramid1"/>
    <dgm:cxn modelId="{4BD889B0-AE42-6141-B83E-E19560D91280}" type="presParOf" srcId="{4451819E-DED3-2148-9919-AD51EBF86ABC}" destId="{F6E5CF6F-8581-B947-90A5-3F995ED6B9A8}" srcOrd="1" destOrd="0" presId="urn:microsoft.com/office/officeart/2005/8/layout/pyramid1"/>
    <dgm:cxn modelId="{EF7F4C8A-8477-5343-AC8A-4FC02410323A}" type="presParOf" srcId="{F6E5CF6F-8581-B947-90A5-3F995ED6B9A8}" destId="{8C1F922B-B3BD-4745-BE40-A807F77A6A48}" srcOrd="0" destOrd="0" presId="urn:microsoft.com/office/officeart/2005/8/layout/pyramid1"/>
    <dgm:cxn modelId="{6B98BF74-878B-8B46-B3DF-1BAD3FFF314F}" type="presParOf" srcId="{F6E5CF6F-8581-B947-90A5-3F995ED6B9A8}" destId="{5A8AE726-B970-CA42-AC7D-B7B4435A73BC}" srcOrd="1" destOrd="0" presId="urn:microsoft.com/office/officeart/2005/8/layout/pyramid1"/>
    <dgm:cxn modelId="{37962508-C5FA-874A-BBD0-C7E1F48A945A}" type="presParOf" srcId="{4451819E-DED3-2148-9919-AD51EBF86ABC}" destId="{2D6C510E-70A0-2B40-8D2A-89C3BF07C91C}" srcOrd="2" destOrd="0" presId="urn:microsoft.com/office/officeart/2005/8/layout/pyramid1"/>
    <dgm:cxn modelId="{EFD0F2AA-05EF-AA4F-82CF-CF26E8865938}" type="presParOf" srcId="{2D6C510E-70A0-2B40-8D2A-89C3BF07C91C}" destId="{930329D0-75FD-154A-B517-A028EBA5D0CB}" srcOrd="0" destOrd="0" presId="urn:microsoft.com/office/officeart/2005/8/layout/pyramid1"/>
    <dgm:cxn modelId="{860E0E0A-66ED-B340-928C-23781A16A1F7}" type="presParOf" srcId="{2D6C510E-70A0-2B40-8D2A-89C3BF07C91C}" destId="{63E70346-96D0-914F-B361-CA819E52B055}" srcOrd="1" destOrd="0" presId="urn:microsoft.com/office/officeart/2005/8/layout/pyramid1"/>
    <dgm:cxn modelId="{1390EE8C-7A65-004C-9BA4-A7B83FBBEA02}" type="presParOf" srcId="{4451819E-DED3-2148-9919-AD51EBF86ABC}" destId="{332A2544-5270-1341-BCF8-DFA5DC7942EE}" srcOrd="3" destOrd="0" presId="urn:microsoft.com/office/officeart/2005/8/layout/pyramid1"/>
    <dgm:cxn modelId="{248CBA23-7472-D643-B8FA-4B007009FDBA}" type="presParOf" srcId="{332A2544-5270-1341-BCF8-DFA5DC7942EE}" destId="{F9C3D256-98CF-5341-85C9-54AE579C89CF}" srcOrd="0" destOrd="0" presId="urn:microsoft.com/office/officeart/2005/8/layout/pyramid1"/>
    <dgm:cxn modelId="{5E6CD31A-69CF-D847-963D-976F1183F9E7}" type="presParOf" srcId="{332A2544-5270-1341-BCF8-DFA5DC7942EE}" destId="{BBC3E169-9D2B-994E-A772-34BDD38C993F}" srcOrd="1" destOrd="0" presId="urn:microsoft.com/office/officeart/2005/8/layout/pyramid1"/>
    <dgm:cxn modelId="{B3F09610-A24D-264F-8AFD-E28F94CC0944}" type="presParOf" srcId="{4451819E-DED3-2148-9919-AD51EBF86ABC}" destId="{B447C631-8FB8-7249-98CB-A8F7AEE65A44}" srcOrd="4" destOrd="0" presId="urn:microsoft.com/office/officeart/2005/8/layout/pyramid1"/>
    <dgm:cxn modelId="{1C2075EE-BD77-1747-ACE0-45CEDE4D1799}" type="presParOf" srcId="{B447C631-8FB8-7249-98CB-A8F7AEE65A44}" destId="{D4833AF1-4FA4-D641-8103-6664A5D924A7}" srcOrd="0" destOrd="0" presId="urn:microsoft.com/office/officeart/2005/8/layout/pyramid1"/>
    <dgm:cxn modelId="{2CAC5727-D6A9-2540-81B0-4ADEFAC9F621}" type="presParOf" srcId="{B447C631-8FB8-7249-98CB-A8F7AEE65A44}" destId="{A47DB319-410F-9A40-9665-B8D32835E87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78232-83F9-9F49-B01B-38B92B9C9846}">
      <dsp:nvSpPr>
        <dsp:cNvPr id="0" name=""/>
        <dsp:cNvSpPr/>
      </dsp:nvSpPr>
      <dsp:spPr>
        <a:xfrm>
          <a:off x="1888858" y="0"/>
          <a:ext cx="1109628" cy="910169"/>
        </a:xfrm>
        <a:prstGeom prst="trapezoid">
          <a:avLst>
            <a:gd name="adj" fmla="val 60957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en-US" altLang="zh-CN" sz="1800" b="1" kern="1200" dirty="0">
            <a:solidFill>
              <a:schemeClr val="bg1"/>
            </a:solidFill>
          </a:endParaRPr>
        </a:p>
        <a:p>
          <a:pPr lvl="0" algn="ctr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>
              <a:solidFill>
                <a:schemeClr val="bg1"/>
              </a:solidFill>
            </a:rPr>
            <a:t>NR</a:t>
          </a:r>
        </a:p>
        <a:p>
          <a:pPr lvl="0" algn="ctr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>
              <a:solidFill>
                <a:schemeClr val="bg1"/>
              </a:solidFill>
            </a:rPr>
            <a:t>LTE</a:t>
          </a:r>
          <a:endParaRPr lang="zh-CN" altLang="en-US" sz="1800" b="1" kern="1200" dirty="0">
            <a:solidFill>
              <a:schemeClr val="bg1"/>
            </a:solidFill>
          </a:endParaRPr>
        </a:p>
      </dsp:txBody>
      <dsp:txXfrm>
        <a:off x="1888858" y="0"/>
        <a:ext cx="1109628" cy="910169"/>
      </dsp:txXfrm>
    </dsp:sp>
    <dsp:sp modelId="{8C1F922B-B3BD-4745-BE40-A807F77A6A48}">
      <dsp:nvSpPr>
        <dsp:cNvPr id="0" name=""/>
        <dsp:cNvSpPr/>
      </dsp:nvSpPr>
      <dsp:spPr>
        <a:xfrm>
          <a:off x="1416643" y="910169"/>
          <a:ext cx="2054058" cy="774665"/>
        </a:xfrm>
        <a:prstGeom prst="trapezoid">
          <a:avLst>
            <a:gd name="adj" fmla="val 60957"/>
          </a:avLst>
        </a:prstGeom>
        <a:solidFill>
          <a:schemeClr val="accent2">
            <a:shade val="80000"/>
            <a:hueOff val="-8968"/>
            <a:satOff val="-1006"/>
            <a:lumOff val="642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err="1">
              <a:solidFill>
                <a:schemeClr val="bg1"/>
              </a:solidFill>
            </a:rPr>
            <a:t>RedCaP</a:t>
          </a:r>
          <a:endParaRPr lang="en-US" altLang="zh-CN" sz="1800" b="1" kern="1200" dirty="0">
            <a:solidFill>
              <a:schemeClr val="bg1"/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>
              <a:solidFill>
                <a:schemeClr val="bg1"/>
              </a:solidFill>
            </a:rPr>
            <a:t>LTE</a:t>
          </a:r>
          <a:r>
            <a:rPr lang="zh-CN" altLang="en-US" sz="1800" b="1" kern="1200" dirty="0">
              <a:solidFill>
                <a:schemeClr val="bg1"/>
              </a:solidFill>
            </a:rPr>
            <a:t> </a:t>
          </a:r>
          <a:r>
            <a:rPr lang="en-US" altLang="zh-CN" sz="1800" b="1" kern="1200" dirty="0">
              <a:solidFill>
                <a:schemeClr val="bg1"/>
              </a:solidFill>
            </a:rPr>
            <a:t>Cat.4</a:t>
          </a:r>
          <a:endParaRPr lang="zh-CN" altLang="en-US" sz="1800" b="1" kern="1200" dirty="0">
            <a:solidFill>
              <a:schemeClr val="bg1"/>
            </a:solidFill>
          </a:endParaRPr>
        </a:p>
      </dsp:txBody>
      <dsp:txXfrm>
        <a:off x="1776104" y="910169"/>
        <a:ext cx="1335137" cy="774665"/>
      </dsp:txXfrm>
    </dsp:sp>
    <dsp:sp modelId="{930329D0-75FD-154A-B517-A028EBA5D0CB}">
      <dsp:nvSpPr>
        <dsp:cNvPr id="0" name=""/>
        <dsp:cNvSpPr/>
      </dsp:nvSpPr>
      <dsp:spPr>
        <a:xfrm>
          <a:off x="944429" y="1684834"/>
          <a:ext cx="2998487" cy="774665"/>
        </a:xfrm>
        <a:prstGeom prst="trapezoid">
          <a:avLst>
            <a:gd name="adj" fmla="val 60957"/>
          </a:avLst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>
              <a:solidFill>
                <a:schemeClr val="bg1"/>
              </a:solidFill>
            </a:rPr>
            <a:t>eMTC</a:t>
          </a:r>
        </a:p>
        <a:p>
          <a:pPr lvl="0" algn="ctr" defTabSz="8890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>
              <a:solidFill>
                <a:schemeClr val="bg1"/>
              </a:solidFill>
            </a:rPr>
            <a:t>LTE</a:t>
          </a:r>
          <a:r>
            <a:rPr lang="zh-CN" altLang="en-US" sz="2000" b="1" kern="1200" dirty="0">
              <a:solidFill>
                <a:schemeClr val="bg1"/>
              </a:solidFill>
            </a:rPr>
            <a:t> </a:t>
          </a:r>
          <a:r>
            <a:rPr lang="en-US" altLang="zh-CN" sz="2000" b="1" kern="1200" dirty="0">
              <a:solidFill>
                <a:schemeClr val="bg1"/>
              </a:solidFill>
            </a:rPr>
            <a:t>Cat.1</a:t>
          </a:r>
          <a:endParaRPr lang="zh-CN" altLang="en-US" sz="2000" b="1" kern="1200" dirty="0">
            <a:solidFill>
              <a:schemeClr val="bg1"/>
            </a:solidFill>
          </a:endParaRPr>
        </a:p>
      </dsp:txBody>
      <dsp:txXfrm>
        <a:off x="1469164" y="1684834"/>
        <a:ext cx="1949016" cy="774665"/>
      </dsp:txXfrm>
    </dsp:sp>
    <dsp:sp modelId="{F9C3D256-98CF-5341-85C9-54AE579C89CF}">
      <dsp:nvSpPr>
        <dsp:cNvPr id="0" name=""/>
        <dsp:cNvSpPr/>
      </dsp:nvSpPr>
      <dsp:spPr>
        <a:xfrm>
          <a:off x="472214" y="2459499"/>
          <a:ext cx="3942916" cy="774665"/>
        </a:xfrm>
        <a:prstGeom prst="trapezoid">
          <a:avLst>
            <a:gd name="adj" fmla="val 60957"/>
          </a:avLst>
        </a:prstGeom>
        <a:solidFill>
          <a:schemeClr val="accent2">
            <a:shade val="80000"/>
            <a:hueOff val="-26904"/>
            <a:satOff val="-3018"/>
            <a:lumOff val="1926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>
              <a:solidFill>
                <a:schemeClr val="bg1"/>
              </a:solidFill>
            </a:rPr>
            <a:t>NB-IoT</a:t>
          </a:r>
          <a:endParaRPr lang="zh-CN" altLang="en-US" sz="2000" b="1" kern="1200" dirty="0">
            <a:solidFill>
              <a:schemeClr val="bg1"/>
            </a:solidFill>
          </a:endParaRPr>
        </a:p>
      </dsp:txBody>
      <dsp:txXfrm>
        <a:off x="1162225" y="2459499"/>
        <a:ext cx="2562895" cy="774665"/>
      </dsp:txXfrm>
    </dsp:sp>
    <dsp:sp modelId="{D4833AF1-4FA4-D641-8103-6664A5D924A7}">
      <dsp:nvSpPr>
        <dsp:cNvPr id="0" name=""/>
        <dsp:cNvSpPr/>
      </dsp:nvSpPr>
      <dsp:spPr>
        <a:xfrm>
          <a:off x="0" y="3234164"/>
          <a:ext cx="4887345" cy="774665"/>
        </a:xfrm>
        <a:prstGeom prst="trapezoid">
          <a:avLst>
            <a:gd name="adj" fmla="val 60957"/>
          </a:avLst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>
              <a:solidFill>
                <a:schemeClr val="bg1"/>
              </a:solidFill>
            </a:rPr>
            <a:t>Ambient</a:t>
          </a:r>
          <a:r>
            <a:rPr lang="zh-CN" altLang="en-US" sz="2000" b="1" kern="1200" dirty="0">
              <a:solidFill>
                <a:schemeClr val="bg1"/>
              </a:solidFill>
            </a:rPr>
            <a:t> </a:t>
          </a:r>
          <a:r>
            <a:rPr lang="en-US" altLang="zh-CN" sz="2000" b="1" kern="1200" dirty="0">
              <a:solidFill>
                <a:schemeClr val="bg1"/>
              </a:solidFill>
            </a:rPr>
            <a:t>IoT</a:t>
          </a:r>
          <a:r>
            <a:rPr lang="zh-CN" altLang="en-US" sz="2000" b="1" kern="1200" dirty="0">
              <a:solidFill>
                <a:schemeClr val="bg1"/>
              </a:solidFill>
            </a:rPr>
            <a:t> </a:t>
          </a:r>
          <a:r>
            <a:rPr lang="en-US" altLang="zh-CN" sz="2000" b="1" kern="1200" dirty="0">
              <a:solidFill>
                <a:schemeClr val="bg1"/>
              </a:solidFill>
            </a:rPr>
            <a:t>(Backscatter)</a:t>
          </a:r>
          <a:endParaRPr lang="zh-CN" altLang="en-US" sz="2000" b="1" kern="1200" dirty="0">
            <a:solidFill>
              <a:schemeClr val="bg1"/>
            </a:solidFill>
          </a:endParaRPr>
        </a:p>
      </dsp:txBody>
      <dsp:txXfrm>
        <a:off x="855285" y="3234164"/>
        <a:ext cx="3176774" cy="7746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19A48-4D1F-4BAC-B211-46A20E4ECF6E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6D8DC-70D7-40B8-84DC-07D07453A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8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79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计算机相连；手机相连；万物互联。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169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66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433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325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993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18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106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D8DC-70D7-40B8-84DC-07D07453A2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795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2A8C2-E26E-3E49-B638-365F40B3485E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0B2B-0705-8745-B781-544C790BEDC8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100FD-3AEF-174F-ACBD-AC22355AFF8C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F604E-4580-B049-92D6-C09402E5AF6B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CAB-B68A-2B4C-A0DF-752B085AA45B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8CA97-4889-F94A-8770-FF62345DD2D0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5332B-80A6-A541-9973-E3364B4E66EA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6C160-C64A-184D-9CBA-AE1A317BA226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F2F10-40CF-614B-BCD2-73DAEF255447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5640-D066-FC48-972A-9718EE7F1702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9F077-20DD-D14C-9273-5E4EF1A576BE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9C063-57BE-1A45-87AC-AE88660B71D6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2.wdp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12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5" descr="10">
            <a:extLst>
              <a:ext uri="{FF2B5EF4-FFF2-40B4-BE49-F238E27FC236}">
                <a16:creationId xmlns:a16="http://schemas.microsoft.com/office/drawing/2014/main" id="{5C1B2614-3F1D-589F-2212-2D433128F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BE56F1A-F838-77AD-1D97-5D590A7D21AA}"/>
              </a:ext>
            </a:extLst>
          </p:cNvPr>
          <p:cNvSpPr txBox="1"/>
          <p:nvPr/>
        </p:nvSpPr>
        <p:spPr>
          <a:xfrm>
            <a:off x="395536" y="1635646"/>
            <a:ext cx="6408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3GPP TSG RAN Meeting #102</a:t>
            </a:r>
            <a:endParaRPr lang="en-US" altLang="zh-CN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Edinburgh, Scotland, December 11-15, 2023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6D95C03-D9D4-FF8A-4138-9A2191C338A8}"/>
              </a:ext>
            </a:extLst>
          </p:cNvPr>
          <p:cNvSpPr txBox="1"/>
          <p:nvPr/>
        </p:nvSpPr>
        <p:spPr>
          <a:xfrm>
            <a:off x="405433" y="2931790"/>
            <a:ext cx="87129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Agenda ltem:    </a:t>
            </a:r>
            <a:r>
              <a:rPr lang="zh-CN" altLang="en-US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9</a:t>
            </a: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.1.1.4</a:t>
            </a:r>
          </a:p>
          <a:p>
            <a:pPr>
              <a:lnSpc>
                <a:spcPct val="125000"/>
              </a:lnSpc>
            </a:pP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Source</a:t>
            </a:r>
            <a:r>
              <a:rPr lang="en-US" altLang="zh-CN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:</a:t>
            </a: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          </a:t>
            </a:r>
            <a:r>
              <a:rPr lang="en-US" altLang="zh-CN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BJTU (Beijing</a:t>
            </a:r>
            <a:r>
              <a:rPr lang="zh-CN" altLang="en-US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6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Jiaotong</a:t>
            </a: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University)</a:t>
            </a:r>
            <a:endParaRPr lang="en-US" altLang="zh-CN" sz="1600" b="1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Title</a:t>
            </a:r>
            <a:r>
              <a:rPr lang="en-US" altLang="zh-CN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:</a:t>
            </a: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              </a:t>
            </a:r>
            <a:r>
              <a:rPr lang="en-US" altLang="zh-CN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Multiple </a:t>
            </a:r>
            <a:r>
              <a:rPr lang="en-US" altLang="zh-CN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access and backscatter consideration  for R19 ambient </a:t>
            </a:r>
            <a:r>
              <a:rPr lang="en-US" altLang="zh-CN" sz="16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IoT</a:t>
            </a:r>
            <a:r>
              <a:rPr lang="en-US" altLang="zh-CN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endParaRPr lang="en-US" altLang="zh-CN" sz="1600" b="1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Document </a:t>
            </a: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for:  </a:t>
            </a:r>
            <a:r>
              <a:rPr lang="zh-CN" altLang="en-US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Discussion and </a:t>
            </a:r>
            <a:r>
              <a:rPr lang="zh-CN" altLang="en-US" sz="16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decision</a:t>
            </a:r>
            <a:endParaRPr lang="en-US" altLang="zh-CN" sz="1600" b="1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en-US" altLang="zh-CN" sz="1600" b="1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b="1" i="1" dirty="0" smtClean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Authors</a:t>
            </a:r>
            <a:r>
              <a:rPr lang="zh-CN" altLang="en-US" sz="1600" b="1" i="1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：          </a:t>
            </a:r>
            <a:r>
              <a:rPr lang="en-US" altLang="zh-CN" sz="1600" b="1" i="1" dirty="0" err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Gongpu</a:t>
            </a:r>
            <a:r>
              <a:rPr lang="en-US" altLang="zh-CN" sz="1600" b="1" i="1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Wang, </a:t>
            </a:r>
            <a:r>
              <a:rPr lang="en-US" altLang="zh-CN" sz="1600" b="1" i="1" dirty="0" err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Rongtao</a:t>
            </a:r>
            <a:r>
              <a:rPr lang="en-US" altLang="zh-CN" sz="1600" b="1" i="1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Xu, Ming Liu, </a:t>
            </a:r>
            <a:r>
              <a:rPr lang="en-US" altLang="zh-CN" sz="1600" b="1" i="1" dirty="0" err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Junliang</a:t>
            </a:r>
            <a:r>
              <a:rPr lang="en-US" altLang="zh-CN" sz="1600" b="1" i="1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Lin, </a:t>
            </a:r>
            <a:r>
              <a:rPr lang="en-US" altLang="zh-CN" sz="1600" b="1" i="1" dirty="0" err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Ziqi</a:t>
            </a:r>
            <a:r>
              <a:rPr lang="en-US" altLang="zh-CN" sz="1600" b="1" i="1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600" b="1" i="1" dirty="0" smtClean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Cui</a:t>
            </a:r>
            <a:endParaRPr lang="zh-CN" altLang="en-US" sz="1600" b="1" i="1" dirty="0">
              <a:solidFill>
                <a:schemeClr val="bg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C004A6-329D-62EB-E058-BC24918EC569}"/>
              </a:ext>
            </a:extLst>
          </p:cNvPr>
          <p:cNvSpPr txBox="1"/>
          <p:nvPr/>
        </p:nvSpPr>
        <p:spPr>
          <a:xfrm>
            <a:off x="7164288" y="1589479"/>
            <a:ext cx="1872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R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P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-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233518 </a:t>
            </a:r>
            <a:endParaRPr lang="zh-CN" altLang="en-US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617AAFA8-54C1-643D-047B-6C11AD34FD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467544" y="411510"/>
            <a:ext cx="2484086" cy="71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86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Support R19 </a:t>
            </a:r>
            <a:r>
              <a:rPr lang="en-US" altLang="zh-CN" sz="2800" dirty="0" smtClean="0"/>
              <a:t>study/work </a:t>
            </a:r>
            <a:r>
              <a:rPr lang="en-US" altLang="zh-CN" sz="2800" dirty="0"/>
              <a:t>item for Ambient–</a:t>
            </a:r>
            <a:r>
              <a:rPr lang="en-US" altLang="zh-CN" sz="2800" dirty="0" err="1"/>
              <a:t>IoT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 considering:  </a:t>
            </a:r>
          </a:p>
          <a:p>
            <a:pPr lvl="1"/>
            <a:r>
              <a:rPr lang="en-US" altLang="zh-CN" sz="2400" dirty="0" smtClean="0"/>
              <a:t>multiple access</a:t>
            </a:r>
            <a:r>
              <a:rPr lang="zh-CN" altLang="en-US" sz="2400" dirty="0" smtClean="0"/>
              <a:t>： </a:t>
            </a:r>
            <a:r>
              <a:rPr lang="en-US" altLang="zh-CN" sz="2400" dirty="0" smtClean="0"/>
              <a:t>new CDMA</a:t>
            </a:r>
          </a:p>
          <a:p>
            <a:pPr lvl="1"/>
            <a:r>
              <a:rPr lang="en-US" altLang="zh-CN" sz="2400" dirty="0" smtClean="0"/>
              <a:t>frame structure:    training/pilot design (both transmitter and tag)</a:t>
            </a:r>
          </a:p>
          <a:p>
            <a:pPr lvl="1"/>
            <a:r>
              <a:rPr lang="en-US" altLang="zh-CN" sz="2400" dirty="0" smtClean="0"/>
              <a:t>transceiver design:  SIC at receiver and SVM-based detector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98757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153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15" descr="10">
            <a:extLst>
              <a:ext uri="{FF2B5EF4-FFF2-40B4-BE49-F238E27FC236}">
                <a16:creationId xmlns:a16="http://schemas.microsoft.com/office/drawing/2014/main" id="{CCB1F9C5-1812-0C5C-BD82-A33C2255F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5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 dirty="0"/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745792E7-70DD-79B3-7FF3-4566D23EDA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8194589"/>
              </p:ext>
            </p:extLst>
          </p:nvPr>
        </p:nvGraphicFramePr>
        <p:xfrm>
          <a:off x="1846586" y="926833"/>
          <a:ext cx="4887346" cy="4008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AFCFBCB1-6068-3C85-45B2-F279448660EA}"/>
              </a:ext>
            </a:extLst>
          </p:cNvPr>
          <p:cNvCxnSpPr>
            <a:cxnSpLocks/>
          </p:cNvCxnSpPr>
          <p:nvPr/>
        </p:nvCxnSpPr>
        <p:spPr>
          <a:xfrm>
            <a:off x="4894363" y="1851670"/>
            <a:ext cx="2581159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344EDD56-0A24-3066-FE22-612C14C32346}"/>
              </a:ext>
            </a:extLst>
          </p:cNvPr>
          <p:cNvCxnSpPr>
            <a:cxnSpLocks/>
          </p:cNvCxnSpPr>
          <p:nvPr/>
        </p:nvCxnSpPr>
        <p:spPr>
          <a:xfrm>
            <a:off x="5341922" y="2571750"/>
            <a:ext cx="2133600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B9DDE07D-F2EE-0A03-24F5-6F018950BF5F}"/>
              </a:ext>
            </a:extLst>
          </p:cNvPr>
          <p:cNvCxnSpPr>
            <a:cxnSpLocks/>
          </p:cNvCxnSpPr>
          <p:nvPr/>
        </p:nvCxnSpPr>
        <p:spPr>
          <a:xfrm>
            <a:off x="5830467" y="3363838"/>
            <a:ext cx="1645055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id="{9AC3F40C-58E1-F215-8DEC-3F019CE7A8CB}"/>
              </a:ext>
            </a:extLst>
          </p:cNvPr>
          <p:cNvCxnSpPr>
            <a:cxnSpLocks/>
          </p:cNvCxnSpPr>
          <p:nvPr/>
        </p:nvCxnSpPr>
        <p:spPr>
          <a:xfrm>
            <a:off x="1115616" y="4155926"/>
            <a:ext cx="6359906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E75E7479-A34F-B2A1-4453-8E17FF36EFCE}"/>
              </a:ext>
            </a:extLst>
          </p:cNvPr>
          <p:cNvSpPr txBox="1"/>
          <p:nvPr/>
        </p:nvSpPr>
        <p:spPr>
          <a:xfrm>
            <a:off x="6426039" y="1411877"/>
            <a:ext cx="1049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1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Gbps</a:t>
            </a:r>
            <a:endParaRPr kumimoji="1" lang="zh-CN" altLang="en-US" sz="20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2195DC8-69DF-4187-297A-CDDC7150CE22}"/>
              </a:ext>
            </a:extLst>
          </p:cNvPr>
          <p:cNvSpPr txBox="1"/>
          <p:nvPr/>
        </p:nvSpPr>
        <p:spPr>
          <a:xfrm>
            <a:off x="5761944" y="2115668"/>
            <a:ext cx="1713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100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~10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Mbps</a:t>
            </a:r>
            <a:endParaRPr kumimoji="1" lang="zh-CN" altLang="en-US" sz="20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A02C1D9-FA5C-D70B-9D6E-6D2351C82E04}"/>
              </a:ext>
            </a:extLst>
          </p:cNvPr>
          <p:cNvSpPr txBox="1"/>
          <p:nvPr/>
        </p:nvSpPr>
        <p:spPr>
          <a:xfrm>
            <a:off x="6400375" y="2966616"/>
            <a:ext cx="10751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1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Mbps</a:t>
            </a:r>
            <a:endParaRPr kumimoji="1" lang="zh-CN" altLang="en-US" sz="20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1B82BE9-C9C1-9372-B9CF-49155F4FC72A}"/>
              </a:ext>
            </a:extLst>
          </p:cNvPr>
          <p:cNvSpPr txBox="1"/>
          <p:nvPr/>
        </p:nvSpPr>
        <p:spPr>
          <a:xfrm>
            <a:off x="6366297" y="3748336"/>
            <a:ext cx="1157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100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kbps</a:t>
            </a:r>
            <a:endParaRPr kumimoji="1" lang="zh-CN" altLang="en-US" sz="20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60452E4-A727-D584-5A65-FE58F6A3C113}"/>
              </a:ext>
            </a:extLst>
          </p:cNvPr>
          <p:cNvSpPr txBox="1"/>
          <p:nvPr/>
        </p:nvSpPr>
        <p:spPr>
          <a:xfrm>
            <a:off x="6227492" y="4434388"/>
            <a:ext cx="1296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&lt;100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kbps</a:t>
            </a:r>
            <a:endParaRPr kumimoji="1" lang="zh-CN" altLang="en-US" sz="20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C6B8D26-280A-AB1C-225C-F9E28B43431E}"/>
              </a:ext>
            </a:extLst>
          </p:cNvPr>
          <p:cNvSpPr txBox="1"/>
          <p:nvPr/>
        </p:nvSpPr>
        <p:spPr>
          <a:xfrm>
            <a:off x="6660232" y="987574"/>
            <a:ext cx="898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ea typeface="Microsoft YaHei" panose="020B0503020204020204" pitchFamily="34" charset="-122"/>
              </a:rPr>
              <a:t>Rate</a:t>
            </a:r>
            <a:endParaRPr kumimoji="1" lang="zh-CN" altLang="en-US" sz="2400" b="1" dirty="0">
              <a:solidFill>
                <a:srgbClr val="C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8" name="下箭头 27">
            <a:extLst>
              <a:ext uri="{FF2B5EF4-FFF2-40B4-BE49-F238E27FC236}">
                <a16:creationId xmlns:a16="http://schemas.microsoft.com/office/drawing/2014/main" id="{CD26E941-A669-CF4E-64D0-F7F7885D5330}"/>
              </a:ext>
            </a:extLst>
          </p:cNvPr>
          <p:cNvSpPr/>
          <p:nvPr/>
        </p:nvSpPr>
        <p:spPr>
          <a:xfrm>
            <a:off x="7585766" y="987573"/>
            <a:ext cx="1162697" cy="401527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ea typeface="Microsoft YaHei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BD635A7-2997-AD8E-CA81-DC9CA08222C7}"/>
              </a:ext>
            </a:extLst>
          </p:cNvPr>
          <p:cNvSpPr txBox="1"/>
          <p:nvPr/>
        </p:nvSpPr>
        <p:spPr>
          <a:xfrm>
            <a:off x="395536" y="1027353"/>
            <a:ext cx="305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srgbClr val="C00000"/>
                </a:solidFill>
                <a:ea typeface="Microsoft YaHei" panose="020B0503020204020204" pitchFamily="34" charset="-122"/>
              </a:rPr>
              <a:t>Power</a:t>
            </a:r>
            <a:r>
              <a:rPr kumimoji="1" lang="zh-CN" altLang="en-US" sz="2400" b="1" dirty="0">
                <a:solidFill>
                  <a:srgbClr val="C00000"/>
                </a:solidFill>
                <a:ea typeface="Microsoft YaHei" panose="020B0503020204020204" pitchFamily="34" charset="-122"/>
              </a:rPr>
              <a:t> </a:t>
            </a:r>
            <a:r>
              <a:rPr kumimoji="1" lang="en-US" altLang="zh-CN" sz="2400" b="1" dirty="0">
                <a:solidFill>
                  <a:srgbClr val="C00000"/>
                </a:solidFill>
                <a:ea typeface="Microsoft YaHei" panose="020B0503020204020204" pitchFamily="34" charset="-122"/>
              </a:rPr>
              <a:t>Consumption</a:t>
            </a:r>
            <a:endParaRPr kumimoji="1" lang="zh-CN" altLang="en-US" sz="2400" b="1" dirty="0">
              <a:solidFill>
                <a:srgbClr val="C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8CCFD9B-DC94-7C8C-ECC1-9396CF28B868}"/>
              </a:ext>
            </a:extLst>
          </p:cNvPr>
          <p:cNvSpPr txBox="1"/>
          <p:nvPr/>
        </p:nvSpPr>
        <p:spPr>
          <a:xfrm>
            <a:off x="598556" y="4395189"/>
            <a:ext cx="1248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&lt;1</a:t>
            </a:r>
            <a:r>
              <a:rPr kumimoji="1" lang="zh-CN" altLang="en-US" sz="2000" dirty="0"/>
              <a:t> </a:t>
            </a:r>
            <a:r>
              <a:rPr kumimoji="1" lang="en-US" altLang="zh-CN" sz="2000" dirty="0" err="1"/>
              <a:t>mW</a:t>
            </a:r>
            <a:endParaRPr kumimoji="1" lang="zh-CN" altLang="en-US" sz="2000" dirty="0"/>
          </a:p>
        </p:txBody>
      </p:sp>
      <p:cxnSp>
        <p:nvCxnSpPr>
          <p:cNvPr id="35" name="直线连接符 34">
            <a:extLst>
              <a:ext uri="{FF2B5EF4-FFF2-40B4-BE49-F238E27FC236}">
                <a16:creationId xmlns:a16="http://schemas.microsoft.com/office/drawing/2014/main" id="{D9BD76C4-54FA-5FA1-B206-A3E614A2B054}"/>
              </a:ext>
            </a:extLst>
          </p:cNvPr>
          <p:cNvCxnSpPr>
            <a:cxnSpLocks/>
          </p:cNvCxnSpPr>
          <p:nvPr/>
        </p:nvCxnSpPr>
        <p:spPr>
          <a:xfrm flipV="1">
            <a:off x="2001981" y="1181363"/>
            <a:ext cx="1807459" cy="2776518"/>
          </a:xfrm>
          <a:prstGeom prst="line">
            <a:avLst/>
          </a:prstGeom>
          <a:ln w="34925">
            <a:headEnd type="stealth"/>
            <a:tailEnd type="stealt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6E9E0639-BF07-039D-196E-41DE0002CDFE}"/>
              </a:ext>
            </a:extLst>
          </p:cNvPr>
          <p:cNvSpPr txBox="1"/>
          <p:nvPr/>
        </p:nvSpPr>
        <p:spPr>
          <a:xfrm rot="18226670">
            <a:off x="1509046" y="2522179"/>
            <a:ext cx="1934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000" dirty="0"/>
              <a:t>1</a:t>
            </a:r>
            <a:r>
              <a:rPr kumimoji="1" lang="zh-CN" altLang="en-US" sz="2000" dirty="0"/>
              <a:t> </a:t>
            </a:r>
            <a:r>
              <a:rPr kumimoji="1" lang="en-US" altLang="zh-CN" sz="2000" dirty="0" err="1"/>
              <a:t>mW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~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1uW</a:t>
            </a:r>
            <a:endParaRPr kumimoji="1" lang="zh-CN" altLang="en-US"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76EA9B-BADE-37DD-0A4C-4C24135BAB5B}"/>
              </a:ext>
            </a:extLst>
          </p:cNvPr>
          <p:cNvSpPr txBox="1"/>
          <p:nvPr/>
        </p:nvSpPr>
        <p:spPr>
          <a:xfrm>
            <a:off x="7793776" y="987574"/>
            <a:ext cx="738664" cy="40324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dirty="0">
                <a:solidFill>
                  <a:srgbClr val="C00000"/>
                </a:solidFill>
                <a:ea typeface="Microsoft YaHei" panose="020B0503020204020204" pitchFamily="34" charset="-122"/>
              </a:rPr>
              <a:t>Lower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rate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/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energy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/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hardware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cost</a:t>
            </a:r>
          </a:p>
          <a:p>
            <a:r>
              <a:rPr kumimoji="1" lang="en-US" altLang="zh-CN" dirty="0">
                <a:solidFill>
                  <a:srgbClr val="C00000"/>
                </a:solidFill>
                <a:ea typeface="Microsoft YaHei" panose="020B0503020204020204" pitchFamily="34" charset="-122"/>
              </a:rPr>
              <a:t>Lower</a:t>
            </a:r>
            <a:r>
              <a:rPr kumimoji="1" lang="zh-CN" altLang="en-US" dirty="0">
                <a:solidFill>
                  <a:srgbClr val="C00000"/>
                </a:solidFill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complexity,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solidFill>
                  <a:srgbClr val="C00000"/>
                </a:solidFill>
                <a:ea typeface="Microsoft YaHei" panose="020B0503020204020204" pitchFamily="34" charset="-122"/>
              </a:rPr>
              <a:t>massive</a:t>
            </a:r>
            <a:r>
              <a:rPr kumimoji="1" lang="zh-CN" altLang="en-US" dirty="0"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ea typeface="Microsoft YaHei" panose="020B0503020204020204" pitchFamily="34" charset="-122"/>
              </a:rPr>
              <a:t>connection</a:t>
            </a:r>
            <a:endParaRPr kumimoji="1" lang="zh-CN" altLang="en-US" dirty="0"/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B65533D7-3ED3-25ED-39BC-368FFCC87713}"/>
              </a:ext>
            </a:extLst>
          </p:cNvPr>
          <p:cNvSpPr txBox="1">
            <a:spLocks/>
          </p:cNvSpPr>
          <p:nvPr/>
        </p:nvSpPr>
        <p:spPr>
          <a:xfrm>
            <a:off x="323528" y="-77054"/>
            <a:ext cx="8820471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Visions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A-IoT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94BC1F94-F725-9487-1C55-CDFBFD0C8FC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" name="Picture 2">
            <a:extLst>
              <a:ext uri="{FF2B5EF4-FFF2-40B4-BE49-F238E27FC236}">
                <a16:creationId xmlns:a16="http://schemas.microsoft.com/office/drawing/2014/main" id="{2D87B008-46B6-160E-86E5-F49471EBE1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3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5" descr="10">
            <a:extLst>
              <a:ext uri="{FF2B5EF4-FFF2-40B4-BE49-F238E27FC236}">
                <a16:creationId xmlns:a16="http://schemas.microsoft.com/office/drawing/2014/main" id="{76C70768-A7EA-7E72-1B08-A0D8BCFC0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5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C591C6-8027-BF06-5127-0B2A3601A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3161612"/>
            <a:ext cx="2411987" cy="15335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57F0247-1067-4993-DAF3-4091B66F07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9220" y="1563639"/>
            <a:ext cx="2734988" cy="15554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C5B6876-8682-A9DB-3C8F-BF7FDE4261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536" y="3254549"/>
            <a:ext cx="2597966" cy="144085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0" name="Picture 4" descr="查看源图像">
            <a:extLst>
              <a:ext uri="{FF2B5EF4-FFF2-40B4-BE49-F238E27FC236}">
                <a16:creationId xmlns:a16="http://schemas.microsoft.com/office/drawing/2014/main" id="{6CAAEFF9-1455-D8AD-0D04-4F44A66FB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79" y="1571920"/>
            <a:ext cx="2411986" cy="15488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2" name="Picture 20">
            <a:extLst>
              <a:ext uri="{FF2B5EF4-FFF2-40B4-BE49-F238E27FC236}">
                <a16:creationId xmlns:a16="http://schemas.microsoft.com/office/drawing/2014/main" id="{F746B4F3-F833-62DB-2AF3-BFF13E46DC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1" t="28034" r="8914" b="12289"/>
          <a:stretch/>
        </p:blipFill>
        <p:spPr bwMode="auto">
          <a:xfrm>
            <a:off x="3275856" y="3163262"/>
            <a:ext cx="2734988" cy="1526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3" name="Picture 22">
            <a:extLst>
              <a:ext uri="{FF2B5EF4-FFF2-40B4-BE49-F238E27FC236}">
                <a16:creationId xmlns:a16="http://schemas.microsoft.com/office/drawing/2014/main" id="{A3889D13-E812-4BAA-7D34-96051BA0F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77245"/>
            <a:ext cx="2621994" cy="15344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5" name="Picture 24" descr="wifi贴纸素材_wifi矢量图_wifi贴纸大全_Fotor懒设计">
            <a:extLst>
              <a:ext uri="{FF2B5EF4-FFF2-40B4-BE49-F238E27FC236}">
                <a16:creationId xmlns:a16="http://schemas.microsoft.com/office/drawing/2014/main" id="{C6D191B5-DF6B-1AD7-9DC4-07ADAD2F6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472" y="2028040"/>
            <a:ext cx="253895" cy="1574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3" name="箭头: 燕尾形 66">
            <a:extLst>
              <a:ext uri="{FF2B5EF4-FFF2-40B4-BE49-F238E27FC236}">
                <a16:creationId xmlns:a16="http://schemas.microsoft.com/office/drawing/2014/main" id="{0CCA7469-D496-1B6F-967D-1C8DC4C39722}"/>
              </a:ext>
            </a:extLst>
          </p:cNvPr>
          <p:cNvSpPr/>
          <p:nvPr/>
        </p:nvSpPr>
        <p:spPr>
          <a:xfrm>
            <a:off x="107504" y="2787774"/>
            <a:ext cx="2520280" cy="850288"/>
          </a:xfrm>
          <a:prstGeom prst="notchedRightArrow">
            <a:avLst>
              <a:gd name="adj1" fmla="val 51203"/>
              <a:gd name="adj2" fmla="val 111447"/>
            </a:avLst>
          </a:prstGeom>
          <a:solidFill>
            <a:schemeClr val="bg1">
              <a:lumMod val="95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Low</a:t>
            </a:r>
            <a:r>
              <a:rPr lang="zh-CN" altLang="en-US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Power</a:t>
            </a:r>
            <a:endParaRPr lang="zh-CN" altLang="en-US" sz="2000" b="1" dirty="0">
              <a:solidFill>
                <a:srgbClr val="C00000"/>
              </a:solidFill>
              <a:latin typeface="+mj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箭头: 燕尾形 67">
            <a:extLst>
              <a:ext uri="{FF2B5EF4-FFF2-40B4-BE49-F238E27FC236}">
                <a16:creationId xmlns:a16="http://schemas.microsoft.com/office/drawing/2014/main" id="{C493C8B4-F6AC-BFA9-B6B3-15C547DEFD40}"/>
              </a:ext>
            </a:extLst>
          </p:cNvPr>
          <p:cNvSpPr/>
          <p:nvPr/>
        </p:nvSpPr>
        <p:spPr>
          <a:xfrm>
            <a:off x="2339752" y="2787774"/>
            <a:ext cx="2376264" cy="850288"/>
          </a:xfrm>
          <a:prstGeom prst="notchedRightArrow">
            <a:avLst>
              <a:gd name="adj1" fmla="val 51203"/>
              <a:gd name="adj2" fmla="val 111447"/>
            </a:avLst>
          </a:prstGeom>
          <a:solidFill>
            <a:schemeClr val="bg1">
              <a:lumMod val="95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Low</a:t>
            </a:r>
            <a:r>
              <a:rPr lang="zh-CN" altLang="en-US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Cost</a:t>
            </a:r>
            <a:endParaRPr lang="zh-CN" altLang="en-US" sz="2000" b="1" dirty="0">
              <a:solidFill>
                <a:srgbClr val="C00000"/>
              </a:solidFill>
              <a:latin typeface="+mj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箭头: 燕尾形 68">
            <a:extLst>
              <a:ext uri="{FF2B5EF4-FFF2-40B4-BE49-F238E27FC236}">
                <a16:creationId xmlns:a16="http://schemas.microsoft.com/office/drawing/2014/main" id="{A561CCF3-26AD-1756-3AA2-96A91E424C91}"/>
              </a:ext>
            </a:extLst>
          </p:cNvPr>
          <p:cNvSpPr/>
          <p:nvPr/>
        </p:nvSpPr>
        <p:spPr>
          <a:xfrm>
            <a:off x="4427984" y="2715766"/>
            <a:ext cx="2486512" cy="1036302"/>
          </a:xfrm>
          <a:prstGeom prst="notchedRightArrow">
            <a:avLst>
              <a:gd name="adj1" fmla="val 51203"/>
              <a:gd name="adj2" fmla="val 111447"/>
            </a:avLst>
          </a:prstGeom>
          <a:solidFill>
            <a:schemeClr val="bg1">
              <a:lumMod val="95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/>
            </a:pPr>
            <a:r>
              <a:rPr lang="en-US" altLang="zh-CN" sz="16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Easy Deployment</a:t>
            </a:r>
            <a:endParaRPr lang="zh-CN" altLang="en-US" sz="1600" b="1" dirty="0">
              <a:solidFill>
                <a:srgbClr val="C00000"/>
              </a:solidFill>
              <a:latin typeface="+mj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箭头: 燕尾形 69">
            <a:extLst>
              <a:ext uri="{FF2B5EF4-FFF2-40B4-BE49-F238E27FC236}">
                <a16:creationId xmlns:a16="http://schemas.microsoft.com/office/drawing/2014/main" id="{AE7E135D-1521-2A15-B390-B65BFE9C280A}"/>
              </a:ext>
            </a:extLst>
          </p:cNvPr>
          <p:cNvSpPr/>
          <p:nvPr/>
        </p:nvSpPr>
        <p:spPr>
          <a:xfrm>
            <a:off x="6516216" y="2715766"/>
            <a:ext cx="2520280" cy="1032159"/>
          </a:xfrm>
          <a:prstGeom prst="notchedRightArrow">
            <a:avLst>
              <a:gd name="adj1" fmla="val 51203"/>
              <a:gd name="adj2" fmla="val 111447"/>
            </a:avLst>
          </a:prstGeom>
          <a:solidFill>
            <a:schemeClr val="bg1">
              <a:lumMod val="95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/>
            </a:pPr>
            <a:r>
              <a:rPr lang="en-US" altLang="zh-CN" sz="16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Massive</a:t>
            </a:r>
            <a:r>
              <a:rPr lang="zh-CN" altLang="en-US" sz="16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  <a:cs typeface="Arial" panose="020B0604020202020204" pitchFamily="34" charset="0"/>
              </a:rPr>
              <a:t>Connection</a:t>
            </a:r>
            <a:endParaRPr lang="zh-CN" altLang="en-US" sz="1600" b="1" dirty="0">
              <a:solidFill>
                <a:srgbClr val="C00000"/>
              </a:solidFill>
              <a:latin typeface="+mj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: 圆角 70">
            <a:extLst>
              <a:ext uri="{FF2B5EF4-FFF2-40B4-BE49-F238E27FC236}">
                <a16:creationId xmlns:a16="http://schemas.microsoft.com/office/drawing/2014/main" id="{56EAF754-FF91-AE65-C6F4-AE14370CE21B}"/>
              </a:ext>
            </a:extLst>
          </p:cNvPr>
          <p:cNvSpPr/>
          <p:nvPr/>
        </p:nvSpPr>
        <p:spPr>
          <a:xfrm>
            <a:off x="395536" y="915566"/>
            <a:ext cx="8352928" cy="473975"/>
          </a:xfrm>
          <a:prstGeom prst="roundRect">
            <a:avLst>
              <a:gd name="adj" fmla="val 1854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altLang="zh-CN" sz="2000" b="1" i="0" u="none" strike="noStrike" dirty="0">
                <a:solidFill>
                  <a:srgbClr val="C00000"/>
                </a:solidFill>
                <a:effectLst/>
                <a:latin typeface="+mj-lt"/>
                <a:ea typeface="Microsoft YaHei" panose="020B0503020204020204" pitchFamily="34" charset="-122"/>
              </a:rPr>
              <a:t>Wide-ranging</a:t>
            </a:r>
            <a:r>
              <a:rPr lang="zh-CN" altLang="en-US" sz="2000" b="1" i="0" u="none" strike="noStrike" dirty="0">
                <a:solidFill>
                  <a:srgbClr val="C00000"/>
                </a:solidFill>
                <a:effectLst/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A</a:t>
            </a:r>
            <a:r>
              <a:rPr lang="en-US" altLang="zh-CN" sz="2000" b="1" i="0" u="none" strike="noStrike" dirty="0">
                <a:solidFill>
                  <a:srgbClr val="C00000"/>
                </a:solidFill>
                <a:effectLst/>
                <a:latin typeface="+mj-lt"/>
                <a:ea typeface="Microsoft YaHei" panose="020B0503020204020204" pitchFamily="34" charset="-122"/>
              </a:rPr>
              <a:t>pplications</a:t>
            </a:r>
            <a:r>
              <a:rPr lang="en-US" altLang="zh-CN" sz="2000" dirty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rPr>
              <a:t>:</a:t>
            </a:r>
            <a:r>
              <a:rPr lang="zh-CN" altLang="en-US" sz="2000" b="1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zh-CN" sz="2000" b="0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logistics,</a:t>
            </a:r>
            <a:r>
              <a:rPr lang="zh-CN" altLang="en-US" sz="2000" dirty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zh-CN" sz="2000" b="0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agriculture, transport,</a:t>
            </a:r>
            <a:r>
              <a:rPr lang="zh-CN" altLang="en-US" sz="2000" b="0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zh-CN" sz="2000" b="0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monitoring,</a:t>
            </a:r>
            <a:r>
              <a:rPr lang="zh-CN" altLang="en-US" sz="2000" b="0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zh-CN" sz="2000" b="0" i="0" u="none" strike="noStrike" dirty="0">
                <a:solidFill>
                  <a:schemeClr val="tx1"/>
                </a:solidFill>
                <a:effectLst/>
                <a:latin typeface="+mj-lt"/>
                <a:ea typeface="Microsoft YaHei" panose="020B0503020204020204" pitchFamily="34" charset="-122"/>
              </a:rPr>
              <a:t>etc.</a:t>
            </a:r>
            <a:endParaRPr lang="en-US" altLang="zh-CN" sz="2000" b="1" dirty="0">
              <a:solidFill>
                <a:schemeClr val="tx1"/>
              </a:solidFill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5FEDE705-347E-9AB3-0882-9B0A6265E740}"/>
              </a:ext>
            </a:extLst>
          </p:cNvPr>
          <p:cNvSpPr txBox="1">
            <a:spLocks/>
          </p:cNvSpPr>
          <p:nvPr/>
        </p:nvSpPr>
        <p:spPr>
          <a:xfrm>
            <a:off x="323528" y="-77054"/>
            <a:ext cx="8820471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Applications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and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Use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Cases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id="{D2988225-6DB2-EB4A-2C8E-58FB5EC04289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8" name="灯片编号占位符 37">
            <a:extLst>
              <a:ext uri="{FF2B5EF4-FFF2-40B4-BE49-F238E27FC236}">
                <a16:creationId xmlns:a16="http://schemas.microsoft.com/office/drawing/2014/main" id="{313879F0-4332-1FC6-CC30-D6725854C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544847F-70CD-FB6C-5B8D-21906EF591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6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10">
            <a:extLst>
              <a:ext uri="{FF2B5EF4-FFF2-40B4-BE49-F238E27FC236}">
                <a16:creationId xmlns:a16="http://schemas.microsoft.com/office/drawing/2014/main" id="{36DC3332-4B3C-42CD-BFC1-43331CF8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77054"/>
            <a:ext cx="8820471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Views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Physical Layer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Issue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9959FC-DB3A-338E-0FD1-EC26CD640B57}"/>
              </a:ext>
            </a:extLst>
          </p:cNvPr>
          <p:cNvSpPr txBox="1"/>
          <p:nvPr/>
        </p:nvSpPr>
        <p:spPr>
          <a:xfrm>
            <a:off x="395536" y="843558"/>
            <a:ext cx="8352928" cy="383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</a:rPr>
              <a:t>Physical layer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Multiple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access</a:t>
            </a:r>
          </a:p>
          <a:p>
            <a:pPr marL="1200150" lvl="2" indent="-285750" algn="just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A/B: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proper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multiple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access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scheme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that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lang="en-US" altLang="zh-CN" sz="1400" b="0" i="0" u="none" strike="noStrike" dirty="0">
                <a:effectLst/>
                <a:ea typeface="Microsoft YaHei" panose="020B0503020204020204" pitchFamily="34" charset="-122"/>
              </a:rPr>
              <a:t>balances efficiency and complexity,</a:t>
            </a:r>
            <a:r>
              <a:rPr lang="zh-CN" altLang="en-US" sz="1400" b="0" i="0" u="none" strike="noStrike" dirty="0">
                <a:effectLst/>
                <a:ea typeface="Microsoft YaHei" panose="020B0503020204020204" pitchFamily="34" charset="-122"/>
              </a:rPr>
              <a:t> </a:t>
            </a:r>
            <a:r>
              <a:rPr lang="en-US" altLang="zh-CN" sz="1400" b="0" i="0" u="none" strike="noStrike" dirty="0">
                <a:effectLst/>
                <a:ea typeface="Microsoft YaHei" panose="020B0503020204020204" pitchFamily="34" charset="-122"/>
              </a:rPr>
              <a:t>e.g.</a:t>
            </a:r>
            <a:r>
              <a:rPr lang="zh-CN" altLang="en-US" sz="1400" b="0" i="0" u="none" strike="noStrike" dirty="0">
                <a:effectLst/>
                <a:ea typeface="Microsoft YaHei" panose="020B0503020204020204" pitchFamily="34" charset="-122"/>
              </a:rPr>
              <a:t> </a:t>
            </a:r>
            <a:r>
              <a:rPr lang="en-US" altLang="zh-CN" sz="1400" b="0" i="0" u="none" strike="noStrike" dirty="0">
                <a:effectLst/>
                <a:ea typeface="Microsoft YaHei" panose="020B0503020204020204" pitchFamily="34" charset="-122"/>
              </a:rPr>
              <a:t>CDMA/enhanced-TDMA</a:t>
            </a:r>
            <a:r>
              <a:rPr lang="en-US" altLang="zh-CN" sz="1400" dirty="0">
                <a:ea typeface="Microsoft YaHei" panose="020B0503020204020204" pitchFamily="34" charset="-122"/>
              </a:rPr>
              <a:t>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etc.</a:t>
            </a:r>
          </a:p>
          <a:p>
            <a:pPr marL="1200150" lvl="2" indent="-285750" algn="just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efficiency-oriented multiple access,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i.e., other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OMA/NOMA,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etc.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Frame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structure</a:t>
            </a:r>
          </a:p>
          <a:p>
            <a:pPr marL="1200150" lvl="2" indent="-285750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A/B: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(1)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normal/extended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preamble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payload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CRC</a:t>
            </a:r>
          </a:p>
          <a:p>
            <a:pPr lvl="2">
              <a:lnSpc>
                <a:spcPct val="125000"/>
              </a:lnSpc>
            </a:pPr>
            <a:r>
              <a:rPr kumimoji="1" lang="zh-CN" altLang="en-US" sz="1400" dirty="0">
                <a:ea typeface="Microsoft YaHei" panose="020B0503020204020204" pitchFamily="34" charset="-122"/>
              </a:rPr>
              <a:t>                            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(2) normal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preamble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payload1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 err="1">
                <a:ea typeface="Microsoft YaHei" panose="020B0503020204020204" pitchFamily="34" charset="-122"/>
              </a:rPr>
              <a:t>midamble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payload2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 err="1">
                <a:ea typeface="Microsoft YaHei" panose="020B0503020204020204" pitchFamily="34" charset="-122"/>
              </a:rPr>
              <a:t>postamble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CRC</a:t>
            </a:r>
          </a:p>
          <a:p>
            <a:pPr marL="1200150" lvl="2" indent="-285750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normal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preamble 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payload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+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CRC</a:t>
            </a:r>
          </a:p>
          <a:p>
            <a:pPr marL="1200150" lvl="2" indent="-285750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Preamble/</a:t>
            </a:r>
            <a:r>
              <a:rPr kumimoji="1" lang="en-US" altLang="zh-CN" sz="1400" dirty="0" err="1">
                <a:ea typeface="Microsoft YaHei" panose="020B0503020204020204" pitchFamily="34" charset="-122"/>
              </a:rPr>
              <a:t>midamble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/</a:t>
            </a:r>
            <a:r>
              <a:rPr kumimoji="1" lang="en-US" altLang="zh-CN" sz="1400" dirty="0" err="1">
                <a:ea typeface="Microsoft YaHei" panose="020B0503020204020204" pitchFamily="34" charset="-122"/>
              </a:rPr>
              <a:t>postamble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pattern: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position/power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constraint/spectrum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efficiency,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etc.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Waveform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A/B: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ASK/FSK/PSK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QAM,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OFDM,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OTFS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etc.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0E7B6-7105-DCAF-83C2-8E1E4446FF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03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10">
            <a:extLst>
              <a:ext uri="{FF2B5EF4-FFF2-40B4-BE49-F238E27FC236}">
                <a16:creationId xmlns:a16="http://schemas.microsoft.com/office/drawing/2014/main" id="{36DC3332-4B3C-42CD-BFC1-43331CF8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77054"/>
            <a:ext cx="8820471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Views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Transceiver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and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Interference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Issues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9959FC-DB3A-338E-0FD1-EC26CD640B57}"/>
              </a:ext>
            </a:extLst>
          </p:cNvPr>
          <p:cNvSpPr txBox="1"/>
          <p:nvPr/>
        </p:nvSpPr>
        <p:spPr>
          <a:xfrm>
            <a:off x="395536" y="843558"/>
            <a:ext cx="8352928" cy="402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</a:rPr>
              <a:t>Transceiver</a:t>
            </a:r>
            <a:r>
              <a:rPr kumimoji="1" lang="zh-CN" altLang="en-US" b="1" dirty="0">
                <a:solidFill>
                  <a:srgbClr val="C00000"/>
                </a:solidFill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</a:rPr>
              <a:t>architecture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Transmitter</a:t>
            </a:r>
          </a:p>
          <a:p>
            <a:pPr marL="1200150" lvl="2" indent="-285750" algn="just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A/B: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only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backscattering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endParaRPr kumimoji="1" lang="en-US" altLang="zh-CN" sz="1400" dirty="0">
              <a:ea typeface="Microsoft YaHei" panose="020B0503020204020204" pitchFamily="34" charset="-122"/>
            </a:endParaRPr>
          </a:p>
          <a:p>
            <a:pPr marL="1200150" lvl="2" indent="-285750" algn="just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compatible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of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both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passive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backscattering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and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active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transmitting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Receiver</a:t>
            </a:r>
          </a:p>
          <a:p>
            <a:pPr marL="1200150" lvl="2" indent="-285750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A/B: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LP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WUS,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energy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harvesting,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power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management,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negative resistance amplification</a:t>
            </a:r>
          </a:p>
          <a:p>
            <a:pPr marL="1200150" lvl="2" indent="-285750">
              <a:lnSpc>
                <a:spcPct val="125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Device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C: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NB-IoT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/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WUS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with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low-noise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amplifier,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power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management</a:t>
            </a:r>
            <a:endParaRPr kumimoji="1" lang="en-US" altLang="zh-CN" sz="1400" b="1" dirty="0">
              <a:ea typeface="Microsoft YaHei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</a:rPr>
              <a:t>Interference</a:t>
            </a:r>
            <a:endParaRPr kumimoji="1" lang="en-US" altLang="zh-CN" sz="1600" b="1" dirty="0">
              <a:ea typeface="Microsoft YaHei" panose="020B0503020204020204" pitchFamily="34" charset="-122"/>
            </a:endParaRPr>
          </a:p>
          <a:p>
            <a:pPr marL="7429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Self-interference</a:t>
            </a:r>
          </a:p>
          <a:p>
            <a:pPr marL="1200150" lvl="3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Carrier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distortion,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i.e.,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signal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impaired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by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phase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noise,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IQ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imbalance,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 err="1">
                <a:ea typeface="Microsoft YaHei" panose="020B0503020204020204" pitchFamily="34" charset="-122"/>
              </a:rPr>
              <a:t>etc</a:t>
            </a:r>
            <a:endParaRPr kumimoji="1" lang="en-US" altLang="zh-CN" sz="1400" dirty="0">
              <a:ea typeface="Microsoft YaHei" panose="020B0503020204020204" pitchFamily="34" charset="-122"/>
            </a:endParaRPr>
          </a:p>
          <a:p>
            <a:pPr marL="7429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ea typeface="Microsoft YaHei" panose="020B0503020204020204" pitchFamily="34" charset="-122"/>
              </a:rPr>
              <a:t>Leakage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from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In-band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NR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signal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/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low-SNR</a:t>
            </a:r>
            <a:r>
              <a:rPr kumimoji="1" lang="zh-CN" altLang="en-US" sz="1600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600" b="1" dirty="0">
                <a:ea typeface="Microsoft YaHei" panose="020B0503020204020204" pitchFamily="34" charset="-122"/>
              </a:rPr>
              <a:t>case</a:t>
            </a:r>
            <a:endParaRPr kumimoji="1" lang="en-US" altLang="zh-CN" sz="1400" b="1" dirty="0">
              <a:ea typeface="Microsoft YaHei" panose="020B0503020204020204" pitchFamily="34" charset="-122"/>
            </a:endParaRPr>
          </a:p>
          <a:p>
            <a:pPr marL="1200150" lvl="3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No prior information on NR signal,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spread spectrum:</a:t>
            </a:r>
            <a:r>
              <a:rPr kumimoji="1" lang="zh-CN" altLang="en-US" sz="1400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DSSS/FHSS/CSS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1197CD6-801A-DFF4-F39E-BDABB6EB9F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74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10">
            <a:extLst>
              <a:ext uri="{FF2B5EF4-FFF2-40B4-BE49-F238E27FC236}">
                <a16:creationId xmlns:a16="http://schemas.microsoft.com/office/drawing/2014/main" id="{36DC3332-4B3C-42CD-BFC1-43331CF8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77054"/>
            <a:ext cx="8820471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Current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Research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Progress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A-IoT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5" name="内容占位符 6">
            <a:extLst>
              <a:ext uri="{FF2B5EF4-FFF2-40B4-BE49-F238E27FC236}">
                <a16:creationId xmlns:a16="http://schemas.microsoft.com/office/drawing/2014/main" id="{6F710D37-B28A-9758-2B94-42C7437D49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9622"/>
            <a:ext cx="3852860" cy="2448272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4C8FE3D-7186-DEF4-E6E3-66DD944145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1059582"/>
            <a:ext cx="3092336" cy="17352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41F910-8D0F-73B0-5B8A-BA9840FA20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072" y="3003798"/>
            <a:ext cx="2952328" cy="2010929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7DC68E43-F5FB-4BFF-45A4-7BD2A4310953}"/>
              </a:ext>
            </a:extLst>
          </p:cNvPr>
          <p:cNvSpPr txBox="1">
            <a:spLocks/>
          </p:cNvSpPr>
          <p:nvPr/>
        </p:nvSpPr>
        <p:spPr>
          <a:xfrm>
            <a:off x="147592" y="1063229"/>
            <a:ext cx="7904366" cy="50234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i="1" dirty="0">
              <a:solidFill>
                <a:srgbClr val="0070C0"/>
              </a:solidFill>
              <a:latin typeface="Candara" panose="020E0502030303020204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3" name="箭头: 右弧形 17">
            <a:extLst>
              <a:ext uri="{FF2B5EF4-FFF2-40B4-BE49-F238E27FC236}">
                <a16:creationId xmlns:a16="http://schemas.microsoft.com/office/drawing/2014/main" id="{C0DA4F02-2CFC-31D0-B63F-4558C45619F7}"/>
              </a:ext>
            </a:extLst>
          </p:cNvPr>
          <p:cNvSpPr/>
          <p:nvPr/>
        </p:nvSpPr>
        <p:spPr>
          <a:xfrm>
            <a:off x="8100392" y="2283718"/>
            <a:ext cx="417267" cy="1136068"/>
          </a:xfrm>
          <a:prstGeom prst="curvedLef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ED0EC3B-0396-7C71-1548-C605CE14CEE4}"/>
              </a:ext>
            </a:extLst>
          </p:cNvPr>
          <p:cNvSpPr txBox="1"/>
          <p:nvPr/>
        </p:nvSpPr>
        <p:spPr>
          <a:xfrm>
            <a:off x="6804248" y="2715766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+mj-lt"/>
                <a:ea typeface="Microsoft YaHei" panose="020B0503020204020204" pitchFamily="34" charset="-122"/>
              </a:rPr>
              <a:t>Constellation</a:t>
            </a:r>
            <a:r>
              <a:rPr lang="zh-CN" altLang="en-US" sz="1600" b="1" dirty="0"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zh-CN" sz="1600" b="1" dirty="0">
                <a:latin typeface="+mj-lt"/>
                <a:ea typeface="Microsoft YaHei" panose="020B0503020204020204" pitchFamily="34" charset="-122"/>
              </a:rPr>
              <a:t>plot</a:t>
            </a:r>
            <a:endParaRPr lang="zh-CN" altLang="en-US" sz="1600" b="1" dirty="0"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C65924-5163-128F-BEF4-ABB95A5393D1}"/>
              </a:ext>
            </a:extLst>
          </p:cNvPr>
          <p:cNvSpPr txBox="1"/>
          <p:nvPr/>
        </p:nvSpPr>
        <p:spPr>
          <a:xfrm>
            <a:off x="395536" y="843558"/>
            <a:ext cx="5472608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Distorted</a:t>
            </a:r>
            <a:r>
              <a:rPr kumimoji="1" lang="zh-CN" altLang="en-US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and</a:t>
            </a:r>
            <a:r>
              <a:rPr kumimoji="1" lang="zh-CN" altLang="en-US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impaired</a:t>
            </a:r>
            <a:r>
              <a:rPr kumimoji="1" lang="zh-CN" altLang="en-US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backscatter</a:t>
            </a:r>
            <a:r>
              <a:rPr kumimoji="1" lang="zh-CN" altLang="en-US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latin typeface="+mj-lt"/>
                <a:ea typeface="Microsoft YaHei" panose="020B0503020204020204" pitchFamily="34" charset="-122"/>
              </a:rPr>
              <a:t>signal</a:t>
            </a:r>
          </a:p>
        </p:txBody>
      </p:sp>
      <p:sp>
        <p:nvSpPr>
          <p:cNvPr id="17" name="矩形: 圆角 70">
            <a:extLst>
              <a:ext uri="{FF2B5EF4-FFF2-40B4-BE49-F238E27FC236}">
                <a16:creationId xmlns:a16="http://schemas.microsoft.com/office/drawing/2014/main" id="{F704E93D-17AC-58B9-6491-A6F8255DFA47}"/>
              </a:ext>
            </a:extLst>
          </p:cNvPr>
          <p:cNvSpPr/>
          <p:nvPr/>
        </p:nvSpPr>
        <p:spPr>
          <a:xfrm>
            <a:off x="611560" y="4083918"/>
            <a:ext cx="3816424" cy="792088"/>
          </a:xfrm>
          <a:prstGeom prst="roundRect">
            <a:avLst>
              <a:gd name="adj" fmla="val 1854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00000"/>
                </a:solidFill>
              </a:rPr>
              <a:t>Wavy signal </a:t>
            </a:r>
            <a:r>
              <a:rPr lang="en-US" altLang="zh-CN" b="1" dirty="0">
                <a:solidFill>
                  <a:schemeClr val="tx1"/>
                </a:solidFill>
              </a:rPr>
              <a:t>and </a:t>
            </a:r>
            <a:r>
              <a:rPr lang="en-US" altLang="zh-CN" b="1" dirty="0">
                <a:solidFill>
                  <a:srgbClr val="C00000"/>
                </a:solidFill>
              </a:rPr>
              <a:t>striped constellation </a:t>
            </a:r>
            <a:r>
              <a:rPr lang="en-US" altLang="zh-CN" b="1" dirty="0">
                <a:solidFill>
                  <a:schemeClr val="tx1"/>
                </a:solidFill>
              </a:rPr>
              <a:t>are intrinsically related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5760E5B-A3E9-FB30-83F7-6A6FAF48F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19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10">
            <a:extLst>
              <a:ext uri="{FF2B5EF4-FFF2-40B4-BE49-F238E27FC236}">
                <a16:creationId xmlns:a16="http://schemas.microsoft.com/office/drawing/2014/main" id="{36DC3332-4B3C-42CD-BFC1-43331CF8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77054"/>
            <a:ext cx="8820471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Current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Research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Progress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A-IoT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7DC68E43-F5FB-4BFF-45A4-7BD2A4310953}"/>
              </a:ext>
            </a:extLst>
          </p:cNvPr>
          <p:cNvSpPr txBox="1">
            <a:spLocks/>
          </p:cNvSpPr>
          <p:nvPr/>
        </p:nvSpPr>
        <p:spPr>
          <a:xfrm>
            <a:off x="147592" y="1063229"/>
            <a:ext cx="7904366" cy="50234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i="1" dirty="0">
              <a:solidFill>
                <a:srgbClr val="0070C0"/>
              </a:solidFill>
              <a:latin typeface="Candara" panose="020E0502030303020204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C65924-5163-128F-BEF4-ABB95A5393D1}"/>
              </a:ext>
            </a:extLst>
          </p:cNvPr>
          <p:cNvSpPr txBox="1"/>
          <p:nvPr/>
        </p:nvSpPr>
        <p:spPr>
          <a:xfrm>
            <a:off x="395536" y="843558"/>
            <a:ext cx="46805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Traditional signal</a:t>
            </a:r>
            <a:r>
              <a:rPr kumimoji="1" lang="zh-CN" altLang="en-US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processing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2B802FB-5586-EFF8-CF08-5954D2162CAB}"/>
              </a:ext>
            </a:extLst>
          </p:cNvPr>
          <p:cNvGrpSpPr/>
          <p:nvPr/>
        </p:nvGrpSpPr>
        <p:grpSpPr>
          <a:xfrm>
            <a:off x="467544" y="1491630"/>
            <a:ext cx="8280920" cy="504056"/>
            <a:chOff x="408322" y="1555651"/>
            <a:chExt cx="8268134" cy="656059"/>
          </a:xfrm>
        </p:grpSpPr>
        <p:sp>
          <p:nvSpPr>
            <p:cNvPr id="21" name="矩形: 圆角 8">
              <a:extLst>
                <a:ext uri="{FF2B5EF4-FFF2-40B4-BE49-F238E27FC236}">
                  <a16:creationId xmlns:a16="http://schemas.microsoft.com/office/drawing/2014/main" id="{ED26E9E2-C4B3-C365-FB70-914C70E64370}"/>
                </a:ext>
              </a:extLst>
            </p:cNvPr>
            <p:cNvSpPr/>
            <p:nvPr/>
          </p:nvSpPr>
          <p:spPr>
            <a:xfrm>
              <a:off x="683568" y="1563638"/>
              <a:ext cx="1080120" cy="6480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DC </a:t>
              </a:r>
            </a:p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Blocker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矩形: 圆角 9">
              <a:extLst>
                <a:ext uri="{FF2B5EF4-FFF2-40B4-BE49-F238E27FC236}">
                  <a16:creationId xmlns:a16="http://schemas.microsoft.com/office/drawing/2014/main" id="{830514E7-F45F-C7E6-A32D-FE40E3135641}"/>
                </a:ext>
              </a:extLst>
            </p:cNvPr>
            <p:cNvSpPr/>
            <p:nvPr/>
          </p:nvSpPr>
          <p:spPr>
            <a:xfrm>
              <a:off x="2051720" y="1559074"/>
              <a:ext cx="1080120" cy="6480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Matched </a:t>
              </a:r>
            </a:p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Filter</a:t>
              </a:r>
            </a:p>
          </p:txBody>
        </p:sp>
        <p:sp>
          <p:nvSpPr>
            <p:cNvPr id="23" name="矩形: 圆角 10">
              <a:extLst>
                <a:ext uri="{FF2B5EF4-FFF2-40B4-BE49-F238E27FC236}">
                  <a16:creationId xmlns:a16="http://schemas.microsoft.com/office/drawing/2014/main" id="{E90BDD95-7EC8-7256-E3EA-989E582358BF}"/>
                </a:ext>
              </a:extLst>
            </p:cNvPr>
            <p:cNvSpPr/>
            <p:nvPr/>
          </p:nvSpPr>
          <p:spPr>
            <a:xfrm>
              <a:off x="3419872" y="1559074"/>
              <a:ext cx="1080120" cy="6480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Frame</a:t>
              </a:r>
            </a:p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Sync.</a:t>
              </a:r>
            </a:p>
          </p:txBody>
        </p:sp>
        <p:sp>
          <p:nvSpPr>
            <p:cNvPr id="24" name="矩形: 圆角 11">
              <a:extLst>
                <a:ext uri="{FF2B5EF4-FFF2-40B4-BE49-F238E27FC236}">
                  <a16:creationId xmlns:a16="http://schemas.microsoft.com/office/drawing/2014/main" id="{F54D3CD1-F70D-177C-62EE-63C70AEC19E0}"/>
                </a:ext>
              </a:extLst>
            </p:cNvPr>
            <p:cNvSpPr/>
            <p:nvPr/>
          </p:nvSpPr>
          <p:spPr>
            <a:xfrm>
              <a:off x="4716016" y="1559074"/>
              <a:ext cx="1080120" cy="6480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Symbol </a:t>
              </a:r>
            </a:p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Sync.</a:t>
              </a:r>
            </a:p>
          </p:txBody>
        </p:sp>
        <p:sp>
          <p:nvSpPr>
            <p:cNvPr id="25" name="矩形: 圆角 12">
              <a:extLst>
                <a:ext uri="{FF2B5EF4-FFF2-40B4-BE49-F238E27FC236}">
                  <a16:creationId xmlns:a16="http://schemas.microsoft.com/office/drawing/2014/main" id="{ACD25D71-C802-BD41-2EE9-79E7BB33D402}"/>
                </a:ext>
              </a:extLst>
            </p:cNvPr>
            <p:cNvSpPr/>
            <p:nvPr/>
          </p:nvSpPr>
          <p:spPr>
            <a:xfrm>
              <a:off x="6084168" y="1555651"/>
              <a:ext cx="1080120" cy="6480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Channel</a:t>
              </a:r>
            </a:p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EQ.</a:t>
              </a:r>
            </a:p>
          </p:txBody>
        </p:sp>
        <p:sp>
          <p:nvSpPr>
            <p:cNvPr id="26" name="矩形: 圆角 13">
              <a:extLst>
                <a:ext uri="{FF2B5EF4-FFF2-40B4-BE49-F238E27FC236}">
                  <a16:creationId xmlns:a16="http://schemas.microsoft.com/office/drawing/2014/main" id="{F0EA7460-9879-FC48-5D14-B6E073768D0E}"/>
                </a:ext>
              </a:extLst>
            </p:cNvPr>
            <p:cNvSpPr/>
            <p:nvPr/>
          </p:nvSpPr>
          <p:spPr>
            <a:xfrm>
              <a:off x="7439533" y="1563638"/>
              <a:ext cx="1236923" cy="6480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Detection</a:t>
              </a:r>
            </a:p>
          </p:txBody>
        </p:sp>
        <p:sp>
          <p:nvSpPr>
            <p:cNvPr id="27" name="箭头: 右 14">
              <a:extLst>
                <a:ext uri="{FF2B5EF4-FFF2-40B4-BE49-F238E27FC236}">
                  <a16:creationId xmlns:a16="http://schemas.microsoft.com/office/drawing/2014/main" id="{90194130-E6E7-BAE7-1D17-28428C1CE8EC}"/>
                </a:ext>
              </a:extLst>
            </p:cNvPr>
            <p:cNvSpPr/>
            <p:nvPr/>
          </p:nvSpPr>
          <p:spPr>
            <a:xfrm>
              <a:off x="408322" y="1756786"/>
              <a:ext cx="275245" cy="216024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箭头: 右 15">
              <a:extLst>
                <a:ext uri="{FF2B5EF4-FFF2-40B4-BE49-F238E27FC236}">
                  <a16:creationId xmlns:a16="http://schemas.microsoft.com/office/drawing/2014/main" id="{FE80A010-B862-E306-0BF4-057D2F1CCD38}"/>
                </a:ext>
              </a:extLst>
            </p:cNvPr>
            <p:cNvSpPr/>
            <p:nvPr/>
          </p:nvSpPr>
          <p:spPr>
            <a:xfrm>
              <a:off x="1780959" y="1756786"/>
              <a:ext cx="257974" cy="238900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箭头: 右 16">
              <a:extLst>
                <a:ext uri="{FF2B5EF4-FFF2-40B4-BE49-F238E27FC236}">
                  <a16:creationId xmlns:a16="http://schemas.microsoft.com/office/drawing/2014/main" id="{9E5312D8-3090-14CA-F44B-F6054375D96F}"/>
                </a:ext>
              </a:extLst>
            </p:cNvPr>
            <p:cNvSpPr/>
            <p:nvPr/>
          </p:nvSpPr>
          <p:spPr>
            <a:xfrm>
              <a:off x="3145552" y="1756786"/>
              <a:ext cx="257974" cy="238900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箭头: 右 17">
              <a:extLst>
                <a:ext uri="{FF2B5EF4-FFF2-40B4-BE49-F238E27FC236}">
                  <a16:creationId xmlns:a16="http://schemas.microsoft.com/office/drawing/2014/main" id="{8DE1E16A-881D-1D3A-BF03-4BAD0B4E942A}"/>
                </a:ext>
              </a:extLst>
            </p:cNvPr>
            <p:cNvSpPr/>
            <p:nvPr/>
          </p:nvSpPr>
          <p:spPr>
            <a:xfrm>
              <a:off x="4479017" y="1756786"/>
              <a:ext cx="257974" cy="238900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1" name="箭头: 右 18">
              <a:extLst>
                <a:ext uri="{FF2B5EF4-FFF2-40B4-BE49-F238E27FC236}">
                  <a16:creationId xmlns:a16="http://schemas.microsoft.com/office/drawing/2014/main" id="{9129B07B-6B66-8032-2CE9-23D124DA62F8}"/>
                </a:ext>
              </a:extLst>
            </p:cNvPr>
            <p:cNvSpPr/>
            <p:nvPr/>
          </p:nvSpPr>
          <p:spPr>
            <a:xfrm>
              <a:off x="5812237" y="1756786"/>
              <a:ext cx="257974" cy="238900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2" name="箭头: 右 19">
              <a:extLst>
                <a:ext uri="{FF2B5EF4-FFF2-40B4-BE49-F238E27FC236}">
                  <a16:creationId xmlns:a16="http://schemas.microsoft.com/office/drawing/2014/main" id="{B0D4FED2-35CB-766C-DE6A-930C72B728FB}"/>
                </a:ext>
              </a:extLst>
            </p:cNvPr>
            <p:cNvSpPr/>
            <p:nvPr/>
          </p:nvSpPr>
          <p:spPr>
            <a:xfrm>
              <a:off x="7181559" y="1756786"/>
              <a:ext cx="257974" cy="238900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5" name="矩形: 圆角 23">
            <a:extLst>
              <a:ext uri="{FF2B5EF4-FFF2-40B4-BE49-F238E27FC236}">
                <a16:creationId xmlns:a16="http://schemas.microsoft.com/office/drawing/2014/main" id="{67784703-88B7-5316-5AFD-7AB7CBD8DA1B}"/>
              </a:ext>
            </a:extLst>
          </p:cNvPr>
          <p:cNvSpPr/>
          <p:nvPr/>
        </p:nvSpPr>
        <p:spPr>
          <a:xfrm>
            <a:off x="323528" y="2931790"/>
            <a:ext cx="1080120" cy="5146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DC </a:t>
            </a:r>
          </a:p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Blocker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6" name="矩形: 圆角 24">
            <a:extLst>
              <a:ext uri="{FF2B5EF4-FFF2-40B4-BE49-F238E27FC236}">
                <a16:creationId xmlns:a16="http://schemas.microsoft.com/office/drawing/2014/main" id="{A4354991-1F31-D413-87C0-27202E303B71}"/>
              </a:ext>
            </a:extLst>
          </p:cNvPr>
          <p:cNvSpPr/>
          <p:nvPr/>
        </p:nvSpPr>
        <p:spPr>
          <a:xfrm>
            <a:off x="2784586" y="2927226"/>
            <a:ext cx="1080120" cy="5146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Matched </a:t>
            </a:r>
          </a:p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Filter</a:t>
            </a:r>
          </a:p>
        </p:txBody>
      </p:sp>
      <p:sp>
        <p:nvSpPr>
          <p:cNvPr id="37" name="矩形: 圆角 25">
            <a:extLst>
              <a:ext uri="{FF2B5EF4-FFF2-40B4-BE49-F238E27FC236}">
                <a16:creationId xmlns:a16="http://schemas.microsoft.com/office/drawing/2014/main" id="{8B0DA6CF-3B8D-6B6F-857B-88B910C6ADBE}"/>
              </a:ext>
            </a:extLst>
          </p:cNvPr>
          <p:cNvSpPr/>
          <p:nvPr/>
        </p:nvSpPr>
        <p:spPr>
          <a:xfrm>
            <a:off x="4152738" y="2927226"/>
            <a:ext cx="1080120" cy="5146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Frame</a:t>
            </a:r>
          </a:p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Sync.</a:t>
            </a:r>
          </a:p>
        </p:txBody>
      </p:sp>
      <p:sp>
        <p:nvSpPr>
          <p:cNvPr id="38" name="矩形: 圆角 26">
            <a:extLst>
              <a:ext uri="{FF2B5EF4-FFF2-40B4-BE49-F238E27FC236}">
                <a16:creationId xmlns:a16="http://schemas.microsoft.com/office/drawing/2014/main" id="{F6CA22AF-FE7D-E9E5-ECAB-1C7084F750AF}"/>
              </a:ext>
            </a:extLst>
          </p:cNvPr>
          <p:cNvSpPr/>
          <p:nvPr/>
        </p:nvSpPr>
        <p:spPr>
          <a:xfrm>
            <a:off x="5448882" y="2927226"/>
            <a:ext cx="1080120" cy="5146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Symbol </a:t>
            </a:r>
          </a:p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Sync.</a:t>
            </a:r>
          </a:p>
        </p:txBody>
      </p:sp>
      <p:sp>
        <p:nvSpPr>
          <p:cNvPr id="39" name="矩形: 圆角 27">
            <a:extLst>
              <a:ext uri="{FF2B5EF4-FFF2-40B4-BE49-F238E27FC236}">
                <a16:creationId xmlns:a16="http://schemas.microsoft.com/office/drawing/2014/main" id="{D9A7A053-C512-9076-8C85-1E257CCB31AA}"/>
              </a:ext>
            </a:extLst>
          </p:cNvPr>
          <p:cNvSpPr/>
          <p:nvPr/>
        </p:nvSpPr>
        <p:spPr>
          <a:xfrm>
            <a:off x="6817034" y="2923803"/>
            <a:ext cx="1080120" cy="5146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Channel</a:t>
            </a:r>
          </a:p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EQ.</a:t>
            </a:r>
          </a:p>
        </p:txBody>
      </p:sp>
      <p:sp>
        <p:nvSpPr>
          <p:cNvPr id="41" name="箭头: 右 29">
            <a:extLst>
              <a:ext uri="{FF2B5EF4-FFF2-40B4-BE49-F238E27FC236}">
                <a16:creationId xmlns:a16="http://schemas.microsoft.com/office/drawing/2014/main" id="{6109CCED-5520-53EC-4DEA-9B7A9A776A7F}"/>
              </a:ext>
            </a:extLst>
          </p:cNvPr>
          <p:cNvSpPr/>
          <p:nvPr/>
        </p:nvSpPr>
        <p:spPr>
          <a:xfrm>
            <a:off x="48282" y="3058838"/>
            <a:ext cx="275245" cy="171536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箭头: 右 30">
            <a:extLst>
              <a:ext uri="{FF2B5EF4-FFF2-40B4-BE49-F238E27FC236}">
                <a16:creationId xmlns:a16="http://schemas.microsoft.com/office/drawing/2014/main" id="{FB4A8246-9FD6-6B70-DF63-C494A6B2055A}"/>
              </a:ext>
            </a:extLst>
          </p:cNvPr>
          <p:cNvSpPr/>
          <p:nvPr/>
        </p:nvSpPr>
        <p:spPr>
          <a:xfrm>
            <a:off x="1420919" y="3063548"/>
            <a:ext cx="257974" cy="189701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箭头: 右 31">
            <a:extLst>
              <a:ext uri="{FF2B5EF4-FFF2-40B4-BE49-F238E27FC236}">
                <a16:creationId xmlns:a16="http://schemas.microsoft.com/office/drawing/2014/main" id="{4C20DD91-A946-B06A-0649-EE954C23C5BD}"/>
              </a:ext>
            </a:extLst>
          </p:cNvPr>
          <p:cNvSpPr/>
          <p:nvPr/>
        </p:nvSpPr>
        <p:spPr>
          <a:xfrm>
            <a:off x="3878418" y="3040672"/>
            <a:ext cx="257974" cy="189701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4" name="箭头: 右 32">
            <a:extLst>
              <a:ext uri="{FF2B5EF4-FFF2-40B4-BE49-F238E27FC236}">
                <a16:creationId xmlns:a16="http://schemas.microsoft.com/office/drawing/2014/main" id="{27B6A11C-BEB0-8FD2-F244-70FADCFED540}"/>
              </a:ext>
            </a:extLst>
          </p:cNvPr>
          <p:cNvSpPr/>
          <p:nvPr/>
        </p:nvSpPr>
        <p:spPr>
          <a:xfrm>
            <a:off x="5211883" y="3040672"/>
            <a:ext cx="257974" cy="189701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5" name="箭头: 右 33">
            <a:extLst>
              <a:ext uri="{FF2B5EF4-FFF2-40B4-BE49-F238E27FC236}">
                <a16:creationId xmlns:a16="http://schemas.microsoft.com/office/drawing/2014/main" id="{A89885DC-E538-445F-2DC0-D3C28B8DF4BD}"/>
              </a:ext>
            </a:extLst>
          </p:cNvPr>
          <p:cNvSpPr/>
          <p:nvPr/>
        </p:nvSpPr>
        <p:spPr>
          <a:xfrm>
            <a:off x="6545103" y="3061553"/>
            <a:ext cx="257974" cy="189701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6" name="箭头: 右 34">
            <a:extLst>
              <a:ext uri="{FF2B5EF4-FFF2-40B4-BE49-F238E27FC236}">
                <a16:creationId xmlns:a16="http://schemas.microsoft.com/office/drawing/2014/main" id="{88E447CF-6751-594B-7813-D41D572D710B}"/>
              </a:ext>
            </a:extLst>
          </p:cNvPr>
          <p:cNvSpPr/>
          <p:nvPr/>
        </p:nvSpPr>
        <p:spPr>
          <a:xfrm>
            <a:off x="7914425" y="3040672"/>
            <a:ext cx="257974" cy="189701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7" name="矩形: 圆角 35">
            <a:extLst>
              <a:ext uri="{FF2B5EF4-FFF2-40B4-BE49-F238E27FC236}">
                <a16:creationId xmlns:a16="http://schemas.microsoft.com/office/drawing/2014/main" id="{3E8FBD8C-D046-7B55-A425-6D3C7D66258B}"/>
              </a:ext>
            </a:extLst>
          </p:cNvPr>
          <p:cNvSpPr/>
          <p:nvPr/>
        </p:nvSpPr>
        <p:spPr>
          <a:xfrm>
            <a:off x="1688120" y="2916675"/>
            <a:ext cx="808434" cy="51460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</a:rPr>
              <a:t>DSIC</a:t>
            </a:r>
          </a:p>
        </p:txBody>
      </p:sp>
      <p:sp>
        <p:nvSpPr>
          <p:cNvPr id="48" name="箭头: 右 36">
            <a:extLst>
              <a:ext uri="{FF2B5EF4-FFF2-40B4-BE49-F238E27FC236}">
                <a16:creationId xmlns:a16="http://schemas.microsoft.com/office/drawing/2014/main" id="{99DBBE15-3F14-8885-963F-3F3FED2F07D2}"/>
              </a:ext>
            </a:extLst>
          </p:cNvPr>
          <p:cNvSpPr/>
          <p:nvPr/>
        </p:nvSpPr>
        <p:spPr>
          <a:xfrm>
            <a:off x="2526612" y="3061553"/>
            <a:ext cx="257974" cy="189701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95F9841-3B58-F3C0-BF5A-233692DAC6E7}"/>
              </a:ext>
            </a:extLst>
          </p:cNvPr>
          <p:cNvSpPr txBox="1"/>
          <p:nvPr/>
        </p:nvSpPr>
        <p:spPr>
          <a:xfrm>
            <a:off x="323528" y="4371950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</a:rPr>
              <a:t>Time-varying self-interference</a:t>
            </a:r>
            <a:r>
              <a:rPr lang="zh-CN" altLang="en-US" sz="2000" b="1" dirty="0">
                <a:solidFill>
                  <a:srgbClr val="C00000"/>
                </a:solidFill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</a:rPr>
              <a:t>suppression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670C902-C805-BB2F-0D58-C2F0AA9051E5}"/>
              </a:ext>
            </a:extLst>
          </p:cNvPr>
          <p:cNvSpPr txBox="1"/>
          <p:nvPr/>
        </p:nvSpPr>
        <p:spPr>
          <a:xfrm>
            <a:off x="5801094" y="4371950"/>
            <a:ext cx="3311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</a:rPr>
              <a:t>Adaptive decision boundary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1" name="矩形: 圆角 39">
            <a:extLst>
              <a:ext uri="{FF2B5EF4-FFF2-40B4-BE49-F238E27FC236}">
                <a16:creationId xmlns:a16="http://schemas.microsoft.com/office/drawing/2014/main" id="{1C65DA71-5389-63FA-AE91-4E311D34ED5C}"/>
              </a:ext>
            </a:extLst>
          </p:cNvPr>
          <p:cNvSpPr/>
          <p:nvPr/>
        </p:nvSpPr>
        <p:spPr>
          <a:xfrm>
            <a:off x="746212" y="3824282"/>
            <a:ext cx="2834976" cy="51460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</a:rPr>
              <a:t>Dynamic Self-interference Cancellation</a:t>
            </a:r>
          </a:p>
        </p:txBody>
      </p:sp>
      <p:sp>
        <p:nvSpPr>
          <p:cNvPr id="52" name="矩形: 圆角 40">
            <a:extLst>
              <a:ext uri="{FF2B5EF4-FFF2-40B4-BE49-F238E27FC236}">
                <a16:creationId xmlns:a16="http://schemas.microsoft.com/office/drawing/2014/main" id="{2540FAF5-9283-558A-AF25-CB8ACBA99212}"/>
              </a:ext>
            </a:extLst>
          </p:cNvPr>
          <p:cNvSpPr/>
          <p:nvPr/>
        </p:nvSpPr>
        <p:spPr>
          <a:xfrm>
            <a:off x="6024946" y="3824282"/>
            <a:ext cx="2834976" cy="51460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</a:rPr>
              <a:t>Data-aided Decision Boundary</a:t>
            </a:r>
          </a:p>
        </p:txBody>
      </p:sp>
      <p:sp>
        <p:nvSpPr>
          <p:cNvPr id="53" name="箭头: 下 41">
            <a:extLst>
              <a:ext uri="{FF2B5EF4-FFF2-40B4-BE49-F238E27FC236}">
                <a16:creationId xmlns:a16="http://schemas.microsoft.com/office/drawing/2014/main" id="{250A25CA-0128-B38A-1CFE-99D00AD4ECB2}"/>
              </a:ext>
            </a:extLst>
          </p:cNvPr>
          <p:cNvSpPr/>
          <p:nvPr/>
        </p:nvSpPr>
        <p:spPr>
          <a:xfrm>
            <a:off x="1955177" y="3546542"/>
            <a:ext cx="274320" cy="17733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4" name="箭头: 下 42">
            <a:extLst>
              <a:ext uri="{FF2B5EF4-FFF2-40B4-BE49-F238E27FC236}">
                <a16:creationId xmlns:a16="http://schemas.microsoft.com/office/drawing/2014/main" id="{12C9DEBD-A3C7-21AD-B63F-1E40D353B297}"/>
              </a:ext>
            </a:extLst>
          </p:cNvPr>
          <p:cNvSpPr/>
          <p:nvPr/>
        </p:nvSpPr>
        <p:spPr>
          <a:xfrm>
            <a:off x="8414922" y="3546542"/>
            <a:ext cx="274320" cy="17733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81C6534-A0BF-C7EA-6ED6-DBA6439B7891}"/>
              </a:ext>
            </a:extLst>
          </p:cNvPr>
          <p:cNvSpPr txBox="1"/>
          <p:nvPr/>
        </p:nvSpPr>
        <p:spPr>
          <a:xfrm>
            <a:off x="395536" y="2355726"/>
            <a:ext cx="46805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Our</a:t>
            </a:r>
            <a:r>
              <a:rPr kumimoji="1" lang="zh-CN" altLang="en-US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Solution</a:t>
            </a:r>
          </a:p>
        </p:txBody>
      </p:sp>
      <p:sp>
        <p:nvSpPr>
          <p:cNvPr id="40" name="矩形: 圆角 28">
            <a:extLst>
              <a:ext uri="{FF2B5EF4-FFF2-40B4-BE49-F238E27FC236}">
                <a16:creationId xmlns:a16="http://schemas.microsoft.com/office/drawing/2014/main" id="{3CAAD64E-A131-0D8D-9618-E8388E057D95}"/>
              </a:ext>
            </a:extLst>
          </p:cNvPr>
          <p:cNvSpPr/>
          <p:nvPr/>
        </p:nvSpPr>
        <p:spPr>
          <a:xfrm>
            <a:off x="8172399" y="2931790"/>
            <a:ext cx="732867" cy="51460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</a:rPr>
              <a:t>DDB</a:t>
            </a:r>
          </a:p>
        </p:txBody>
      </p:sp>
      <p:pic>
        <p:nvPicPr>
          <p:cNvPr id="56" name="Picture 2">
            <a:extLst>
              <a:ext uri="{FF2B5EF4-FFF2-40B4-BE49-F238E27FC236}">
                <a16:creationId xmlns:a16="http://schemas.microsoft.com/office/drawing/2014/main" id="{9DCAC01B-C1D7-D458-218D-74CE24AA23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7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10">
            <a:extLst>
              <a:ext uri="{FF2B5EF4-FFF2-40B4-BE49-F238E27FC236}">
                <a16:creationId xmlns:a16="http://schemas.microsoft.com/office/drawing/2014/main" id="{36DC3332-4B3C-42CD-BFC1-43331CF8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</a:blip>
          <a:srcRect/>
          <a:stretch>
            <a:fillRect/>
          </a:stretch>
        </p:blipFill>
        <p:spPr bwMode="auto">
          <a:xfrm>
            <a:off x="5004048" y="1029306"/>
            <a:ext cx="4139952" cy="41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77054"/>
            <a:ext cx="8820471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Current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Research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Progress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A-IoT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E44971B-BC1F-FE8F-AFA1-E2A664C0CD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493"/>
          <a:stretch/>
        </p:blipFill>
        <p:spPr>
          <a:xfrm>
            <a:off x="1406246" y="794929"/>
            <a:ext cx="2789634" cy="19897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7D1AE88-EE18-2786-07CF-F00344EE06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740"/>
          <a:stretch/>
        </p:blipFill>
        <p:spPr>
          <a:xfrm>
            <a:off x="4679396" y="843558"/>
            <a:ext cx="2801449" cy="19730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D3372FF-684E-159D-A00C-91177BD29E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2537" y="3013197"/>
            <a:ext cx="2873343" cy="19897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BFAF2EE-FD0F-6341-3D63-D13B29A2405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614" b="3369"/>
          <a:stretch/>
        </p:blipFill>
        <p:spPr>
          <a:xfrm>
            <a:off x="4573661" y="3021586"/>
            <a:ext cx="2908350" cy="1973012"/>
          </a:xfrm>
          <a:prstGeom prst="rect">
            <a:avLst/>
          </a:prstGeom>
          <a:ln w="12700">
            <a:noFill/>
            <a:prstDash val="sysDash"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501FEA8-6CB7-7DE5-D597-251515386160}"/>
              </a:ext>
            </a:extLst>
          </p:cNvPr>
          <p:cNvSpPr txBox="1"/>
          <p:nvPr/>
        </p:nvSpPr>
        <p:spPr>
          <a:xfrm>
            <a:off x="341516" y="1234279"/>
            <a:ext cx="12241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bit ‘0’</a:t>
            </a:r>
            <a:endParaRPr lang="en-US" altLang="zh-CN" sz="1800" dirty="0"/>
          </a:p>
          <a:p>
            <a:pPr algn="ctr"/>
            <a:r>
              <a:rPr lang="en-US" altLang="zh-CN" dirty="0"/>
              <a:t>PLL</a:t>
            </a:r>
            <a:endParaRPr lang="en-US" altLang="zh-CN" sz="1800" dirty="0"/>
          </a:p>
          <a:p>
            <a:pPr algn="ctr"/>
            <a:r>
              <a:rPr lang="en-US" altLang="zh-CN" sz="1800" dirty="0"/>
              <a:t>fractional </a:t>
            </a:r>
          </a:p>
          <a:p>
            <a:pPr algn="ctr"/>
            <a:r>
              <a:rPr lang="en-US" altLang="zh-CN" sz="1800" dirty="0"/>
              <a:t>mode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F396E7D-0A11-CA9A-2742-C4C82A970552}"/>
              </a:ext>
            </a:extLst>
          </p:cNvPr>
          <p:cNvSpPr txBox="1"/>
          <p:nvPr/>
        </p:nvSpPr>
        <p:spPr>
          <a:xfrm>
            <a:off x="7480845" y="1328159"/>
            <a:ext cx="12241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bit ‘1’</a:t>
            </a:r>
            <a:endParaRPr lang="en-US" altLang="zh-CN" sz="1800" dirty="0"/>
          </a:p>
          <a:p>
            <a:pPr algn="ctr"/>
            <a:r>
              <a:rPr lang="en-US" altLang="zh-CN" sz="1800" dirty="0"/>
              <a:t>PLL</a:t>
            </a:r>
          </a:p>
          <a:p>
            <a:pPr algn="ctr"/>
            <a:r>
              <a:rPr lang="en-US" altLang="zh-CN" sz="1800" dirty="0"/>
              <a:t>fractional </a:t>
            </a:r>
          </a:p>
          <a:p>
            <a:pPr algn="ctr"/>
            <a:r>
              <a:rPr lang="en-US" altLang="zh-CN" sz="1800" dirty="0"/>
              <a:t>mode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C97566-37A4-23C6-AD50-3529406824B2}"/>
              </a:ext>
            </a:extLst>
          </p:cNvPr>
          <p:cNvSpPr txBox="1"/>
          <p:nvPr/>
        </p:nvSpPr>
        <p:spPr>
          <a:xfrm>
            <a:off x="7452320" y="3546427"/>
            <a:ext cx="12241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bit ‘1’</a:t>
            </a:r>
            <a:endParaRPr lang="en-US" altLang="zh-CN" sz="1800" dirty="0"/>
          </a:p>
          <a:p>
            <a:pPr algn="ctr"/>
            <a:r>
              <a:rPr lang="en-US" altLang="zh-CN" dirty="0"/>
              <a:t>PLL</a:t>
            </a:r>
          </a:p>
          <a:p>
            <a:pPr algn="ctr"/>
            <a:r>
              <a:rPr lang="en-US" altLang="zh-CN" dirty="0"/>
              <a:t>i</a:t>
            </a:r>
            <a:r>
              <a:rPr lang="en-US" altLang="zh-CN" sz="1800" dirty="0"/>
              <a:t>ntegral mode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DAE29A-385A-05AB-D493-77F37B5801C4}"/>
              </a:ext>
            </a:extLst>
          </p:cNvPr>
          <p:cNvSpPr txBox="1"/>
          <p:nvPr/>
        </p:nvSpPr>
        <p:spPr>
          <a:xfrm>
            <a:off x="341516" y="3546427"/>
            <a:ext cx="12241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bit ‘0’</a:t>
            </a:r>
            <a:endParaRPr lang="en-US" altLang="zh-CN" sz="1800" dirty="0"/>
          </a:p>
          <a:p>
            <a:pPr algn="ctr"/>
            <a:r>
              <a:rPr lang="en-US" altLang="zh-CN" dirty="0"/>
              <a:t>PLL</a:t>
            </a:r>
          </a:p>
          <a:p>
            <a:pPr algn="ctr"/>
            <a:r>
              <a:rPr lang="en-US" altLang="zh-CN" dirty="0"/>
              <a:t>i</a:t>
            </a:r>
            <a:r>
              <a:rPr lang="en-US" altLang="zh-CN" sz="1800" dirty="0"/>
              <a:t>ntegral mode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ACDE2F8-B13C-D5B8-4CDE-65070E26FCA6}"/>
              </a:ext>
            </a:extLst>
          </p:cNvPr>
          <p:cNvSpPr/>
          <p:nvPr/>
        </p:nvSpPr>
        <p:spPr>
          <a:xfrm>
            <a:off x="539552" y="2675777"/>
            <a:ext cx="7992887" cy="3414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Proposed</a:t>
            </a:r>
            <a:r>
              <a:rPr lang="zh-CN" altLang="en-US" sz="2400" b="1" dirty="0">
                <a:solidFill>
                  <a:srgbClr val="C00000"/>
                </a:solidFill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</a:rPr>
              <a:t>DSIC</a:t>
            </a:r>
            <a:r>
              <a:rPr lang="zh-CN" altLang="en-US" sz="2400" b="1" dirty="0">
                <a:solidFill>
                  <a:srgbClr val="C00000"/>
                </a:solidFill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</a:rPr>
              <a:t>lowers RMS by more than 50%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cxnSp>
        <p:nvCxnSpPr>
          <p:cNvPr id="18" name="直接连接符 48">
            <a:extLst>
              <a:ext uri="{FF2B5EF4-FFF2-40B4-BE49-F238E27FC236}">
                <a16:creationId xmlns:a16="http://schemas.microsoft.com/office/drawing/2014/main" id="{E1D39357-8A51-45E2-16BA-2676BE686661}"/>
              </a:ext>
            </a:extLst>
          </p:cNvPr>
          <p:cNvCxnSpPr>
            <a:cxnSpLocks/>
          </p:cNvCxnSpPr>
          <p:nvPr/>
        </p:nvCxnSpPr>
        <p:spPr>
          <a:xfrm>
            <a:off x="2015716" y="1431957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53">
            <a:extLst>
              <a:ext uri="{FF2B5EF4-FFF2-40B4-BE49-F238E27FC236}">
                <a16:creationId xmlns:a16="http://schemas.microsoft.com/office/drawing/2014/main" id="{DC180584-F8C4-C6C8-8143-69D2A7D96DE9}"/>
              </a:ext>
            </a:extLst>
          </p:cNvPr>
          <p:cNvCxnSpPr>
            <a:cxnSpLocks/>
          </p:cNvCxnSpPr>
          <p:nvPr/>
        </p:nvCxnSpPr>
        <p:spPr>
          <a:xfrm>
            <a:off x="1995792" y="2257949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54">
            <a:extLst>
              <a:ext uri="{FF2B5EF4-FFF2-40B4-BE49-F238E27FC236}">
                <a16:creationId xmlns:a16="http://schemas.microsoft.com/office/drawing/2014/main" id="{AA463644-4324-E45B-B44C-CAF5EB294FE2}"/>
              </a:ext>
            </a:extLst>
          </p:cNvPr>
          <p:cNvCxnSpPr>
            <a:cxnSpLocks/>
          </p:cNvCxnSpPr>
          <p:nvPr/>
        </p:nvCxnSpPr>
        <p:spPr>
          <a:xfrm>
            <a:off x="5258637" y="1431957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55">
            <a:extLst>
              <a:ext uri="{FF2B5EF4-FFF2-40B4-BE49-F238E27FC236}">
                <a16:creationId xmlns:a16="http://schemas.microsoft.com/office/drawing/2014/main" id="{1300AAAA-6B8E-A685-BFBA-79DF86279E06}"/>
              </a:ext>
            </a:extLst>
          </p:cNvPr>
          <p:cNvCxnSpPr>
            <a:cxnSpLocks/>
          </p:cNvCxnSpPr>
          <p:nvPr/>
        </p:nvCxnSpPr>
        <p:spPr>
          <a:xfrm>
            <a:off x="5251142" y="2239035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6">
            <a:extLst>
              <a:ext uri="{FF2B5EF4-FFF2-40B4-BE49-F238E27FC236}">
                <a16:creationId xmlns:a16="http://schemas.microsoft.com/office/drawing/2014/main" id="{75C78E09-313C-00C6-C50B-D0F2D263B640}"/>
              </a:ext>
            </a:extLst>
          </p:cNvPr>
          <p:cNvCxnSpPr>
            <a:cxnSpLocks/>
          </p:cNvCxnSpPr>
          <p:nvPr/>
        </p:nvCxnSpPr>
        <p:spPr>
          <a:xfrm>
            <a:off x="5220072" y="3736213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7">
            <a:extLst>
              <a:ext uri="{FF2B5EF4-FFF2-40B4-BE49-F238E27FC236}">
                <a16:creationId xmlns:a16="http://schemas.microsoft.com/office/drawing/2014/main" id="{0EA44A55-6A11-5EBE-1E68-BC2906A113E6}"/>
              </a:ext>
            </a:extLst>
          </p:cNvPr>
          <p:cNvCxnSpPr>
            <a:cxnSpLocks/>
          </p:cNvCxnSpPr>
          <p:nvPr/>
        </p:nvCxnSpPr>
        <p:spPr>
          <a:xfrm>
            <a:off x="5236152" y="4255259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8">
            <a:extLst>
              <a:ext uri="{FF2B5EF4-FFF2-40B4-BE49-F238E27FC236}">
                <a16:creationId xmlns:a16="http://schemas.microsoft.com/office/drawing/2014/main" id="{3038E0BC-CE51-CAF5-C523-488777A79168}"/>
              </a:ext>
            </a:extLst>
          </p:cNvPr>
          <p:cNvCxnSpPr>
            <a:cxnSpLocks/>
          </p:cNvCxnSpPr>
          <p:nvPr/>
        </p:nvCxnSpPr>
        <p:spPr>
          <a:xfrm>
            <a:off x="1973307" y="3542674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9">
            <a:extLst>
              <a:ext uri="{FF2B5EF4-FFF2-40B4-BE49-F238E27FC236}">
                <a16:creationId xmlns:a16="http://schemas.microsoft.com/office/drawing/2014/main" id="{FB24172C-E94B-9F8C-510F-FC4D752BDDE6}"/>
              </a:ext>
            </a:extLst>
          </p:cNvPr>
          <p:cNvCxnSpPr>
            <a:cxnSpLocks/>
          </p:cNvCxnSpPr>
          <p:nvPr/>
        </p:nvCxnSpPr>
        <p:spPr>
          <a:xfrm>
            <a:off x="1988297" y="4312277"/>
            <a:ext cx="21441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61">
            <a:extLst>
              <a:ext uri="{FF2B5EF4-FFF2-40B4-BE49-F238E27FC236}">
                <a16:creationId xmlns:a16="http://schemas.microsoft.com/office/drawing/2014/main" id="{24F0A606-6CDC-25B0-8A2D-494E2D53172F}"/>
              </a:ext>
            </a:extLst>
          </p:cNvPr>
          <p:cNvCxnSpPr>
            <a:cxnSpLocks/>
          </p:cNvCxnSpPr>
          <p:nvPr/>
        </p:nvCxnSpPr>
        <p:spPr>
          <a:xfrm>
            <a:off x="3635896" y="1431957"/>
            <a:ext cx="0" cy="830155"/>
          </a:xfrm>
          <a:prstGeom prst="straightConnector1">
            <a:avLst/>
          </a:prstGeom>
          <a:ln w="28575" cap="flat" cmpd="sng" algn="ctr">
            <a:solidFill>
              <a:schemeClr val="accent6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1" name="直接箭头连接符 63">
            <a:extLst>
              <a:ext uri="{FF2B5EF4-FFF2-40B4-BE49-F238E27FC236}">
                <a16:creationId xmlns:a16="http://schemas.microsoft.com/office/drawing/2014/main" id="{F9D627ED-86B1-1FF8-1B80-855E892A9117}"/>
              </a:ext>
            </a:extLst>
          </p:cNvPr>
          <p:cNvCxnSpPr>
            <a:cxnSpLocks/>
          </p:cNvCxnSpPr>
          <p:nvPr/>
        </p:nvCxnSpPr>
        <p:spPr>
          <a:xfrm>
            <a:off x="6948264" y="1421334"/>
            <a:ext cx="0" cy="830155"/>
          </a:xfrm>
          <a:prstGeom prst="straightConnector1">
            <a:avLst/>
          </a:prstGeom>
          <a:ln w="28575" cap="flat" cmpd="sng" algn="ctr">
            <a:solidFill>
              <a:schemeClr val="accent6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2" name="直接箭头连接符 64">
            <a:extLst>
              <a:ext uri="{FF2B5EF4-FFF2-40B4-BE49-F238E27FC236}">
                <a16:creationId xmlns:a16="http://schemas.microsoft.com/office/drawing/2014/main" id="{FD1BD731-62C2-488E-EE7B-23C6BA18EB24}"/>
              </a:ext>
            </a:extLst>
          </p:cNvPr>
          <p:cNvCxnSpPr>
            <a:cxnSpLocks/>
          </p:cNvCxnSpPr>
          <p:nvPr/>
        </p:nvCxnSpPr>
        <p:spPr>
          <a:xfrm>
            <a:off x="3635896" y="3542674"/>
            <a:ext cx="0" cy="769603"/>
          </a:xfrm>
          <a:prstGeom prst="straightConnector1">
            <a:avLst/>
          </a:prstGeom>
          <a:ln w="28575" cap="flat" cmpd="sng" algn="ctr">
            <a:solidFill>
              <a:schemeClr val="accent6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3" name="直接箭头连接符 66">
            <a:extLst>
              <a:ext uri="{FF2B5EF4-FFF2-40B4-BE49-F238E27FC236}">
                <a16:creationId xmlns:a16="http://schemas.microsoft.com/office/drawing/2014/main" id="{FDF0800A-F849-46CB-4783-886CAFE73EB7}"/>
              </a:ext>
            </a:extLst>
          </p:cNvPr>
          <p:cNvCxnSpPr>
            <a:cxnSpLocks/>
          </p:cNvCxnSpPr>
          <p:nvPr/>
        </p:nvCxnSpPr>
        <p:spPr>
          <a:xfrm>
            <a:off x="6876256" y="3736213"/>
            <a:ext cx="0" cy="519046"/>
          </a:xfrm>
          <a:prstGeom prst="straightConnector1">
            <a:avLst/>
          </a:prstGeom>
          <a:ln w="28575" cap="flat" cmpd="sng" algn="ctr">
            <a:solidFill>
              <a:schemeClr val="accent6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4" name="Picture 2">
            <a:extLst>
              <a:ext uri="{FF2B5EF4-FFF2-40B4-BE49-F238E27FC236}">
                <a16:creationId xmlns:a16="http://schemas.microsoft.com/office/drawing/2014/main" id="{BE9FD69C-EB65-45BF-3E1E-35EFC1D3A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9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10">
            <a:extLst>
              <a:ext uri="{FF2B5EF4-FFF2-40B4-BE49-F238E27FC236}">
                <a16:creationId xmlns:a16="http://schemas.microsoft.com/office/drawing/2014/main" id="{36DC3332-4B3C-42CD-BFC1-43331CF8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</a:blip>
          <a:srcRect/>
          <a:stretch>
            <a:fillRect/>
          </a:stretch>
        </p:blipFill>
        <p:spPr bwMode="auto">
          <a:xfrm>
            <a:off x="5004048" y="1029305"/>
            <a:ext cx="414027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77054"/>
            <a:ext cx="8820471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</a:rPr>
              <a:t>Current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Research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Progress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on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A-IoT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 dirty="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12F9A5E-4DF3-FFA4-EA4D-A3EF2CAEDCB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95536" y="627534"/>
            <a:ext cx="8352928" cy="72008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4" tIns="45717" rIns="91434" bIns="45717" anchor="ctr"/>
          <a:lstStyle/>
          <a:p>
            <a:pPr eaLnBrk="0" hangingPunct="0">
              <a:lnSpc>
                <a:spcPct val="150000"/>
              </a:lnSpc>
              <a:buSzPct val="90000"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1" name="内容占位符 9">
            <a:extLst>
              <a:ext uri="{FF2B5EF4-FFF2-40B4-BE49-F238E27FC236}">
                <a16:creationId xmlns:a16="http://schemas.microsoft.com/office/drawing/2014/main" id="{A7C536FF-97DE-BF22-C9AD-EDF81BFDAB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386782" y="1408953"/>
            <a:ext cx="2027150" cy="2012378"/>
          </a:xfr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C5ECFED-EA52-AAC8-3E1D-E9F97AB056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11" y="1408953"/>
            <a:ext cx="2034207" cy="19544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2A29E50-9274-4F7B-EBE0-F15EEDBE4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1386902"/>
            <a:ext cx="1979265" cy="201438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C3140FA-E0AC-49D9-6D4A-58B22C5143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8263" y="1408953"/>
            <a:ext cx="2088233" cy="2012378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2A3BB7B8-BB60-C9FD-557B-5D9A927EEA59}"/>
              </a:ext>
            </a:extLst>
          </p:cNvPr>
          <p:cNvSpPr txBox="1"/>
          <p:nvPr/>
        </p:nvSpPr>
        <p:spPr>
          <a:xfrm>
            <a:off x="458140" y="3355127"/>
            <a:ext cx="15964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0" i="0" dirty="0">
                <a:effectLst/>
                <a:latin typeface="+mj-lt"/>
              </a:rPr>
              <a:t>Fractional mode</a:t>
            </a:r>
            <a:r>
              <a:rPr lang="en-US" altLang="zh-CN" sz="1600" dirty="0">
                <a:latin typeface="+mj-lt"/>
              </a:rPr>
              <a:t> </a:t>
            </a:r>
          </a:p>
          <a:p>
            <a:pPr algn="ctr"/>
            <a:r>
              <a:rPr lang="en-US" altLang="zh-CN" sz="1600" dirty="0">
                <a:latin typeface="+mj-lt"/>
              </a:rPr>
              <a:t>(</a:t>
            </a:r>
            <a:r>
              <a:rPr lang="en-US" altLang="zh-CN" sz="1600" b="0" i="0" dirty="0">
                <a:effectLst/>
                <a:latin typeface="+mj-lt"/>
              </a:rPr>
              <a:t>only DDB)</a:t>
            </a:r>
            <a:endParaRPr lang="zh-CN" altLang="en-US" sz="1600" dirty="0">
              <a:latin typeface="+mj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8B1CA8D-4D9E-AC52-447F-76B7149E0427}"/>
              </a:ext>
            </a:extLst>
          </p:cNvPr>
          <p:cNvSpPr txBox="1"/>
          <p:nvPr/>
        </p:nvSpPr>
        <p:spPr>
          <a:xfrm>
            <a:off x="2701983" y="3355126"/>
            <a:ext cx="15964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+mj-lt"/>
              </a:rPr>
              <a:t>Integral</a:t>
            </a:r>
            <a:r>
              <a:rPr lang="en-US" altLang="zh-CN" sz="1600" b="0" i="0" dirty="0">
                <a:effectLst/>
                <a:latin typeface="+mj-lt"/>
              </a:rPr>
              <a:t> mode</a:t>
            </a:r>
            <a:r>
              <a:rPr lang="en-US" altLang="zh-CN" sz="1600" dirty="0">
                <a:latin typeface="+mj-lt"/>
              </a:rPr>
              <a:t> </a:t>
            </a:r>
          </a:p>
          <a:p>
            <a:pPr algn="ctr"/>
            <a:r>
              <a:rPr lang="en-US" altLang="zh-CN" sz="1600" dirty="0">
                <a:latin typeface="+mj-lt"/>
              </a:rPr>
              <a:t>(</a:t>
            </a:r>
            <a:r>
              <a:rPr lang="en-US" altLang="zh-CN" sz="1600" b="0" i="0" dirty="0">
                <a:effectLst/>
                <a:latin typeface="+mj-lt"/>
              </a:rPr>
              <a:t>only DDB)</a:t>
            </a:r>
            <a:endParaRPr lang="zh-CN" altLang="en-US" sz="1600" dirty="0">
              <a:latin typeface="+mj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3E4DE3A-9703-2E4A-B34B-5E555CB29025}"/>
              </a:ext>
            </a:extLst>
          </p:cNvPr>
          <p:cNvSpPr txBox="1"/>
          <p:nvPr/>
        </p:nvSpPr>
        <p:spPr>
          <a:xfrm>
            <a:off x="4932041" y="3354916"/>
            <a:ext cx="15964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0" i="0" dirty="0">
                <a:effectLst/>
                <a:latin typeface="+mj-lt"/>
              </a:rPr>
              <a:t>Fractional mode</a:t>
            </a:r>
            <a:r>
              <a:rPr lang="en-US" altLang="zh-CN" sz="1600" dirty="0">
                <a:latin typeface="+mj-lt"/>
              </a:rPr>
              <a:t> </a:t>
            </a:r>
          </a:p>
          <a:p>
            <a:pPr algn="ctr"/>
            <a:r>
              <a:rPr lang="en-US" altLang="zh-CN" sz="1600" dirty="0">
                <a:latin typeface="+mj-lt"/>
              </a:rPr>
              <a:t>(</a:t>
            </a:r>
            <a:r>
              <a:rPr lang="en-US" altLang="zh-CN" sz="1600" b="0" i="0" dirty="0">
                <a:effectLst/>
                <a:latin typeface="+mj-lt"/>
              </a:rPr>
              <a:t>only DSIC+DDB)</a:t>
            </a:r>
            <a:endParaRPr lang="zh-CN" altLang="en-US" sz="1600" dirty="0">
              <a:latin typeface="+mj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1FBAB5A-1BBC-8C3F-ED68-8E8FE6D69076}"/>
              </a:ext>
            </a:extLst>
          </p:cNvPr>
          <p:cNvSpPr txBox="1"/>
          <p:nvPr/>
        </p:nvSpPr>
        <p:spPr>
          <a:xfrm>
            <a:off x="7141342" y="3343044"/>
            <a:ext cx="15964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+mj-lt"/>
              </a:rPr>
              <a:t>Integral</a:t>
            </a:r>
            <a:r>
              <a:rPr lang="en-US" altLang="zh-CN" sz="1600" b="0" i="0" dirty="0">
                <a:effectLst/>
                <a:latin typeface="+mj-lt"/>
              </a:rPr>
              <a:t> mode</a:t>
            </a:r>
            <a:r>
              <a:rPr lang="en-US" altLang="zh-CN" sz="1600" dirty="0">
                <a:latin typeface="+mj-lt"/>
              </a:rPr>
              <a:t> </a:t>
            </a:r>
          </a:p>
          <a:p>
            <a:pPr algn="ctr"/>
            <a:r>
              <a:rPr lang="en-US" altLang="zh-CN" sz="1600" dirty="0">
                <a:latin typeface="+mj-lt"/>
              </a:rPr>
              <a:t>(</a:t>
            </a:r>
            <a:r>
              <a:rPr lang="en-US" altLang="zh-CN" sz="1600" b="0" i="0" dirty="0">
                <a:effectLst/>
                <a:latin typeface="+mj-lt"/>
              </a:rPr>
              <a:t>only DSIC+DDB)</a:t>
            </a:r>
            <a:endParaRPr lang="zh-CN" altLang="en-US" sz="1600" dirty="0">
              <a:latin typeface="+mj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8294F23-3288-4686-EB6E-24C30246C13F}"/>
              </a:ext>
            </a:extLst>
          </p:cNvPr>
          <p:cNvSpPr/>
          <p:nvPr/>
        </p:nvSpPr>
        <p:spPr>
          <a:xfrm>
            <a:off x="1835696" y="4083918"/>
            <a:ext cx="5616624" cy="7692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Proposed</a:t>
            </a:r>
            <a:r>
              <a:rPr lang="zh-CN" altLang="en-US" sz="2400" b="1" dirty="0">
                <a:solidFill>
                  <a:srgbClr val="C00000"/>
                </a:solidFill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</a:rPr>
              <a:t>DDB effectively reduces the BER </a:t>
            </a:r>
          </a:p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when the training length &gt;</a:t>
            </a:r>
            <a:r>
              <a:rPr lang="zh-CN" altLang="en-US" sz="2400" b="1" dirty="0">
                <a:solidFill>
                  <a:srgbClr val="C00000"/>
                </a:solidFill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</a:rPr>
              <a:t>10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3189B43-3DA0-E286-E445-E79F1C0A74E0}"/>
              </a:ext>
            </a:extLst>
          </p:cNvPr>
          <p:cNvSpPr txBox="1"/>
          <p:nvPr/>
        </p:nvSpPr>
        <p:spPr>
          <a:xfrm>
            <a:off x="395536" y="843558"/>
            <a:ext cx="46805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zh-CN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BER improvement of DDB</a:t>
            </a:r>
          </a:p>
        </p:txBody>
      </p:sp>
      <p:pic>
        <p:nvPicPr>
          <p:cNvPr id="44" name="Picture 2">
            <a:extLst>
              <a:ext uri="{FF2B5EF4-FFF2-40B4-BE49-F238E27FC236}">
                <a16:creationId xmlns:a16="http://schemas.microsoft.com/office/drawing/2014/main" id="{106D019B-A456-2116-9C3C-41C8A11C0A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3177" r="6415" b="31680"/>
          <a:stretch/>
        </p:blipFill>
        <p:spPr bwMode="auto">
          <a:xfrm>
            <a:off x="7164288" y="123478"/>
            <a:ext cx="1547982" cy="44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0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6423</TotalTime>
  <Words>562</Words>
  <Application>Microsoft Office PowerPoint</Application>
  <PresentationFormat>全屏显示(16:9)</PresentationFormat>
  <Paragraphs>148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宋体</vt:lpstr>
      <vt:lpstr>Microsoft YaHei</vt:lpstr>
      <vt:lpstr>Microsoft YaHei</vt:lpstr>
      <vt:lpstr>Arial</vt:lpstr>
      <vt:lpstr>Calibri</vt:lpstr>
      <vt:lpstr>Candara</vt:lpstr>
      <vt:lpstr>Segoe UI</vt:lpstr>
      <vt:lpstr>Wingdings</vt:lpstr>
      <vt:lpstr>Office 主题</vt:lpstr>
      <vt:lpstr>PowerPoint 演示文稿</vt:lpstr>
      <vt:lpstr>PowerPoint 演示文稿</vt:lpstr>
      <vt:lpstr>PowerPoint 演示文稿</vt:lpstr>
      <vt:lpstr>Views on Physical Layer Issue</vt:lpstr>
      <vt:lpstr>Views on Transceiver and Interference Issues</vt:lpstr>
      <vt:lpstr>Current Research Progress on A-IoT</vt:lpstr>
      <vt:lpstr>Current Research Progress on A-IoT</vt:lpstr>
      <vt:lpstr>Current Research Progress on A-IoT</vt:lpstr>
      <vt:lpstr>Current Research Progress on A-IoT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Backscatter： a new communication paradigm for future sensors</dc:title>
  <dc:creator>gpwang</dc:creator>
  <cp:lastModifiedBy>Yu Ding</cp:lastModifiedBy>
  <cp:revision>366</cp:revision>
  <dcterms:created xsi:type="dcterms:W3CDTF">2016-10-23T12:28:53Z</dcterms:created>
  <dcterms:modified xsi:type="dcterms:W3CDTF">2023-12-04T00:55:37Z</dcterms:modified>
</cp:coreProperties>
</file>