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51" r:id="rId1"/>
    <p:sldMasterId id="2147483683" r:id="rId2"/>
    <p:sldMasterId id="2147483669" r:id="rId3"/>
  </p:sldMasterIdLst>
  <p:notesMasterIdLst>
    <p:notesMasterId r:id="rId15"/>
  </p:notesMasterIdLst>
  <p:handoutMasterIdLst>
    <p:handoutMasterId r:id="rId16"/>
  </p:handoutMasterIdLst>
  <p:sldIdLst>
    <p:sldId id="256" r:id="rId4"/>
    <p:sldId id="288" r:id="rId5"/>
    <p:sldId id="283" r:id="rId6"/>
    <p:sldId id="284" r:id="rId7"/>
    <p:sldId id="291" r:id="rId8"/>
    <p:sldId id="285" r:id="rId9"/>
    <p:sldId id="293" r:id="rId10"/>
    <p:sldId id="286" r:id="rId11"/>
    <p:sldId id="287" r:id="rId12"/>
    <p:sldId id="292" r:id="rId13"/>
    <p:sldId id="290" r:id="rId14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67778"/>
    <a:srgbClr val="FFFA00"/>
    <a:srgbClr val="E4007F"/>
    <a:srgbClr val="0099FF"/>
    <a:srgbClr val="EC55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35" autoAdjust="0"/>
    <p:restoredTop sz="92229" autoAdjust="0"/>
  </p:normalViewPr>
  <p:slideViewPr>
    <p:cSldViewPr snapToGrid="0">
      <p:cViewPr varScale="1">
        <p:scale>
          <a:sx n="66" d="100"/>
          <a:sy n="66" d="100"/>
        </p:scale>
        <p:origin x="315" y="5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4" d="100"/>
          <a:sy n="64" d="100"/>
        </p:scale>
        <p:origin x="3115" y="6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microsoft.com/office/2016/11/relationships/changesInfo" Target="changesInfos/changesInfo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鈴木 泰樹" userId="66397c3e-6de1-45eb-a7ed-a87583d7df17" providerId="ADAL" clId="{03D016D6-3AD6-4B36-9069-02B52A0314D8}"/>
    <pc:docChg chg="modSld">
      <pc:chgData name="鈴木 泰樹" userId="66397c3e-6de1-45eb-a7ed-a87583d7df17" providerId="ADAL" clId="{03D016D6-3AD6-4B36-9069-02B52A0314D8}" dt="2023-12-04T16:39:18.260" v="43" actId="20577"/>
      <pc:docMkLst>
        <pc:docMk/>
      </pc:docMkLst>
      <pc:sldChg chg="modSp mod">
        <pc:chgData name="鈴木 泰樹" userId="66397c3e-6de1-45eb-a7ed-a87583d7df17" providerId="ADAL" clId="{03D016D6-3AD6-4B36-9069-02B52A0314D8}" dt="2023-12-04T16:39:18.260" v="43" actId="20577"/>
        <pc:sldMkLst>
          <pc:docMk/>
          <pc:sldMk cId="1568244733" sldId="256"/>
        </pc:sldMkLst>
        <pc:spChg chg="mod">
          <ac:chgData name="鈴木 泰樹" userId="66397c3e-6de1-45eb-a7ed-a87583d7df17" providerId="ADAL" clId="{03D016D6-3AD6-4B36-9069-02B52A0314D8}" dt="2023-12-04T16:17:31.838" v="39" actId="20577"/>
          <ac:spMkLst>
            <pc:docMk/>
            <pc:sldMk cId="1568244733" sldId="256"/>
            <ac:spMk id="6" creationId="{00000000-0000-0000-0000-000000000000}"/>
          </ac:spMkLst>
        </pc:spChg>
        <pc:spChg chg="mod">
          <ac:chgData name="鈴木 泰樹" userId="66397c3e-6de1-45eb-a7ed-a87583d7df17" providerId="ADAL" clId="{03D016D6-3AD6-4B36-9069-02B52A0314D8}" dt="2023-12-04T16:39:18.260" v="43" actId="20577"/>
          <ac:spMkLst>
            <pc:docMk/>
            <pc:sldMk cId="1568244733" sldId="256"/>
            <ac:spMk id="9" creationId="{00000000-0000-0000-0000-000000000000}"/>
          </ac:spMkLst>
        </pc:spChg>
      </pc:sldChg>
    </pc:docChg>
  </pc:docChgLst>
  <pc:docChgLst>
    <pc:chgData name="鈴木 泰樹" userId="66397c3e-6de1-45eb-a7ed-a87583d7df17" providerId="ADAL" clId="{847C112C-3DF7-4339-B9DF-4E8631F59055}"/>
    <pc:docChg chg="undo custSel addSld delSld modSld">
      <pc:chgData name="鈴木 泰樹" userId="66397c3e-6de1-45eb-a7ed-a87583d7df17" providerId="ADAL" clId="{847C112C-3DF7-4339-B9DF-4E8631F59055}" dt="2023-09-04T11:56:00.728" v="1346" actId="20577"/>
      <pc:docMkLst>
        <pc:docMk/>
      </pc:docMkLst>
      <pc:sldChg chg="modSp mod">
        <pc:chgData name="鈴木 泰樹" userId="66397c3e-6de1-45eb-a7ed-a87583d7df17" providerId="ADAL" clId="{847C112C-3DF7-4339-B9DF-4E8631F59055}" dt="2023-09-04T06:34:28.020" v="190"/>
        <pc:sldMkLst>
          <pc:docMk/>
          <pc:sldMk cId="1568244733" sldId="256"/>
        </pc:sldMkLst>
        <pc:spChg chg="mod">
          <ac:chgData name="鈴木 泰樹" userId="66397c3e-6de1-45eb-a7ed-a87583d7df17" providerId="ADAL" clId="{847C112C-3DF7-4339-B9DF-4E8631F59055}" dt="2023-09-04T06:34:28.020" v="190"/>
          <ac:spMkLst>
            <pc:docMk/>
            <pc:sldMk cId="1568244733" sldId="256"/>
            <ac:spMk id="5" creationId="{00000000-0000-0000-0000-000000000000}"/>
          </ac:spMkLst>
        </pc:spChg>
        <pc:spChg chg="mod">
          <ac:chgData name="鈴木 泰樹" userId="66397c3e-6de1-45eb-a7ed-a87583d7df17" providerId="ADAL" clId="{847C112C-3DF7-4339-B9DF-4E8631F59055}" dt="2023-09-04T06:26:17.391" v="42" actId="20577"/>
          <ac:spMkLst>
            <pc:docMk/>
            <pc:sldMk cId="1568244733" sldId="256"/>
            <ac:spMk id="6" creationId="{00000000-0000-0000-0000-000000000000}"/>
          </ac:spMkLst>
        </pc:spChg>
        <pc:spChg chg="mod">
          <ac:chgData name="鈴木 泰樹" userId="66397c3e-6de1-45eb-a7ed-a87583d7df17" providerId="ADAL" clId="{847C112C-3DF7-4339-B9DF-4E8631F59055}" dt="2023-09-04T06:30:26.601" v="88" actId="20577"/>
          <ac:spMkLst>
            <pc:docMk/>
            <pc:sldMk cId="1568244733" sldId="256"/>
            <ac:spMk id="8" creationId="{00000000-0000-0000-0000-000000000000}"/>
          </ac:spMkLst>
        </pc:spChg>
        <pc:spChg chg="mod">
          <ac:chgData name="鈴木 泰樹" userId="66397c3e-6de1-45eb-a7ed-a87583d7df17" providerId="ADAL" clId="{847C112C-3DF7-4339-B9DF-4E8631F59055}" dt="2023-09-04T06:30:46.286" v="96" actId="20577"/>
          <ac:spMkLst>
            <pc:docMk/>
            <pc:sldMk cId="1568244733" sldId="256"/>
            <ac:spMk id="9" creationId="{00000000-0000-0000-0000-000000000000}"/>
          </ac:spMkLst>
        </pc:spChg>
      </pc:sldChg>
      <pc:sldChg chg="add del">
        <pc:chgData name="鈴木 泰樹" userId="66397c3e-6de1-45eb-a7ed-a87583d7df17" providerId="ADAL" clId="{847C112C-3DF7-4339-B9DF-4E8631F59055}" dt="2023-09-04T07:00:27.981" v="1285" actId="47"/>
        <pc:sldMkLst>
          <pc:docMk/>
          <pc:sldMk cId="3023221582" sldId="281"/>
        </pc:sldMkLst>
      </pc:sldChg>
      <pc:sldChg chg="modSp mod">
        <pc:chgData name="鈴木 泰樹" userId="66397c3e-6de1-45eb-a7ed-a87583d7df17" providerId="ADAL" clId="{847C112C-3DF7-4339-B9DF-4E8631F59055}" dt="2023-09-04T07:01:30.215" v="1295" actId="113"/>
        <pc:sldMkLst>
          <pc:docMk/>
          <pc:sldMk cId="158668505" sldId="282"/>
        </pc:sldMkLst>
        <pc:spChg chg="mod">
          <ac:chgData name="鈴木 泰樹" userId="66397c3e-6de1-45eb-a7ed-a87583d7df17" providerId="ADAL" clId="{847C112C-3DF7-4339-B9DF-4E8631F59055}" dt="2023-09-04T06:39:12.686" v="203" actId="20577"/>
          <ac:spMkLst>
            <pc:docMk/>
            <pc:sldMk cId="158668505" sldId="282"/>
            <ac:spMk id="2" creationId="{00000000-0000-0000-0000-000000000000}"/>
          </ac:spMkLst>
        </pc:spChg>
        <pc:spChg chg="mod">
          <ac:chgData name="鈴木 泰樹" userId="66397c3e-6de1-45eb-a7ed-a87583d7df17" providerId="ADAL" clId="{847C112C-3DF7-4339-B9DF-4E8631F59055}" dt="2023-09-04T07:01:30.215" v="1295" actId="113"/>
          <ac:spMkLst>
            <pc:docMk/>
            <pc:sldMk cId="158668505" sldId="282"/>
            <ac:spMk id="3" creationId="{00000000-0000-0000-0000-000000000000}"/>
          </ac:spMkLst>
        </pc:spChg>
      </pc:sldChg>
      <pc:sldChg chg="modSp mod">
        <pc:chgData name="鈴木 泰樹" userId="66397c3e-6de1-45eb-a7ed-a87583d7df17" providerId="ADAL" clId="{847C112C-3DF7-4339-B9DF-4E8631F59055}" dt="2023-09-04T06:32:45.337" v="172" actId="20577"/>
        <pc:sldMkLst>
          <pc:docMk/>
          <pc:sldMk cId="3890604227" sldId="285"/>
        </pc:sldMkLst>
        <pc:spChg chg="mod">
          <ac:chgData name="鈴木 泰樹" userId="66397c3e-6de1-45eb-a7ed-a87583d7df17" providerId="ADAL" clId="{847C112C-3DF7-4339-B9DF-4E8631F59055}" dt="2023-09-04T06:32:45.337" v="172" actId="20577"/>
          <ac:spMkLst>
            <pc:docMk/>
            <pc:sldMk cId="3890604227" sldId="285"/>
            <ac:spMk id="3" creationId="{00000000-0000-0000-0000-000000000000}"/>
          </ac:spMkLst>
        </pc:spChg>
      </pc:sldChg>
      <pc:sldChg chg="modSp mod">
        <pc:chgData name="鈴木 泰樹" userId="66397c3e-6de1-45eb-a7ed-a87583d7df17" providerId="ADAL" clId="{847C112C-3DF7-4339-B9DF-4E8631F59055}" dt="2023-09-04T07:02:04.745" v="1297" actId="113"/>
        <pc:sldMkLst>
          <pc:docMk/>
          <pc:sldMk cId="3854229351" sldId="286"/>
        </pc:sldMkLst>
        <pc:spChg chg="mod">
          <ac:chgData name="鈴木 泰樹" userId="66397c3e-6de1-45eb-a7ed-a87583d7df17" providerId="ADAL" clId="{847C112C-3DF7-4339-B9DF-4E8631F59055}" dt="2023-09-04T07:02:04.745" v="1297" actId="113"/>
          <ac:spMkLst>
            <pc:docMk/>
            <pc:sldMk cId="3854229351" sldId="286"/>
            <ac:spMk id="3" creationId="{00000000-0000-0000-0000-000000000000}"/>
          </ac:spMkLst>
        </pc:spChg>
      </pc:sldChg>
      <pc:sldChg chg="modSp mod">
        <pc:chgData name="鈴木 泰樹" userId="66397c3e-6de1-45eb-a7ed-a87583d7df17" providerId="ADAL" clId="{847C112C-3DF7-4339-B9DF-4E8631F59055}" dt="2023-09-04T07:02:11.252" v="1298" actId="113"/>
        <pc:sldMkLst>
          <pc:docMk/>
          <pc:sldMk cId="612388113" sldId="287"/>
        </pc:sldMkLst>
        <pc:spChg chg="mod">
          <ac:chgData name="鈴木 泰樹" userId="66397c3e-6de1-45eb-a7ed-a87583d7df17" providerId="ADAL" clId="{847C112C-3DF7-4339-B9DF-4E8631F59055}" dt="2023-09-04T07:02:11.252" v="1298" actId="113"/>
          <ac:spMkLst>
            <pc:docMk/>
            <pc:sldMk cId="612388113" sldId="287"/>
            <ac:spMk id="3" creationId="{00000000-0000-0000-0000-000000000000}"/>
          </ac:spMkLst>
        </pc:spChg>
      </pc:sldChg>
      <pc:sldChg chg="modSp add mod">
        <pc:chgData name="鈴木 泰樹" userId="66397c3e-6de1-45eb-a7ed-a87583d7df17" providerId="ADAL" clId="{847C112C-3DF7-4339-B9DF-4E8631F59055}" dt="2023-09-04T07:05:37.466" v="1324" actId="20577"/>
        <pc:sldMkLst>
          <pc:docMk/>
          <pc:sldMk cId="2253948647" sldId="288"/>
        </pc:sldMkLst>
        <pc:spChg chg="mod">
          <ac:chgData name="鈴木 泰樹" userId="66397c3e-6de1-45eb-a7ed-a87583d7df17" providerId="ADAL" clId="{847C112C-3DF7-4339-B9DF-4E8631F59055}" dt="2023-09-04T07:02:32.448" v="1306" actId="20577"/>
          <ac:spMkLst>
            <pc:docMk/>
            <pc:sldMk cId="2253948647" sldId="288"/>
            <ac:spMk id="2" creationId="{00000000-0000-0000-0000-000000000000}"/>
          </ac:spMkLst>
        </pc:spChg>
        <pc:spChg chg="mod">
          <ac:chgData name="鈴木 泰樹" userId="66397c3e-6de1-45eb-a7ed-a87583d7df17" providerId="ADAL" clId="{847C112C-3DF7-4339-B9DF-4E8631F59055}" dt="2023-09-04T07:05:37.466" v="1324" actId="20577"/>
          <ac:spMkLst>
            <pc:docMk/>
            <pc:sldMk cId="2253948647" sldId="288"/>
            <ac:spMk id="3" creationId="{00000000-0000-0000-0000-000000000000}"/>
          </ac:spMkLst>
        </pc:spChg>
      </pc:sldChg>
      <pc:sldChg chg="modSp add mod">
        <pc:chgData name="鈴木 泰樹" userId="66397c3e-6de1-45eb-a7ed-a87583d7df17" providerId="ADAL" clId="{847C112C-3DF7-4339-B9DF-4E8631F59055}" dt="2023-09-04T11:56:00.728" v="1346" actId="20577"/>
        <pc:sldMkLst>
          <pc:docMk/>
          <pc:sldMk cId="669764406" sldId="289"/>
        </pc:sldMkLst>
        <pc:spChg chg="mod">
          <ac:chgData name="鈴木 泰樹" userId="66397c3e-6de1-45eb-a7ed-a87583d7df17" providerId="ADAL" clId="{847C112C-3DF7-4339-B9DF-4E8631F59055}" dt="2023-09-04T07:02:38.256" v="1309" actId="20577"/>
          <ac:spMkLst>
            <pc:docMk/>
            <pc:sldMk cId="669764406" sldId="289"/>
            <ac:spMk id="2" creationId="{00000000-0000-0000-0000-000000000000}"/>
          </ac:spMkLst>
        </pc:spChg>
        <pc:spChg chg="mod">
          <ac:chgData name="鈴木 泰樹" userId="66397c3e-6de1-45eb-a7ed-a87583d7df17" providerId="ADAL" clId="{847C112C-3DF7-4339-B9DF-4E8631F59055}" dt="2023-09-04T11:56:00.728" v="1346" actId="20577"/>
          <ac:spMkLst>
            <pc:docMk/>
            <pc:sldMk cId="669764406" sldId="289"/>
            <ac:spMk id="3" creationId="{00000000-0000-0000-0000-000000000000}"/>
          </ac:spMkLst>
        </pc:spChg>
      </pc:sldChg>
      <pc:sldChg chg="delSp modSp new mod">
        <pc:chgData name="鈴木 泰樹" userId="66397c3e-6de1-45eb-a7ed-a87583d7df17" providerId="ADAL" clId="{847C112C-3DF7-4339-B9DF-4E8631F59055}" dt="2023-09-04T07:00:52.660" v="1294" actId="5793"/>
        <pc:sldMkLst>
          <pc:docMk/>
          <pc:sldMk cId="224586393" sldId="290"/>
        </pc:sldMkLst>
        <pc:spChg chg="mod">
          <ac:chgData name="鈴木 泰樹" userId="66397c3e-6de1-45eb-a7ed-a87583d7df17" providerId="ADAL" clId="{847C112C-3DF7-4339-B9DF-4E8631F59055}" dt="2023-09-04T07:00:52.660" v="1294" actId="5793"/>
          <ac:spMkLst>
            <pc:docMk/>
            <pc:sldMk cId="224586393" sldId="290"/>
            <ac:spMk id="2" creationId="{5D536BCA-D14D-EB42-FDFA-35A836D85845}"/>
          </ac:spMkLst>
        </pc:spChg>
        <pc:spChg chg="del">
          <ac:chgData name="鈴木 泰樹" userId="66397c3e-6de1-45eb-a7ed-a87583d7df17" providerId="ADAL" clId="{847C112C-3DF7-4339-B9DF-4E8631F59055}" dt="2023-09-04T07:00:34.394" v="1287" actId="478"/>
          <ac:spMkLst>
            <pc:docMk/>
            <pc:sldMk cId="224586393" sldId="290"/>
            <ac:spMk id="3" creationId="{7DC16DC3-7396-0F75-A685-EB00D4A3395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7754E0-6C53-4202-B19E-8FBBEF5B6EA9}" type="datetimeFigureOut">
              <a:rPr kumimoji="1" lang="ja-JP" altLang="en-US" smtClean="0"/>
              <a:t>2023/12/5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AE718A-5B25-47DB-B2CF-15D532FC08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004205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6F1112-9C4F-4B5E-B663-6772EADD73A8}" type="datetimeFigureOut">
              <a:rPr kumimoji="1" lang="ja-JP" altLang="en-US" smtClean="0"/>
              <a:t>2023/12/5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5DDE2E-19A3-453B-AF64-BDF852BB964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761627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C703B8-68F3-4622-807A-43E8A1AF9EEE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521034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C703B8-68F3-4622-807A-43E8A1AF9EEE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347935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C703B8-68F3-4622-807A-43E8A1AF9EEE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3705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C703B8-68F3-4622-807A-43E8A1AF9EEE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614550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C703B8-68F3-4622-807A-43E8A1AF9EEE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627311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C703B8-68F3-4622-807A-43E8A1AF9EEE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663838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C703B8-68F3-4622-807A-43E8A1AF9EEE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626017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マスク_ロゴ"/>
          <p:cNvSpPr/>
          <p:nvPr userDrawn="1"/>
        </p:nvSpPr>
        <p:spPr bwMode="gray">
          <a:xfrm>
            <a:off x="10597514" y="6393180"/>
            <a:ext cx="1525906" cy="4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マスク_タイトル背景"/>
          <p:cNvSpPr/>
          <p:nvPr userDrawn="1"/>
        </p:nvSpPr>
        <p:spPr bwMode="gray">
          <a:xfrm>
            <a:off x="0" y="1"/>
            <a:ext cx="121920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1" name="ロゴ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0671664" y="5849403"/>
            <a:ext cx="1064406" cy="581875"/>
          </a:xfrm>
          <a:prstGeom prst="rect">
            <a:avLst/>
          </a:prstGeom>
        </p:spPr>
      </p:pic>
      <p:sp>
        <p:nvSpPr>
          <p:cNvPr id="20" name="バー_povoメイン"/>
          <p:cNvSpPr/>
          <p:nvPr userDrawn="1"/>
        </p:nvSpPr>
        <p:spPr bwMode="gray">
          <a:xfrm>
            <a:off x="7740000" y="3476094"/>
            <a:ext cx="1440000" cy="468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バー_povoサブ"/>
          <p:cNvSpPr/>
          <p:nvPr userDrawn="1"/>
        </p:nvSpPr>
        <p:spPr bwMode="gray">
          <a:xfrm>
            <a:off x="7020000" y="3476094"/>
            <a:ext cx="720000" cy="46800"/>
          </a:xfrm>
          <a:prstGeom prst="rect">
            <a:avLst/>
          </a:prstGeom>
          <a:solidFill>
            <a:srgbClr val="FFF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バー_uqサブ"/>
          <p:cNvSpPr/>
          <p:nvPr userDrawn="1"/>
        </p:nvSpPr>
        <p:spPr bwMode="gray">
          <a:xfrm>
            <a:off x="6480000" y="3476094"/>
            <a:ext cx="540000" cy="46800"/>
          </a:xfrm>
          <a:prstGeom prst="rect">
            <a:avLst/>
          </a:prstGeom>
          <a:solidFill>
            <a:srgbClr val="E400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バー_uqメイン"/>
          <p:cNvSpPr/>
          <p:nvPr userDrawn="1"/>
        </p:nvSpPr>
        <p:spPr bwMode="gray">
          <a:xfrm>
            <a:off x="5220000" y="3476094"/>
            <a:ext cx="1260000" cy="468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バー_au"/>
          <p:cNvSpPr/>
          <p:nvPr userDrawn="1"/>
        </p:nvSpPr>
        <p:spPr bwMode="gray">
          <a:xfrm>
            <a:off x="2700000" y="3476094"/>
            <a:ext cx="2520000" cy="46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バー_kddi"/>
          <p:cNvSpPr/>
          <p:nvPr userDrawn="1"/>
        </p:nvSpPr>
        <p:spPr bwMode="gray">
          <a:xfrm>
            <a:off x="0" y="3476094"/>
            <a:ext cx="2700000" cy="46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プレースホルダ―_日付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914399" y="5062549"/>
            <a:ext cx="1612900" cy="3535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pPr lvl="0"/>
            <a:r>
              <a:rPr kumimoji="1" lang="ja-JP" altLang="en-US" dirty="0"/>
              <a:t>日付</a:t>
            </a:r>
          </a:p>
        </p:txBody>
      </p:sp>
      <p:sp>
        <p:nvSpPr>
          <p:cNvPr id="11" name="プレースホルダ―_部署名・氏名"/>
          <p:cNvSpPr>
            <a:spLocks noGrp="1"/>
          </p:cNvSpPr>
          <p:nvPr>
            <p:ph type="subTitle" idx="1" hasCustomPrompt="1"/>
          </p:nvPr>
        </p:nvSpPr>
        <p:spPr bwMode="gray">
          <a:xfrm>
            <a:off x="914399" y="4150659"/>
            <a:ext cx="10708349" cy="88750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 dirty="0"/>
              <a:t>部署名・氏名</a:t>
            </a:r>
            <a:endParaRPr kumimoji="1" lang="en-US" altLang="ja-JP" dirty="0"/>
          </a:p>
        </p:txBody>
      </p:sp>
      <p:sp>
        <p:nvSpPr>
          <p:cNvPr id="10" name="プレースホルダ―_タイトル"/>
          <p:cNvSpPr>
            <a:spLocks noGrp="1"/>
          </p:cNvSpPr>
          <p:nvPr>
            <p:ph type="ctrTitle" hasCustomPrompt="1"/>
          </p:nvPr>
        </p:nvSpPr>
        <p:spPr bwMode="gray">
          <a:xfrm>
            <a:off x="868680" y="1961202"/>
            <a:ext cx="10754068" cy="1349469"/>
          </a:xfrm>
          <a:prstGeom prst="rect">
            <a:avLst/>
          </a:prstGeom>
        </p:spPr>
        <p:txBody>
          <a:bodyPr anchor="b"/>
          <a:lstStyle>
            <a:lvl1pPr algn="l">
              <a:lnSpc>
                <a:spcPts val="4600"/>
              </a:lnSpc>
              <a:defRPr sz="3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02754348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マスク_ロゴ"/>
          <p:cNvSpPr/>
          <p:nvPr userDrawn="1"/>
        </p:nvSpPr>
        <p:spPr bwMode="gray">
          <a:xfrm>
            <a:off x="10597514" y="6393180"/>
            <a:ext cx="1525906" cy="4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マスク_タイトル背景"/>
          <p:cNvSpPr/>
          <p:nvPr userDrawn="1"/>
        </p:nvSpPr>
        <p:spPr bwMode="gray">
          <a:xfrm>
            <a:off x="0" y="1"/>
            <a:ext cx="121920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5" name="ロゴ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0671664" y="5849403"/>
            <a:ext cx="1064406" cy="581875"/>
          </a:xfrm>
          <a:prstGeom prst="rect">
            <a:avLst/>
          </a:prstGeom>
        </p:spPr>
      </p:pic>
      <p:sp>
        <p:nvSpPr>
          <p:cNvPr id="20" name="バー_povoメイン"/>
          <p:cNvSpPr/>
          <p:nvPr userDrawn="1"/>
        </p:nvSpPr>
        <p:spPr bwMode="gray">
          <a:xfrm>
            <a:off x="7740000" y="3476094"/>
            <a:ext cx="1440000" cy="468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バー_povoサブ"/>
          <p:cNvSpPr/>
          <p:nvPr userDrawn="1"/>
        </p:nvSpPr>
        <p:spPr bwMode="gray">
          <a:xfrm>
            <a:off x="7020000" y="3476094"/>
            <a:ext cx="720000" cy="46800"/>
          </a:xfrm>
          <a:prstGeom prst="rect">
            <a:avLst/>
          </a:prstGeom>
          <a:solidFill>
            <a:srgbClr val="FFF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バー_uqサブ"/>
          <p:cNvSpPr/>
          <p:nvPr userDrawn="1"/>
        </p:nvSpPr>
        <p:spPr bwMode="gray">
          <a:xfrm>
            <a:off x="6480000" y="3476094"/>
            <a:ext cx="540000" cy="46800"/>
          </a:xfrm>
          <a:prstGeom prst="rect">
            <a:avLst/>
          </a:prstGeom>
          <a:solidFill>
            <a:srgbClr val="E400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バー_uqメイン"/>
          <p:cNvSpPr/>
          <p:nvPr userDrawn="1"/>
        </p:nvSpPr>
        <p:spPr bwMode="gray">
          <a:xfrm>
            <a:off x="5220000" y="3476094"/>
            <a:ext cx="1260000" cy="468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バー_au"/>
          <p:cNvSpPr/>
          <p:nvPr userDrawn="1"/>
        </p:nvSpPr>
        <p:spPr bwMode="gray">
          <a:xfrm>
            <a:off x="2700000" y="3476094"/>
            <a:ext cx="2520000" cy="46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バー_kddi"/>
          <p:cNvSpPr/>
          <p:nvPr userDrawn="1"/>
        </p:nvSpPr>
        <p:spPr bwMode="gray">
          <a:xfrm>
            <a:off x="0" y="3476094"/>
            <a:ext cx="2700000" cy="46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プレースホルダ―_日付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914399" y="5062549"/>
            <a:ext cx="1612900" cy="3535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pPr lvl="0"/>
            <a:r>
              <a:rPr kumimoji="1" lang="ja-JP" altLang="en-US" dirty="0"/>
              <a:t>日付</a:t>
            </a:r>
          </a:p>
        </p:txBody>
      </p:sp>
      <p:sp>
        <p:nvSpPr>
          <p:cNvPr id="11" name="プレースホルダ―_部署名・氏名"/>
          <p:cNvSpPr>
            <a:spLocks noGrp="1"/>
          </p:cNvSpPr>
          <p:nvPr>
            <p:ph type="subTitle" idx="1" hasCustomPrompt="1"/>
          </p:nvPr>
        </p:nvSpPr>
        <p:spPr bwMode="gray">
          <a:xfrm>
            <a:off x="914399" y="4150659"/>
            <a:ext cx="10708349" cy="88750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 dirty="0"/>
              <a:t>部署名・氏名</a:t>
            </a:r>
            <a:endParaRPr kumimoji="1" lang="en-US" altLang="ja-JP" dirty="0"/>
          </a:p>
        </p:txBody>
      </p:sp>
      <p:sp>
        <p:nvSpPr>
          <p:cNvPr id="24" name="社外秘"/>
          <p:cNvSpPr/>
          <p:nvPr userDrawn="1"/>
        </p:nvSpPr>
        <p:spPr bwMode="gray">
          <a:xfrm>
            <a:off x="868325" y="1246392"/>
            <a:ext cx="1449216" cy="25009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08000" tIns="50400" rIns="108000" bIns="14400" rtlCol="0" anchor="ctr">
            <a:spAutoFit/>
          </a:bodyPr>
          <a:lstStyle/>
          <a:p>
            <a:pPr algn="l"/>
            <a:r>
              <a:rPr kumimoji="1" lang="ja-JP" altLang="en-US" sz="1200" b="0" dirty="0">
                <a:solidFill>
                  <a:schemeClr val="accent1"/>
                </a:solidFill>
                <a:latin typeface="+mj-lt"/>
              </a:rPr>
              <a:t>○○○○○社限り</a:t>
            </a:r>
          </a:p>
        </p:txBody>
      </p:sp>
      <p:sp>
        <p:nvSpPr>
          <p:cNvPr id="21" name="プレースホルダ―_タイトル"/>
          <p:cNvSpPr>
            <a:spLocks noGrp="1"/>
          </p:cNvSpPr>
          <p:nvPr>
            <p:ph type="ctrTitle" hasCustomPrompt="1"/>
          </p:nvPr>
        </p:nvSpPr>
        <p:spPr bwMode="gray">
          <a:xfrm>
            <a:off x="868680" y="2628957"/>
            <a:ext cx="10754068" cy="681714"/>
          </a:xfrm>
          <a:prstGeom prst="rect">
            <a:avLst/>
          </a:prstGeom>
        </p:spPr>
        <p:txBody>
          <a:bodyPr anchor="b"/>
          <a:lstStyle>
            <a:lvl1pPr algn="l">
              <a:lnSpc>
                <a:spcPts val="4600"/>
              </a:lnSpc>
              <a:defRPr sz="3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  <p:sp>
        <p:nvSpPr>
          <p:cNvPr id="22" name="プレースホルダー_社名"/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868680" y="2259625"/>
            <a:ext cx="10754068" cy="377026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buNone/>
              <a:defRPr kumimoji="1" lang="ja-JP" altLang="en-US" sz="2000" b="1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algn="l" defTabSz="914400" rtl="0" eaLnBrk="1" latinLnBrk="0" hangingPunct="1">
              <a:defRPr kumimoji="1" lang="ja-JP" altLang="en-US" sz="2000" b="1" kern="1200" smtClean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2pPr>
            <a:lvl3pPr marL="0" algn="l" defTabSz="914400" rtl="0" eaLnBrk="1" latinLnBrk="0" hangingPunct="1">
              <a:defRPr kumimoji="1" lang="ja-JP" altLang="en-US" sz="2000" b="1" kern="1200" smtClean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3pPr>
            <a:lvl4pPr marL="0" algn="l" defTabSz="914400" rtl="0" eaLnBrk="1" latinLnBrk="0" hangingPunct="1">
              <a:defRPr kumimoji="1" lang="ja-JP" altLang="en-US" sz="2000" b="1" kern="1200" smtClean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4pPr>
            <a:lvl5pPr marL="0" algn="l" defTabSz="914400" rtl="0" eaLnBrk="1" latinLnBrk="0" hangingPunct="1">
              <a:defRPr kumimoji="1" lang="ja-JP" altLang="en-US" sz="2000" b="1" kern="120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5pPr>
          </a:lstStyle>
          <a:p>
            <a:pPr lvl="0"/>
            <a:r>
              <a:rPr kumimoji="1" lang="ja-JP" altLang="en-US" dirty="0"/>
              <a:t>○○○○○株式会社 御中</a:t>
            </a:r>
          </a:p>
        </p:txBody>
      </p:sp>
    </p:spTree>
    <p:extLst>
      <p:ext uri="{BB962C8B-B14F-4D97-AF65-F5344CB8AC3E}">
        <p14:creationId xmlns:p14="http://schemas.microsoft.com/office/powerpoint/2010/main" val="213428567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中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マスク_ページ番号"/>
          <p:cNvSpPr/>
          <p:nvPr userDrawn="1"/>
        </p:nvSpPr>
        <p:spPr bwMode="gray">
          <a:xfrm>
            <a:off x="11795760" y="520700"/>
            <a:ext cx="312420" cy="2286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プレースホルダ―_タイトル"/>
          <p:cNvSpPr>
            <a:spLocks noGrp="1"/>
          </p:cNvSpPr>
          <p:nvPr>
            <p:ph type="ctrTitle" hasCustomPrompt="1"/>
          </p:nvPr>
        </p:nvSpPr>
        <p:spPr bwMode="gray">
          <a:xfrm>
            <a:off x="868680" y="2752479"/>
            <a:ext cx="10754068" cy="1349469"/>
          </a:xfrm>
          <a:prstGeom prst="rect">
            <a:avLst/>
          </a:prstGeom>
        </p:spPr>
        <p:txBody>
          <a:bodyPr anchor="t"/>
          <a:lstStyle>
            <a:lvl1pPr algn="l">
              <a:lnSpc>
                <a:spcPts val="4600"/>
              </a:lnSpc>
              <a:defRPr sz="3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中表紙タイトル</a:t>
            </a:r>
          </a:p>
        </p:txBody>
      </p:sp>
    </p:spTree>
    <p:extLst>
      <p:ext uri="{BB962C8B-B14F-4D97-AF65-F5344CB8AC3E}">
        <p14:creationId xmlns:p14="http://schemas.microsoft.com/office/powerpoint/2010/main" val="31859383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11953875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41962357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-テキストな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2066127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635349"/>
            <a:ext cx="11953875" cy="475783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9" name="プレースホルダー_サブタイトル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19062" y="977930"/>
            <a:ext cx="11953875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</p:txBody>
      </p:sp>
      <p:sp>
        <p:nvSpPr>
          <p:cNvPr id="5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4944631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拡張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マスク_ロゴ"/>
          <p:cNvSpPr/>
          <p:nvPr userDrawn="1"/>
        </p:nvSpPr>
        <p:spPr bwMode="gray">
          <a:xfrm>
            <a:off x="10597514" y="6393180"/>
            <a:ext cx="1525906" cy="4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1"/>
            <a:ext cx="11953875" cy="572354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3188794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割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プレースホルダー_コンテンツ2"/>
          <p:cNvSpPr>
            <a:spLocks noGrp="1"/>
          </p:cNvSpPr>
          <p:nvPr>
            <p:ph idx="10" hasCustomPrompt="1"/>
          </p:nvPr>
        </p:nvSpPr>
        <p:spPr>
          <a:xfrm>
            <a:off x="6187440" y="1018572"/>
            <a:ext cx="5885498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11" name="プレースホルダー_コンテンツ1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5885497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5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16672586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割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プレースホルダー_コンテンツ2"/>
          <p:cNvSpPr>
            <a:spLocks noGrp="1"/>
          </p:cNvSpPr>
          <p:nvPr>
            <p:ph idx="10" hasCustomPrompt="1"/>
          </p:nvPr>
        </p:nvSpPr>
        <p:spPr>
          <a:xfrm>
            <a:off x="6187440" y="1635347"/>
            <a:ext cx="5885498" cy="4757833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13" name="プレースホルダー_サブタイトル2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6187441" y="977930"/>
            <a:ext cx="5885497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</p:txBody>
      </p:sp>
      <p:sp>
        <p:nvSpPr>
          <p:cNvPr id="14" name="プレースホルダー_コンテンツ1"/>
          <p:cNvSpPr>
            <a:spLocks noGrp="1"/>
          </p:cNvSpPr>
          <p:nvPr>
            <p:ph idx="1" hasCustomPrompt="1"/>
          </p:nvPr>
        </p:nvSpPr>
        <p:spPr>
          <a:xfrm>
            <a:off x="119062" y="1635347"/>
            <a:ext cx="5885497" cy="4757833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15" name="プレースホルダー_サブタイトル1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119062" y="977930"/>
            <a:ext cx="5885497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16084174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_b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V203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842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中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マスク_ページ番号"/>
          <p:cNvSpPr/>
          <p:nvPr userDrawn="1"/>
        </p:nvSpPr>
        <p:spPr bwMode="gray">
          <a:xfrm>
            <a:off x="11795760" y="520700"/>
            <a:ext cx="312420" cy="2286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プレースホルダ―_タイトル"/>
          <p:cNvSpPr>
            <a:spLocks noGrp="1"/>
          </p:cNvSpPr>
          <p:nvPr>
            <p:ph type="ctrTitle" hasCustomPrompt="1"/>
          </p:nvPr>
        </p:nvSpPr>
        <p:spPr bwMode="gray">
          <a:xfrm>
            <a:off x="868680" y="2752479"/>
            <a:ext cx="10754068" cy="1349469"/>
          </a:xfrm>
          <a:prstGeom prst="rect">
            <a:avLst/>
          </a:prstGeom>
        </p:spPr>
        <p:txBody>
          <a:bodyPr anchor="t"/>
          <a:lstStyle>
            <a:lvl1pPr algn="l">
              <a:lnSpc>
                <a:spcPts val="4600"/>
              </a:lnSpc>
              <a:defRPr sz="3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中表紙タイトル</a:t>
            </a:r>
          </a:p>
        </p:txBody>
      </p:sp>
    </p:spTree>
    <p:extLst>
      <p:ext uri="{BB962C8B-B14F-4D97-AF65-F5344CB8AC3E}">
        <p14:creationId xmlns:p14="http://schemas.microsoft.com/office/powerpoint/2010/main" val="1534817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11953875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8042055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-テキストな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2503164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635349"/>
            <a:ext cx="11953875" cy="475783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9" name="プレースホルダー_サブタイトル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19062" y="977930"/>
            <a:ext cx="11953875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</p:txBody>
      </p:sp>
      <p:sp>
        <p:nvSpPr>
          <p:cNvPr id="5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1854862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拡張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マスク_ロゴ"/>
          <p:cNvSpPr/>
          <p:nvPr userDrawn="1"/>
        </p:nvSpPr>
        <p:spPr bwMode="gray">
          <a:xfrm>
            <a:off x="10597514" y="6393180"/>
            <a:ext cx="1525906" cy="4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1"/>
            <a:ext cx="11953875" cy="572354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653881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割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プレースホルダー_コンテンツ2"/>
          <p:cNvSpPr>
            <a:spLocks noGrp="1"/>
          </p:cNvSpPr>
          <p:nvPr>
            <p:ph idx="10" hasCustomPrompt="1"/>
          </p:nvPr>
        </p:nvSpPr>
        <p:spPr>
          <a:xfrm>
            <a:off x="6187440" y="1018572"/>
            <a:ext cx="5885498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11" name="プレースホルダー_コンテンツ1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5885497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5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0684823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割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プレースホルダー_コンテンツ2"/>
          <p:cNvSpPr>
            <a:spLocks noGrp="1"/>
          </p:cNvSpPr>
          <p:nvPr>
            <p:ph idx="10" hasCustomPrompt="1"/>
          </p:nvPr>
        </p:nvSpPr>
        <p:spPr>
          <a:xfrm>
            <a:off x="6187440" y="1635347"/>
            <a:ext cx="5885498" cy="4757833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13" name="プレースホルダー_サブタイトル2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6187441" y="977930"/>
            <a:ext cx="5885497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</p:txBody>
      </p:sp>
      <p:sp>
        <p:nvSpPr>
          <p:cNvPr id="14" name="プレースホルダー_コンテンツ1"/>
          <p:cNvSpPr>
            <a:spLocks noGrp="1"/>
          </p:cNvSpPr>
          <p:nvPr>
            <p:ph idx="1" hasCustomPrompt="1"/>
          </p:nvPr>
        </p:nvSpPr>
        <p:spPr>
          <a:xfrm>
            <a:off x="119062" y="1635347"/>
            <a:ext cx="5885497" cy="4757833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15" name="プレースホルダー_サブタイトル1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119062" y="977930"/>
            <a:ext cx="5885497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2503861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社外用　本文　1カラム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21C1C364-347D-4E49-9CC8-9988800F5015}"/>
              </a:ext>
            </a:extLst>
          </p:cNvPr>
          <p:cNvSpPr>
            <a:spLocks noGrp="1"/>
          </p:cNvSpPr>
          <p:nvPr>
            <p:ph idx="1" hasCustomPrompt="1"/>
          </p:nvPr>
        </p:nvSpPr>
        <p:spPr bwMode="gray">
          <a:xfrm>
            <a:off x="334435" y="811907"/>
            <a:ext cx="11523132" cy="5582119"/>
          </a:xfrm>
          <a:prstGeom prst="rect">
            <a:avLst/>
          </a:prstGeom>
        </p:spPr>
        <p:txBody>
          <a:bodyPr/>
          <a:lstStyle>
            <a:lvl1pPr marL="355591" indent="-355591">
              <a:buClr>
                <a:schemeClr val="tx1"/>
              </a:buClr>
              <a:buFont typeface="Wingdings" panose="05000000000000000000" pitchFamily="2" charset="2"/>
              <a:buChar char="n"/>
              <a:defRPr sz="2667" b="1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 marL="719649" indent="-364058">
              <a:buClr>
                <a:schemeClr val="tx1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2pPr>
            <a:lvl3pPr marL="958827" indent="-239178">
              <a:buClr>
                <a:schemeClr val="tx1"/>
              </a:buClr>
              <a:defRPr sz="2133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3pPr>
            <a:lvl4pPr marL="1195887" indent="-237061">
              <a:buClr>
                <a:schemeClr val="tx1"/>
              </a:buClr>
              <a:defRPr sz="1867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4pPr>
            <a:lvl5pPr marL="1432948" indent="-237061">
              <a:defRPr sz="1867"/>
            </a:lvl5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C2077C08-ACF5-43D3-81E0-E3DA504F36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5697" y="226559"/>
            <a:ext cx="10886400" cy="4560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lang="ja-JP" altLang="en-US" sz="3200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marL="0" lvl="0" algn="l">
              <a:tabLst/>
            </a:pPr>
            <a:r>
              <a:rPr kumimoji="1" lang="ja-JP" altLang="en-US" dirty="0"/>
              <a:t>クリックしてタイトルを入力</a:t>
            </a:r>
          </a:p>
        </p:txBody>
      </p:sp>
    </p:spTree>
    <p:extLst>
      <p:ext uri="{BB962C8B-B14F-4D97-AF65-F5344CB8AC3E}">
        <p14:creationId xmlns:p14="http://schemas.microsoft.com/office/powerpoint/2010/main" val="2209631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orient="horz" pos="572">
          <p15:clr>
            <a:srgbClr val="FBAE40"/>
          </p15:clr>
        </p15:guide>
        <p15:guide id="4" orient="horz" pos="3974">
          <p15:clr>
            <a:srgbClr val="FBAE40"/>
          </p15:clr>
        </p15:guide>
        <p15:guide id="5" pos="5602">
          <p15:clr>
            <a:srgbClr val="FBAE40"/>
          </p15:clr>
        </p15:guide>
        <p15:guide id="6" pos="158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13.xml"/><Relationship Id="rId9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ロゴ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1369040" y="6384474"/>
            <a:ext cx="770488" cy="421200"/>
          </a:xfrm>
          <a:prstGeom prst="rect">
            <a:avLst/>
          </a:prstGeom>
        </p:spPr>
      </p:pic>
      <p:sp>
        <p:nvSpPr>
          <p:cNvPr id="5" name="部署名">
            <a:extLst>
              <a:ext uri="{FF2B5EF4-FFF2-40B4-BE49-F238E27FC236}">
                <a16:creationId xmlns:a16="http://schemas.microsoft.com/office/drawing/2014/main" id="{44EFBD0C-D994-4BC1-AB88-73DC8B45136F}"/>
              </a:ext>
            </a:extLst>
          </p:cNvPr>
          <p:cNvSpPr txBox="1"/>
          <p:nvPr userDrawn="1"/>
        </p:nvSpPr>
        <p:spPr bwMode="gray">
          <a:xfrm>
            <a:off x="119063" y="6619009"/>
            <a:ext cx="1085233" cy="153888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r>
              <a:rPr lang="en-US" altLang="ja-JP" sz="1000" dirty="0"/>
              <a:t>KDDI corporation</a:t>
            </a:r>
            <a:endParaRPr lang="ja-JP" altLang="en-US" sz="1000" dirty="0"/>
          </a:p>
        </p:txBody>
      </p:sp>
      <p:sp>
        <p:nvSpPr>
          <p:cNvPr id="7" name="タイトル背景"/>
          <p:cNvSpPr/>
          <p:nvPr userDrawn="1"/>
        </p:nvSpPr>
        <p:spPr bwMode="gray">
          <a:xfrm>
            <a:off x="3" y="0"/>
            <a:ext cx="12192001" cy="8845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ページ番号">
            <a:extLst>
              <a:ext uri="{FF2B5EF4-FFF2-40B4-BE49-F238E27FC236}">
                <a16:creationId xmlns:a16="http://schemas.microsoft.com/office/drawing/2014/main" id="{C290B84F-F8ED-433E-AF87-CD74A57E0906}"/>
              </a:ext>
            </a:extLst>
          </p:cNvPr>
          <p:cNvSpPr txBox="1"/>
          <p:nvPr userDrawn="1"/>
        </p:nvSpPr>
        <p:spPr bwMode="gray">
          <a:xfrm>
            <a:off x="11885386" y="525839"/>
            <a:ext cx="187552" cy="18466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r"/>
            <a:fld id="{E92F5356-8360-4518-8584-93A8F6983246}" type="slidenum">
              <a:rPr kumimoji="1" lang="ja-JP" altLang="en-US" sz="1200" smtClean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kumimoji="1" lang="ja-JP" altLang="en-US" sz="1200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ブロック_povo"/>
          <p:cNvSpPr/>
          <p:nvPr userDrawn="1"/>
        </p:nvSpPr>
        <p:spPr bwMode="gray">
          <a:xfrm>
            <a:off x="661872" y="253438"/>
            <a:ext cx="144000" cy="1440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ブロック_uq"/>
          <p:cNvSpPr/>
          <p:nvPr userDrawn="1"/>
        </p:nvSpPr>
        <p:spPr bwMode="gray">
          <a:xfrm>
            <a:off x="517872" y="543698"/>
            <a:ext cx="144000" cy="1440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ブロック_au"/>
          <p:cNvSpPr/>
          <p:nvPr userDrawn="1"/>
        </p:nvSpPr>
        <p:spPr bwMode="gray">
          <a:xfrm>
            <a:off x="373872" y="543698"/>
            <a:ext cx="144000" cy="144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ブロック_kddi"/>
          <p:cNvSpPr/>
          <p:nvPr userDrawn="1"/>
        </p:nvSpPr>
        <p:spPr bwMode="gray">
          <a:xfrm>
            <a:off x="229872" y="398169"/>
            <a:ext cx="144000" cy="14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8563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71" r:id="rId2"/>
    <p:sldLayoutId id="2147483653" r:id="rId3"/>
    <p:sldLayoutId id="2147483658" r:id="rId4"/>
    <p:sldLayoutId id="2147483656" r:id="rId5"/>
    <p:sldLayoutId id="2147483654" r:id="rId6"/>
    <p:sldLayoutId id="2147483655" r:id="rId7"/>
    <p:sldLayoutId id="2147483657" r:id="rId8"/>
    <p:sldLayoutId id="2147483692" r:id="rId9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75" userDrawn="1">
          <p15:clr>
            <a:srgbClr val="A4A3A4"/>
          </p15:clr>
        </p15:guide>
        <p15:guide id="4" pos="7605" userDrawn="1">
          <p15:clr>
            <a:srgbClr val="A4A3A4"/>
          </p15:clr>
        </p15:guide>
        <p15:guide id="5" orient="horz" pos="73">
          <p15:clr>
            <a:srgbClr val="A4A3A4"/>
          </p15:clr>
        </p15:guide>
        <p15:guide id="6" orient="horz" pos="4247">
          <p15:clr>
            <a:srgbClr val="A4A3A4"/>
          </p15:clr>
        </p15:guide>
        <p15:guide id="7" pos="3840" userDrawn="1">
          <p15:clr>
            <a:srgbClr val="A4A3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ロゴ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1369040" y="6384474"/>
            <a:ext cx="770488" cy="421200"/>
          </a:xfrm>
          <a:prstGeom prst="rect">
            <a:avLst/>
          </a:prstGeom>
        </p:spPr>
      </p:pic>
      <p:sp>
        <p:nvSpPr>
          <p:cNvPr id="5" name="部署名">
            <a:extLst>
              <a:ext uri="{FF2B5EF4-FFF2-40B4-BE49-F238E27FC236}">
                <a16:creationId xmlns:a16="http://schemas.microsoft.com/office/drawing/2014/main" id="{44EFBD0C-D994-4BC1-AB88-73DC8B45136F}"/>
              </a:ext>
            </a:extLst>
          </p:cNvPr>
          <p:cNvSpPr txBox="1"/>
          <p:nvPr userDrawn="1"/>
        </p:nvSpPr>
        <p:spPr bwMode="gray">
          <a:xfrm>
            <a:off x="119063" y="6619009"/>
            <a:ext cx="864019" cy="153888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r>
              <a:rPr kumimoji="1" lang="en-US" altLang="ja-JP" sz="1000" dirty="0">
                <a:solidFill>
                  <a:schemeClr val="accent4"/>
                </a:solidFill>
              </a:rPr>
              <a:t>© 2022 KDDI</a:t>
            </a:r>
            <a:endParaRPr kumimoji="1" lang="ja-JP" altLang="en-US" sz="1000" dirty="0">
              <a:solidFill>
                <a:schemeClr val="accent4"/>
              </a:solidFill>
            </a:endParaRPr>
          </a:p>
        </p:txBody>
      </p:sp>
      <p:sp>
        <p:nvSpPr>
          <p:cNvPr id="7" name="タイトル背景"/>
          <p:cNvSpPr/>
          <p:nvPr userDrawn="1"/>
        </p:nvSpPr>
        <p:spPr bwMode="gray">
          <a:xfrm>
            <a:off x="3" y="0"/>
            <a:ext cx="12192001" cy="8845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ページ番号">
            <a:extLst>
              <a:ext uri="{FF2B5EF4-FFF2-40B4-BE49-F238E27FC236}">
                <a16:creationId xmlns:a16="http://schemas.microsoft.com/office/drawing/2014/main" id="{C290B84F-F8ED-433E-AF87-CD74A57E0906}"/>
              </a:ext>
            </a:extLst>
          </p:cNvPr>
          <p:cNvSpPr txBox="1"/>
          <p:nvPr userDrawn="1"/>
        </p:nvSpPr>
        <p:spPr bwMode="gray">
          <a:xfrm>
            <a:off x="11885386" y="525839"/>
            <a:ext cx="187552" cy="18466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r"/>
            <a:fld id="{E92F5356-8360-4518-8584-93A8F6983246}" type="slidenum">
              <a:rPr kumimoji="1" lang="ja-JP" altLang="en-US" sz="1200" smtClean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kumimoji="1" lang="ja-JP" altLang="en-US" sz="1200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ブロック_povo"/>
          <p:cNvSpPr/>
          <p:nvPr userDrawn="1"/>
        </p:nvSpPr>
        <p:spPr bwMode="gray">
          <a:xfrm>
            <a:off x="661872" y="253438"/>
            <a:ext cx="144000" cy="1440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ブロック_uq"/>
          <p:cNvSpPr/>
          <p:nvPr userDrawn="1"/>
        </p:nvSpPr>
        <p:spPr bwMode="gray">
          <a:xfrm>
            <a:off x="517872" y="543698"/>
            <a:ext cx="144000" cy="1440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ブロック_au"/>
          <p:cNvSpPr/>
          <p:nvPr userDrawn="1"/>
        </p:nvSpPr>
        <p:spPr bwMode="gray">
          <a:xfrm>
            <a:off x="373872" y="543698"/>
            <a:ext cx="144000" cy="144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ブロック_kddi"/>
          <p:cNvSpPr/>
          <p:nvPr userDrawn="1"/>
        </p:nvSpPr>
        <p:spPr bwMode="gray">
          <a:xfrm>
            <a:off x="229872" y="398169"/>
            <a:ext cx="144000" cy="14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社外秘"/>
          <p:cNvSpPr/>
          <p:nvPr userDrawn="1"/>
        </p:nvSpPr>
        <p:spPr bwMode="gray">
          <a:xfrm>
            <a:off x="10623721" y="115888"/>
            <a:ext cx="1449217" cy="25009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08000" tIns="50400" rIns="108000" bIns="14400" rtlCol="0" anchor="ctr">
            <a:spAutoFit/>
          </a:bodyPr>
          <a:lstStyle/>
          <a:p>
            <a:pPr algn="r"/>
            <a:r>
              <a:rPr kumimoji="1" lang="ja-JP" altLang="en-US" sz="1200" b="0" dirty="0">
                <a:solidFill>
                  <a:schemeClr val="accent1"/>
                </a:solidFill>
                <a:latin typeface="+mj-lt"/>
              </a:rPr>
              <a:t>○○○○○社限り</a:t>
            </a:r>
          </a:p>
        </p:txBody>
      </p:sp>
    </p:spTree>
    <p:extLst>
      <p:ext uri="{BB962C8B-B14F-4D97-AF65-F5344CB8AC3E}">
        <p14:creationId xmlns:p14="http://schemas.microsoft.com/office/powerpoint/2010/main" val="33939756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75">
          <p15:clr>
            <a:srgbClr val="A4A3A4"/>
          </p15:clr>
        </p15:guide>
        <p15:guide id="4" pos="7605">
          <p15:clr>
            <a:srgbClr val="A4A3A4"/>
          </p15:clr>
        </p15:guide>
        <p15:guide id="5" orient="horz" pos="73">
          <p15:clr>
            <a:srgbClr val="A4A3A4"/>
          </p15:clr>
        </p15:guide>
        <p15:guide id="6" orient="horz" pos="4247">
          <p15:clr>
            <a:srgbClr val="A4A3A4"/>
          </p15:clr>
        </p15:guide>
        <p15:guide id="7" pos="3840">
          <p15:clr>
            <a:srgbClr val="A4A3A4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6959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サブタイトル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sz="2000" dirty="0"/>
              <a:t>KDDI, Docomo, KT, LG </a:t>
            </a:r>
            <a:r>
              <a:rPr lang="en-US" altLang="ja-JP" sz="2000" dirty="0" err="1"/>
              <a:t>Uplus</a:t>
            </a:r>
            <a:r>
              <a:rPr lang="en-US" altLang="ja-JP" sz="2000" dirty="0"/>
              <a:t>, SoftBank</a:t>
            </a:r>
            <a:endParaRPr lang="ja-JP" altLang="en-US" sz="2000" dirty="0"/>
          </a:p>
        </p:txBody>
      </p:sp>
      <p:sp>
        <p:nvSpPr>
          <p:cNvPr id="5" name="タイトル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Intra-band non-collocated EN-DC/NR-CA in Release 19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/>
        </p:nvSpPr>
        <p:spPr>
          <a:xfrm>
            <a:off x="98517" y="4064"/>
            <a:ext cx="4572000" cy="586443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900"/>
              </a:lnSpc>
            </a:pPr>
            <a:r>
              <a:rPr lang="en-US" altLang="ja-JP" sz="2000" dirty="0">
                <a:latin typeface="Calibri" panose="020F0502020204030204" pitchFamily="34" charset="0"/>
                <a:cs typeface="Calibri" panose="020F0502020204030204" pitchFamily="34" charset="0"/>
              </a:rPr>
              <a:t>3GPP TSG RAN Meeting #102</a:t>
            </a:r>
          </a:p>
          <a:p>
            <a:pPr>
              <a:lnSpc>
                <a:spcPts val="1900"/>
              </a:lnSpc>
            </a:pPr>
            <a:r>
              <a:rPr lang="fr-FR" altLang="ja-JP" sz="2000" dirty="0">
                <a:latin typeface="Calibri" panose="020F0502020204030204" pitchFamily="34" charset="0"/>
                <a:cs typeface="Calibri" panose="020F0502020204030204" pitchFamily="34" charset="0"/>
              </a:rPr>
              <a:t>Edinburgh, GB, December 11-15, 2023</a:t>
            </a:r>
            <a:endParaRPr lang="en-US" altLang="ja-JP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テキスト ボックス 5"/>
          <p:cNvSpPr txBox="1"/>
          <p:nvPr/>
        </p:nvSpPr>
        <p:spPr>
          <a:xfrm>
            <a:off x="10844609" y="-3505"/>
            <a:ext cx="12009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ja-JP" dirty="0">
                <a:latin typeface="Calibri" panose="020F0502020204030204" pitchFamily="34" charset="0"/>
                <a:cs typeface="Calibri" panose="020F0502020204030204" pitchFamily="34" charset="0"/>
              </a:rPr>
              <a:t>RP-233516</a:t>
            </a:r>
          </a:p>
        </p:txBody>
      </p:sp>
    </p:spTree>
    <p:extLst>
      <p:ext uri="{BB962C8B-B14F-4D97-AF65-F5344CB8AC3E}">
        <p14:creationId xmlns:p14="http://schemas.microsoft.com/office/powerpoint/2010/main" val="15682447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>
            <a:extLst>
              <a:ext uri="{FF2B5EF4-FFF2-40B4-BE49-F238E27FC236}">
                <a16:creationId xmlns:a16="http://schemas.microsoft.com/office/drawing/2014/main" id="{23734BEA-2E94-474D-9392-3495ECD241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b="1" dirty="0">
                <a:cs typeface="Calibri" panose="020F0502020204030204" pitchFamily="34" charset="0"/>
              </a:rPr>
              <a:t>[Reference] Type 1 (Normal UE)</a:t>
            </a:r>
            <a:endParaRPr kumimoji="1" lang="ja-JP" altLang="en-US" dirty="0"/>
          </a:p>
        </p:txBody>
      </p:sp>
      <p:grpSp>
        <p:nvGrpSpPr>
          <p:cNvPr id="44" name="グループ化 43">
            <a:extLst>
              <a:ext uri="{FF2B5EF4-FFF2-40B4-BE49-F238E27FC236}">
                <a16:creationId xmlns:a16="http://schemas.microsoft.com/office/drawing/2014/main" id="{86798B5E-6B91-48EB-9033-9F2BEFD3DC3B}"/>
              </a:ext>
            </a:extLst>
          </p:cNvPr>
          <p:cNvGrpSpPr/>
          <p:nvPr/>
        </p:nvGrpSpPr>
        <p:grpSpPr>
          <a:xfrm>
            <a:off x="4164954" y="1529343"/>
            <a:ext cx="3862092" cy="5007389"/>
            <a:chOff x="2040212" y="1529343"/>
            <a:chExt cx="3862092" cy="5007389"/>
          </a:xfrm>
        </p:grpSpPr>
        <p:grpSp>
          <p:nvGrpSpPr>
            <p:cNvPr id="45" name="グループ化 44">
              <a:extLst>
                <a:ext uri="{FF2B5EF4-FFF2-40B4-BE49-F238E27FC236}">
                  <a16:creationId xmlns:a16="http://schemas.microsoft.com/office/drawing/2014/main" id="{6C488657-D09E-431C-A452-D40704ED7594}"/>
                </a:ext>
              </a:extLst>
            </p:cNvPr>
            <p:cNvGrpSpPr/>
            <p:nvPr/>
          </p:nvGrpSpPr>
          <p:grpSpPr>
            <a:xfrm>
              <a:off x="2115072" y="1651000"/>
              <a:ext cx="3787232" cy="4885732"/>
              <a:chOff x="154223" y="1651000"/>
              <a:chExt cx="3787232" cy="4885732"/>
            </a:xfrm>
          </p:grpSpPr>
          <p:sp>
            <p:nvSpPr>
              <p:cNvPr id="56" name="角丸四角形 77">
                <a:extLst>
                  <a:ext uri="{FF2B5EF4-FFF2-40B4-BE49-F238E27FC236}">
                    <a16:creationId xmlns:a16="http://schemas.microsoft.com/office/drawing/2014/main" id="{D6E13FBC-898A-479D-8060-A6425A05EDE2}"/>
                  </a:ext>
                </a:extLst>
              </p:cNvPr>
              <p:cNvSpPr/>
              <p:nvPr/>
            </p:nvSpPr>
            <p:spPr>
              <a:xfrm>
                <a:off x="154223" y="1651000"/>
                <a:ext cx="3787232" cy="4885732"/>
              </a:xfrm>
              <a:prstGeom prst="roundRect">
                <a:avLst>
                  <a:gd name="adj" fmla="val 8042"/>
                </a:avLst>
              </a:prstGeom>
              <a:solidFill>
                <a:schemeClr val="bg1"/>
              </a:solidFill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/>
              </a:p>
            </p:txBody>
          </p:sp>
          <p:grpSp>
            <p:nvGrpSpPr>
              <p:cNvPr id="57" name="グループ化 56">
                <a:extLst>
                  <a:ext uri="{FF2B5EF4-FFF2-40B4-BE49-F238E27FC236}">
                    <a16:creationId xmlns:a16="http://schemas.microsoft.com/office/drawing/2014/main" id="{0BC53552-6654-40A6-8CD0-6F6201C382ED}"/>
                  </a:ext>
                </a:extLst>
              </p:cNvPr>
              <p:cNvGrpSpPr/>
              <p:nvPr/>
            </p:nvGrpSpPr>
            <p:grpSpPr>
              <a:xfrm>
                <a:off x="1710168" y="2231506"/>
                <a:ext cx="568875" cy="890075"/>
                <a:chOff x="566240" y="1581026"/>
                <a:chExt cx="720000" cy="979083"/>
              </a:xfrm>
            </p:grpSpPr>
            <p:sp>
              <p:nvSpPr>
                <p:cNvPr id="72" name="直方体 71">
                  <a:extLst>
                    <a:ext uri="{FF2B5EF4-FFF2-40B4-BE49-F238E27FC236}">
                      <a16:creationId xmlns:a16="http://schemas.microsoft.com/office/drawing/2014/main" id="{3FCCDFBC-A225-44FF-80C3-FB80E2B34028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66240" y="1840109"/>
                  <a:ext cx="720000" cy="720000"/>
                </a:xfrm>
                <a:prstGeom prst="cube">
                  <a:avLst/>
                </a:prstGeom>
                <a:solidFill>
                  <a:srgbClr val="FF0000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/>
                </a:p>
              </p:txBody>
            </p:sp>
            <p:grpSp>
              <p:nvGrpSpPr>
                <p:cNvPr id="73" name="グループ化 72">
                  <a:extLst>
                    <a:ext uri="{FF2B5EF4-FFF2-40B4-BE49-F238E27FC236}">
                      <a16:creationId xmlns:a16="http://schemas.microsoft.com/office/drawing/2014/main" id="{515B1541-ADA3-42F9-B091-2EADBA95597B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580623" y="1581026"/>
                  <a:ext cx="360000" cy="360000"/>
                  <a:chOff x="295054" y="3428999"/>
                  <a:chExt cx="1259958" cy="1259959"/>
                </a:xfrm>
              </p:grpSpPr>
              <p:cxnSp>
                <p:nvCxnSpPr>
                  <p:cNvPr id="79" name="直線コネクタ 78">
                    <a:extLst>
                      <a:ext uri="{FF2B5EF4-FFF2-40B4-BE49-F238E27FC236}">
                        <a16:creationId xmlns:a16="http://schemas.microsoft.com/office/drawing/2014/main" id="{EFABAE3B-DF58-4C12-9A55-5FDEECFD4133}"/>
                      </a:ext>
                    </a:extLst>
                  </p:cNvPr>
                  <p:cNvCxnSpPr/>
                  <p:nvPr/>
                </p:nvCxnSpPr>
                <p:spPr>
                  <a:xfrm>
                    <a:off x="925033" y="3429000"/>
                    <a:ext cx="0" cy="1259958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" name="直線コネクタ 79">
                    <a:extLst>
                      <a:ext uri="{FF2B5EF4-FFF2-40B4-BE49-F238E27FC236}">
                        <a16:creationId xmlns:a16="http://schemas.microsoft.com/office/drawing/2014/main" id="{73189793-BF7C-4E80-A02C-C63BF116014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5400000">
                    <a:off x="925033" y="2799021"/>
                    <a:ext cx="0" cy="1259958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" name="直線コネクタ 80">
                    <a:extLst>
                      <a:ext uri="{FF2B5EF4-FFF2-40B4-BE49-F238E27FC236}">
                        <a16:creationId xmlns:a16="http://schemas.microsoft.com/office/drawing/2014/main" id="{4D0EC9AC-1C0C-4102-A8FD-DA789363BEA2}"/>
                      </a:ext>
                    </a:extLst>
                  </p:cNvPr>
                  <p:cNvCxnSpPr/>
                  <p:nvPr/>
                </p:nvCxnSpPr>
                <p:spPr>
                  <a:xfrm>
                    <a:off x="295054" y="3429000"/>
                    <a:ext cx="629979" cy="629979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2" name="直線コネクタ 81">
                    <a:extLst>
                      <a:ext uri="{FF2B5EF4-FFF2-40B4-BE49-F238E27FC236}">
                        <a16:creationId xmlns:a16="http://schemas.microsoft.com/office/drawing/2014/main" id="{16CD784D-21B8-4A6D-9727-36F6EE2A1AE5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925033" y="3428999"/>
                    <a:ext cx="629979" cy="629980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74" name="グループ化 73">
                  <a:extLst>
                    <a:ext uri="{FF2B5EF4-FFF2-40B4-BE49-F238E27FC236}">
                      <a16:creationId xmlns:a16="http://schemas.microsoft.com/office/drawing/2014/main" id="{87E28693-EE84-4ED3-8C85-346B6A3C7AD0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913686" y="1581026"/>
                  <a:ext cx="360000" cy="360000"/>
                  <a:chOff x="295054" y="3428999"/>
                  <a:chExt cx="1259958" cy="1259959"/>
                </a:xfrm>
              </p:grpSpPr>
              <p:cxnSp>
                <p:nvCxnSpPr>
                  <p:cNvPr id="75" name="直線コネクタ 74">
                    <a:extLst>
                      <a:ext uri="{FF2B5EF4-FFF2-40B4-BE49-F238E27FC236}">
                        <a16:creationId xmlns:a16="http://schemas.microsoft.com/office/drawing/2014/main" id="{16301BB5-F1B9-4471-9F60-900C45B7304D}"/>
                      </a:ext>
                    </a:extLst>
                  </p:cNvPr>
                  <p:cNvCxnSpPr/>
                  <p:nvPr/>
                </p:nvCxnSpPr>
                <p:spPr>
                  <a:xfrm>
                    <a:off x="925033" y="3429000"/>
                    <a:ext cx="0" cy="1259958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" name="直線コネクタ 75">
                    <a:extLst>
                      <a:ext uri="{FF2B5EF4-FFF2-40B4-BE49-F238E27FC236}">
                        <a16:creationId xmlns:a16="http://schemas.microsoft.com/office/drawing/2014/main" id="{6B5A31E0-7E12-473F-AFC2-289370B1A6E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5400000">
                    <a:off x="925033" y="2799021"/>
                    <a:ext cx="0" cy="1259958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7" name="直線コネクタ 76">
                    <a:extLst>
                      <a:ext uri="{FF2B5EF4-FFF2-40B4-BE49-F238E27FC236}">
                        <a16:creationId xmlns:a16="http://schemas.microsoft.com/office/drawing/2014/main" id="{A627631D-C4BC-4307-AA28-BE62EBE99902}"/>
                      </a:ext>
                    </a:extLst>
                  </p:cNvPr>
                  <p:cNvCxnSpPr/>
                  <p:nvPr/>
                </p:nvCxnSpPr>
                <p:spPr>
                  <a:xfrm>
                    <a:off x="295054" y="3429000"/>
                    <a:ext cx="629979" cy="629979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" name="直線コネクタ 77">
                    <a:extLst>
                      <a:ext uri="{FF2B5EF4-FFF2-40B4-BE49-F238E27FC236}">
                        <a16:creationId xmlns:a16="http://schemas.microsoft.com/office/drawing/2014/main" id="{51AC0BC7-9DB4-44EC-8833-6A82BCBC3B0C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925033" y="3428999"/>
                    <a:ext cx="629979" cy="629980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58" name="グループ化 57">
                <a:extLst>
                  <a:ext uri="{FF2B5EF4-FFF2-40B4-BE49-F238E27FC236}">
                    <a16:creationId xmlns:a16="http://schemas.microsoft.com/office/drawing/2014/main" id="{8BCE4C59-6C7E-42DD-A27A-6C7306E39E01}"/>
                  </a:ext>
                </a:extLst>
              </p:cNvPr>
              <p:cNvGrpSpPr/>
              <p:nvPr/>
            </p:nvGrpSpPr>
            <p:grpSpPr>
              <a:xfrm>
                <a:off x="2259052" y="2223407"/>
                <a:ext cx="568875" cy="890075"/>
                <a:chOff x="566240" y="1581026"/>
                <a:chExt cx="720000" cy="979083"/>
              </a:xfrm>
            </p:grpSpPr>
            <p:sp>
              <p:nvSpPr>
                <p:cNvPr id="61" name="直方体 60">
                  <a:extLst>
                    <a:ext uri="{FF2B5EF4-FFF2-40B4-BE49-F238E27FC236}">
                      <a16:creationId xmlns:a16="http://schemas.microsoft.com/office/drawing/2014/main" id="{657B8796-23A0-42C5-9CA0-66D91B8AAC27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66240" y="1840109"/>
                  <a:ext cx="720000" cy="720000"/>
                </a:xfrm>
                <a:prstGeom prst="cube">
                  <a:avLst/>
                </a:prstGeom>
                <a:solidFill>
                  <a:srgbClr val="00B0F0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/>
                </a:p>
              </p:txBody>
            </p:sp>
            <p:grpSp>
              <p:nvGrpSpPr>
                <p:cNvPr id="62" name="グループ化 61">
                  <a:extLst>
                    <a:ext uri="{FF2B5EF4-FFF2-40B4-BE49-F238E27FC236}">
                      <a16:creationId xmlns:a16="http://schemas.microsoft.com/office/drawing/2014/main" id="{77B17D68-34A9-4605-A884-DBE9629CD7A3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580623" y="1581026"/>
                  <a:ext cx="360000" cy="360000"/>
                  <a:chOff x="295054" y="3428999"/>
                  <a:chExt cx="1259958" cy="1259959"/>
                </a:xfrm>
              </p:grpSpPr>
              <p:cxnSp>
                <p:nvCxnSpPr>
                  <p:cNvPr id="68" name="直線コネクタ 67">
                    <a:extLst>
                      <a:ext uri="{FF2B5EF4-FFF2-40B4-BE49-F238E27FC236}">
                        <a16:creationId xmlns:a16="http://schemas.microsoft.com/office/drawing/2014/main" id="{68BE55D0-314E-46F6-BBC8-DA2C91AFF504}"/>
                      </a:ext>
                    </a:extLst>
                  </p:cNvPr>
                  <p:cNvCxnSpPr/>
                  <p:nvPr/>
                </p:nvCxnSpPr>
                <p:spPr>
                  <a:xfrm>
                    <a:off x="925033" y="3429000"/>
                    <a:ext cx="0" cy="1259958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" name="直線コネクタ 68">
                    <a:extLst>
                      <a:ext uri="{FF2B5EF4-FFF2-40B4-BE49-F238E27FC236}">
                        <a16:creationId xmlns:a16="http://schemas.microsoft.com/office/drawing/2014/main" id="{6218AD42-FDA4-473A-82DB-6CA55AE3795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5400000">
                    <a:off x="925033" y="2799021"/>
                    <a:ext cx="0" cy="1259958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" name="直線コネクタ 69">
                    <a:extLst>
                      <a:ext uri="{FF2B5EF4-FFF2-40B4-BE49-F238E27FC236}">
                        <a16:creationId xmlns:a16="http://schemas.microsoft.com/office/drawing/2014/main" id="{491F3B69-A0A6-48BE-BA6C-4BD9D3FC08EB}"/>
                      </a:ext>
                    </a:extLst>
                  </p:cNvPr>
                  <p:cNvCxnSpPr/>
                  <p:nvPr/>
                </p:nvCxnSpPr>
                <p:spPr>
                  <a:xfrm>
                    <a:off x="295054" y="3429000"/>
                    <a:ext cx="629979" cy="629979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1" name="直線コネクタ 70">
                    <a:extLst>
                      <a:ext uri="{FF2B5EF4-FFF2-40B4-BE49-F238E27FC236}">
                        <a16:creationId xmlns:a16="http://schemas.microsoft.com/office/drawing/2014/main" id="{BF70AD62-A047-4898-A76A-13475346E5AE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925033" y="3428999"/>
                    <a:ext cx="629979" cy="629980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3" name="グループ化 62">
                  <a:extLst>
                    <a:ext uri="{FF2B5EF4-FFF2-40B4-BE49-F238E27FC236}">
                      <a16:creationId xmlns:a16="http://schemas.microsoft.com/office/drawing/2014/main" id="{A7CCC776-15FD-4C31-99E9-5597E1C65063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913686" y="1581026"/>
                  <a:ext cx="360000" cy="360000"/>
                  <a:chOff x="295054" y="3428999"/>
                  <a:chExt cx="1259958" cy="1259959"/>
                </a:xfrm>
              </p:grpSpPr>
              <p:cxnSp>
                <p:nvCxnSpPr>
                  <p:cNvPr id="64" name="直線コネクタ 63">
                    <a:extLst>
                      <a:ext uri="{FF2B5EF4-FFF2-40B4-BE49-F238E27FC236}">
                        <a16:creationId xmlns:a16="http://schemas.microsoft.com/office/drawing/2014/main" id="{8C789DEF-6373-47DA-B467-13FF7EA7CFD4}"/>
                      </a:ext>
                    </a:extLst>
                  </p:cNvPr>
                  <p:cNvCxnSpPr/>
                  <p:nvPr/>
                </p:nvCxnSpPr>
                <p:spPr>
                  <a:xfrm>
                    <a:off x="925033" y="3429000"/>
                    <a:ext cx="0" cy="1259958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5" name="直線コネクタ 64">
                    <a:extLst>
                      <a:ext uri="{FF2B5EF4-FFF2-40B4-BE49-F238E27FC236}">
                        <a16:creationId xmlns:a16="http://schemas.microsoft.com/office/drawing/2014/main" id="{0912D0EC-7726-460E-8BAA-586A4C4486B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5400000">
                    <a:off x="925033" y="2799021"/>
                    <a:ext cx="0" cy="1259958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6" name="直線コネクタ 65">
                    <a:extLst>
                      <a:ext uri="{FF2B5EF4-FFF2-40B4-BE49-F238E27FC236}">
                        <a16:creationId xmlns:a16="http://schemas.microsoft.com/office/drawing/2014/main" id="{A40FBC29-25A1-4932-A937-8202F23A9896}"/>
                      </a:ext>
                    </a:extLst>
                  </p:cNvPr>
                  <p:cNvCxnSpPr/>
                  <p:nvPr/>
                </p:nvCxnSpPr>
                <p:spPr>
                  <a:xfrm>
                    <a:off x="295054" y="3429000"/>
                    <a:ext cx="629979" cy="629979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" name="直線コネクタ 66">
                    <a:extLst>
                      <a:ext uri="{FF2B5EF4-FFF2-40B4-BE49-F238E27FC236}">
                        <a16:creationId xmlns:a16="http://schemas.microsoft.com/office/drawing/2014/main" id="{87419B42-1D70-4303-8A8F-DD55D77F55C8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925033" y="3428999"/>
                    <a:ext cx="629979" cy="629980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59" name="楕円 58">
                <a:extLst>
                  <a:ext uri="{FF2B5EF4-FFF2-40B4-BE49-F238E27FC236}">
                    <a16:creationId xmlns:a16="http://schemas.microsoft.com/office/drawing/2014/main" id="{B176BE72-6EA3-4401-9EE1-34757A88C448}"/>
                  </a:ext>
                </a:extLst>
              </p:cNvPr>
              <p:cNvSpPr/>
              <p:nvPr/>
            </p:nvSpPr>
            <p:spPr>
              <a:xfrm rot="20642218">
                <a:off x="1627822" y="2724289"/>
                <a:ext cx="974848" cy="1678675"/>
              </a:xfrm>
              <a:prstGeom prst="ellipse">
                <a:avLst/>
              </a:prstGeom>
              <a:solidFill>
                <a:srgbClr val="FFCCFF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/>
              </a:p>
            </p:txBody>
          </p:sp>
          <p:sp>
            <p:nvSpPr>
              <p:cNvPr id="60" name="楕円 59">
                <a:extLst>
                  <a:ext uri="{FF2B5EF4-FFF2-40B4-BE49-F238E27FC236}">
                    <a16:creationId xmlns:a16="http://schemas.microsoft.com/office/drawing/2014/main" id="{C55C250C-CE25-4266-A511-2C393444B096}"/>
                  </a:ext>
                </a:extLst>
              </p:cNvPr>
              <p:cNvSpPr/>
              <p:nvPr/>
            </p:nvSpPr>
            <p:spPr>
              <a:xfrm rot="1295693">
                <a:off x="1817256" y="2523115"/>
                <a:ext cx="828141" cy="2060031"/>
              </a:xfrm>
              <a:prstGeom prst="ellipse">
                <a:avLst/>
              </a:prstGeom>
              <a:solidFill>
                <a:srgbClr val="76D6FF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/>
              </a:p>
            </p:txBody>
          </p:sp>
        </p:grpSp>
        <p:sp>
          <p:nvSpPr>
            <p:cNvPr id="46" name="テキスト ボックス 45">
              <a:extLst>
                <a:ext uri="{FF2B5EF4-FFF2-40B4-BE49-F238E27FC236}">
                  <a16:creationId xmlns:a16="http://schemas.microsoft.com/office/drawing/2014/main" id="{E65D639D-ACE4-4BB1-B532-E87A7E636E50}"/>
                </a:ext>
              </a:extLst>
            </p:cNvPr>
            <p:cNvSpPr txBox="1"/>
            <p:nvPr/>
          </p:nvSpPr>
          <p:spPr>
            <a:xfrm>
              <a:off x="2091929" y="1529343"/>
              <a:ext cx="3661965" cy="338554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ja-JP" sz="1600" b="1" u="sng">
                  <a:latin typeface="+mj-lt"/>
                </a:rPr>
                <a:t>Type1</a:t>
              </a:r>
              <a:r>
                <a:rPr lang="en-US" altLang="ja-JP" sz="1600" u="sng">
                  <a:latin typeface="+mj-lt"/>
                </a:rPr>
                <a:t> : </a:t>
              </a:r>
              <a:r>
                <a:rPr lang="en-US" altLang="ja-JP" sz="1600" u="sng">
                  <a:highlight>
                    <a:srgbClr val="FFFF00"/>
                  </a:highlight>
                  <a:latin typeface="+mj-lt"/>
                </a:rPr>
                <a:t>4x4/cc</a:t>
              </a:r>
              <a:r>
                <a:rPr lang="en-US" altLang="ja-JP" sz="1600" u="sng">
                  <a:latin typeface="+mj-lt"/>
                </a:rPr>
                <a:t>, Shared 4Rx Chain</a:t>
              </a:r>
              <a:endParaRPr lang="ja-JP" altLang="en-US" sz="1600" u="sng">
                <a:latin typeface="+mj-lt"/>
              </a:endParaRPr>
            </a:p>
          </p:txBody>
        </p:sp>
        <p:sp>
          <p:nvSpPr>
            <p:cNvPr id="47" name="テキスト ボックス 46">
              <a:extLst>
                <a:ext uri="{FF2B5EF4-FFF2-40B4-BE49-F238E27FC236}">
                  <a16:creationId xmlns:a16="http://schemas.microsoft.com/office/drawing/2014/main" id="{F03EE175-C4E8-4450-836F-49A0A36EDBE5}"/>
                </a:ext>
              </a:extLst>
            </p:cNvPr>
            <p:cNvSpPr txBox="1"/>
            <p:nvPr/>
          </p:nvSpPr>
          <p:spPr>
            <a:xfrm>
              <a:off x="2196194" y="5722659"/>
              <a:ext cx="370611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400">
                  <a:latin typeface="+mj-lt"/>
                </a:rPr>
                <a:t>Conditions </a:t>
              </a:r>
              <a:r>
                <a:rPr lang="en-US" altLang="ja-JP" sz="1400" err="1">
                  <a:latin typeface="+mj-lt"/>
                </a:rPr>
                <a:t>bw</a:t>
              </a:r>
              <a:r>
                <a:rPr lang="en-US" altLang="ja-JP" sz="1400">
                  <a:latin typeface="+mj-lt"/>
                </a:rPr>
                <a:t>. </a:t>
              </a:r>
              <a:r>
                <a:rPr lang="en-US" altLang="ja-JP" sz="1400" err="1">
                  <a:latin typeface="+mj-lt"/>
                </a:rPr>
                <a:t>eNB</a:t>
              </a:r>
              <a:r>
                <a:rPr lang="en-US" altLang="ja-JP" sz="1400">
                  <a:latin typeface="+mj-lt"/>
                </a:rPr>
                <a:t> and </a:t>
              </a:r>
              <a:r>
                <a:rPr lang="en-US" altLang="ja-JP" sz="1400" err="1">
                  <a:latin typeface="+mj-lt"/>
                </a:rPr>
                <a:t>gNB</a:t>
              </a:r>
              <a:endParaRPr lang="en-US" altLang="ja-JP" sz="1400">
                <a:latin typeface="+mj-lt"/>
              </a:endParaRPr>
            </a:p>
            <a:p>
              <a:pPr marL="285744" indent="-285744">
                <a:buFontTx/>
                <a:buChar char="-"/>
              </a:pPr>
              <a:r>
                <a:rPr lang="en-US" altLang="ja-JP" sz="1400">
                  <a:latin typeface="+mj-lt"/>
                </a:rPr>
                <a:t>Short Rx time difference(3us)</a:t>
              </a:r>
            </a:p>
            <a:p>
              <a:pPr marL="285744" indent="-285744">
                <a:buFontTx/>
                <a:buChar char="-"/>
              </a:pPr>
              <a:r>
                <a:rPr lang="en-US" altLang="ja-JP" sz="1400">
                  <a:latin typeface="+mj-lt"/>
                </a:rPr>
                <a:t>Power imbalance (6dB)</a:t>
              </a:r>
            </a:p>
          </p:txBody>
        </p:sp>
        <p:sp>
          <p:nvSpPr>
            <p:cNvPr id="48" name="テキスト ボックス 47">
              <a:extLst>
                <a:ext uri="{FF2B5EF4-FFF2-40B4-BE49-F238E27FC236}">
                  <a16:creationId xmlns:a16="http://schemas.microsoft.com/office/drawing/2014/main" id="{620F13D7-47CA-4495-8FF3-B3015013A379}"/>
                </a:ext>
              </a:extLst>
            </p:cNvPr>
            <p:cNvSpPr txBox="1"/>
            <p:nvPr/>
          </p:nvSpPr>
          <p:spPr>
            <a:xfrm>
              <a:off x="2196194" y="4861360"/>
              <a:ext cx="2351658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400">
                  <a:latin typeface="+mj-lt"/>
                </a:rPr>
                <a:t>Deployment</a:t>
              </a:r>
              <a:r>
                <a:rPr lang="ja-JP" altLang="en-US" sz="1400">
                  <a:latin typeface="+mj-lt"/>
                </a:rPr>
                <a:t> </a:t>
              </a:r>
              <a:r>
                <a:rPr lang="en-US" altLang="ja-JP" sz="1400">
                  <a:latin typeface="+mj-lt"/>
                </a:rPr>
                <a:t>scenario</a:t>
              </a:r>
            </a:p>
            <a:p>
              <a:pPr marL="285744" indent="-285744">
                <a:buFontTx/>
                <a:buChar char="-"/>
              </a:pPr>
              <a:r>
                <a:rPr lang="en-US" altLang="ja-JP" sz="1400">
                  <a:latin typeface="+mj-lt"/>
                </a:rPr>
                <a:t>Non-collocated</a:t>
              </a:r>
            </a:p>
            <a:p>
              <a:pPr marL="285744" indent="-285744">
                <a:buFontTx/>
                <a:buChar char="-"/>
              </a:pPr>
              <a:r>
                <a:rPr lang="en-US" altLang="ja-JP" sz="1400">
                  <a:latin typeface="+mj-lt"/>
                </a:rPr>
                <a:t>Different antenna pattern</a:t>
              </a:r>
              <a:endParaRPr lang="ja-JP" altLang="en-US" sz="1400" err="1">
                <a:latin typeface="+mj-lt"/>
              </a:endParaRPr>
            </a:p>
          </p:txBody>
        </p:sp>
        <p:sp>
          <p:nvSpPr>
            <p:cNvPr id="49" name="正方形/長方形 48">
              <a:extLst>
                <a:ext uri="{FF2B5EF4-FFF2-40B4-BE49-F238E27FC236}">
                  <a16:creationId xmlns:a16="http://schemas.microsoft.com/office/drawing/2014/main" id="{38BB2614-4EFE-4943-9FE3-EB8762B7B75B}"/>
                </a:ext>
              </a:extLst>
            </p:cNvPr>
            <p:cNvSpPr/>
            <p:nvPr/>
          </p:nvSpPr>
          <p:spPr>
            <a:xfrm>
              <a:off x="3102916" y="4261900"/>
              <a:ext cx="2325119" cy="599459"/>
            </a:xfrm>
            <a:prstGeom prst="rect">
              <a:avLst/>
            </a:prstGeom>
            <a:noFill/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50" name="テキスト ボックス 49">
              <a:extLst>
                <a:ext uri="{FF2B5EF4-FFF2-40B4-BE49-F238E27FC236}">
                  <a16:creationId xmlns:a16="http://schemas.microsoft.com/office/drawing/2014/main" id="{CECBBEA3-09D6-4971-9CEF-4E35639ADE0A}"/>
                </a:ext>
              </a:extLst>
            </p:cNvPr>
            <p:cNvSpPr txBox="1"/>
            <p:nvPr/>
          </p:nvSpPr>
          <p:spPr>
            <a:xfrm>
              <a:off x="2232761" y="4305241"/>
              <a:ext cx="85760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/>
                <a:t>Type1</a:t>
              </a:r>
            </a:p>
            <a:p>
              <a:pPr algn="ctr"/>
              <a:r>
                <a:rPr lang="en-US" altLang="ja-JP"/>
                <a:t>UE</a:t>
              </a:r>
              <a:endParaRPr lang="ja-JP" altLang="en-US"/>
            </a:p>
          </p:txBody>
        </p:sp>
        <p:sp>
          <p:nvSpPr>
            <p:cNvPr id="51" name="正方形/長方形 50">
              <a:extLst>
                <a:ext uri="{FF2B5EF4-FFF2-40B4-BE49-F238E27FC236}">
                  <a16:creationId xmlns:a16="http://schemas.microsoft.com/office/drawing/2014/main" id="{24CCC335-69C2-4978-8D1D-E1EFBE15F5DA}"/>
                </a:ext>
              </a:extLst>
            </p:cNvPr>
            <p:cNvSpPr/>
            <p:nvPr/>
          </p:nvSpPr>
          <p:spPr>
            <a:xfrm>
              <a:off x="3833240" y="4334045"/>
              <a:ext cx="753188" cy="455169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ja-JP" sz="1400">
                  <a:solidFill>
                    <a:schemeClr val="tx1"/>
                  </a:solidFill>
                </a:rPr>
                <a:t>4 Rx Chain</a:t>
              </a:r>
              <a:endParaRPr lang="ja-JP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52" name="テキスト ボックス 51">
              <a:extLst>
                <a:ext uri="{FF2B5EF4-FFF2-40B4-BE49-F238E27FC236}">
                  <a16:creationId xmlns:a16="http://schemas.microsoft.com/office/drawing/2014/main" id="{AA0D3BEE-89B0-481D-B61B-6D8B39CE5F46}"/>
                </a:ext>
              </a:extLst>
            </p:cNvPr>
            <p:cNvSpPr txBox="1"/>
            <p:nvPr/>
          </p:nvSpPr>
          <p:spPr>
            <a:xfrm>
              <a:off x="3277938" y="1850228"/>
              <a:ext cx="11560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err="1"/>
                <a:t>eNB</a:t>
              </a:r>
              <a:r>
                <a:rPr lang="en-US" altLang="ja-JP" sz="1200"/>
                <a:t>(cc#1)</a:t>
              </a:r>
              <a:endParaRPr lang="ja-JP" altLang="en-US"/>
            </a:p>
          </p:txBody>
        </p:sp>
        <p:sp>
          <p:nvSpPr>
            <p:cNvPr id="53" name="テキスト ボックス 52">
              <a:extLst>
                <a:ext uri="{FF2B5EF4-FFF2-40B4-BE49-F238E27FC236}">
                  <a16:creationId xmlns:a16="http://schemas.microsoft.com/office/drawing/2014/main" id="{1A7BA050-6A03-4576-BDF0-5DD9DA664B41}"/>
                </a:ext>
              </a:extLst>
            </p:cNvPr>
            <p:cNvSpPr txBox="1"/>
            <p:nvPr/>
          </p:nvSpPr>
          <p:spPr>
            <a:xfrm>
              <a:off x="4328903" y="1850228"/>
              <a:ext cx="11624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en-US" altLang="ja-JP" err="1">
                  <a:solidFill>
                    <a:srgbClr val="262626"/>
                  </a:solidFill>
                </a:rPr>
                <a:t>gNB</a:t>
              </a:r>
              <a:r>
                <a:rPr lang="en-US" altLang="ja-JP" sz="1200">
                  <a:solidFill>
                    <a:srgbClr val="262626"/>
                  </a:solidFill>
                </a:rPr>
                <a:t>(cc#2)</a:t>
              </a:r>
              <a:endParaRPr lang="ja-JP" altLang="en-US">
                <a:solidFill>
                  <a:srgbClr val="262626"/>
                </a:solidFill>
              </a:endParaRPr>
            </a:p>
          </p:txBody>
        </p:sp>
        <p:sp>
          <p:nvSpPr>
            <p:cNvPr id="54" name="テキスト ボックス 53">
              <a:extLst>
                <a:ext uri="{FF2B5EF4-FFF2-40B4-BE49-F238E27FC236}">
                  <a16:creationId xmlns:a16="http://schemas.microsoft.com/office/drawing/2014/main" id="{F633A219-4241-461D-BBA8-DF5F3222804C}"/>
                </a:ext>
              </a:extLst>
            </p:cNvPr>
            <p:cNvSpPr txBox="1"/>
            <p:nvPr/>
          </p:nvSpPr>
          <p:spPr>
            <a:xfrm>
              <a:off x="2040212" y="1807206"/>
              <a:ext cx="1070421" cy="33855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en-US" altLang="ja-JP" sz="1600" b="1">
                  <a:solidFill>
                    <a:schemeClr val="bg1"/>
                  </a:solidFill>
                </a:rPr>
                <a:t>~Rel-17</a:t>
              </a:r>
              <a:endParaRPr lang="ja-JP" altLang="en-US" sz="1600" b="1">
                <a:solidFill>
                  <a:schemeClr val="bg1"/>
                </a:solidFill>
              </a:endParaRPr>
            </a:p>
          </p:txBody>
        </p:sp>
        <p:sp>
          <p:nvSpPr>
            <p:cNvPr id="55" name="テキスト ボックス 54">
              <a:extLst>
                <a:ext uri="{FF2B5EF4-FFF2-40B4-BE49-F238E27FC236}">
                  <a16:creationId xmlns:a16="http://schemas.microsoft.com/office/drawing/2014/main" id="{EAA8FBC9-DDD0-4C3F-8C40-E408C9CEB134}"/>
                </a:ext>
              </a:extLst>
            </p:cNvPr>
            <p:cNvSpPr txBox="1"/>
            <p:nvPr/>
          </p:nvSpPr>
          <p:spPr>
            <a:xfrm>
              <a:off x="2759294" y="3422427"/>
              <a:ext cx="280006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/>
                <a:t>Power imbalance </a:t>
              </a:r>
              <a:r>
                <a:rPr lang="ja-JP" altLang="en-US"/>
                <a:t>≦</a:t>
              </a:r>
              <a:r>
                <a:rPr lang="en-US" altLang="ja-JP"/>
                <a:t>6dB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02102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>
            <a:extLst>
              <a:ext uri="{FF2B5EF4-FFF2-40B4-BE49-F238E27FC236}">
                <a16:creationId xmlns:a16="http://schemas.microsoft.com/office/drawing/2014/main" id="{5D536BCA-D14D-EB42-FDFA-35A836D858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marL="0" indent="0" algn="ctr">
              <a:buNone/>
            </a:pPr>
            <a:r>
              <a:rPr kumimoji="1" lang="en-US" altLang="ja-JP" sz="6000" dirty="0"/>
              <a:t>EOF</a:t>
            </a:r>
            <a:endParaRPr kumimoji="1" lang="ja-JP" altLang="en-US" sz="6000" dirty="0"/>
          </a:p>
        </p:txBody>
      </p:sp>
    </p:spTree>
    <p:extLst>
      <p:ext uri="{BB962C8B-B14F-4D97-AF65-F5344CB8AC3E}">
        <p14:creationId xmlns:p14="http://schemas.microsoft.com/office/powerpoint/2010/main" val="224586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34435" y="1023256"/>
            <a:ext cx="11523132" cy="5494140"/>
          </a:xfrm>
        </p:spPr>
        <p:txBody>
          <a:bodyPr>
            <a:noAutofit/>
          </a:bodyPr>
          <a:lstStyle/>
          <a:p>
            <a:pPr marL="436022" indent="-342891">
              <a:spcBef>
                <a:spcPts val="600"/>
              </a:spcBef>
            </a:pPr>
            <a:r>
              <a:rPr lang="en-US" altLang="ja-JP" sz="2000" b="0" dirty="0">
                <a:cs typeface="Calibri" panose="020F0502020204030204" pitchFamily="34" charset="0"/>
              </a:rPr>
              <a:t>In Release 16, Intra-band non-contiguous non-collocated EN-DC </a:t>
            </a:r>
            <a:r>
              <a:rPr lang="en-US" altLang="ja-JP" sz="1400" b="0" dirty="0">
                <a:cs typeface="Calibri" panose="020F0502020204030204" pitchFamily="34" charset="0"/>
              </a:rPr>
              <a:t>(DC_42A-n77A, DC_42A-n78A)</a:t>
            </a:r>
            <a:r>
              <a:rPr lang="en-US" altLang="ja-JP" sz="2000" b="0" dirty="0">
                <a:cs typeface="Calibri" panose="020F0502020204030204" pitchFamily="34" charset="0"/>
              </a:rPr>
              <a:t> Type 2 UE functionality has been developed in RAN4. Additionally in Release 18, Intra-band non-contiguous non-collocated NR-CA</a:t>
            </a:r>
            <a:r>
              <a:rPr lang="en-US" altLang="ja-JP" sz="1400" b="0" dirty="0">
                <a:solidFill>
                  <a:srgbClr val="262626"/>
                </a:solidFill>
                <a:cs typeface="Calibri" panose="020F0502020204030204" pitchFamily="34" charset="0"/>
              </a:rPr>
              <a:t> (CA_n77(2A), CA_n78(2A))</a:t>
            </a:r>
            <a:r>
              <a:rPr lang="en-US" altLang="ja-JP" sz="2000" b="0" dirty="0">
                <a:cs typeface="Calibri" panose="020F0502020204030204" pitchFamily="34" charset="0"/>
              </a:rPr>
              <a:t> Type 2 UE functionality is being developed currently. </a:t>
            </a:r>
          </a:p>
          <a:p>
            <a:pPr marL="436022" indent="-342891">
              <a:spcBef>
                <a:spcPts val="600"/>
              </a:spcBef>
            </a:pPr>
            <a:endParaRPr lang="en-US" altLang="ja-JP" sz="2000" b="0" dirty="0">
              <a:cs typeface="Calibri" panose="020F0502020204030204" pitchFamily="34" charset="0"/>
            </a:endParaRPr>
          </a:p>
          <a:p>
            <a:pPr marL="436022" indent="-342891">
              <a:spcBef>
                <a:spcPts val="600"/>
              </a:spcBef>
            </a:pPr>
            <a:r>
              <a:rPr lang="en-US" altLang="ja-JP" sz="2000" b="0" dirty="0">
                <a:cs typeface="Calibri" panose="020F0502020204030204" pitchFamily="34" charset="0"/>
              </a:rPr>
              <a:t>On the other hand, in Jun. 2023, RAN Plenary agreed to postpone following functionalities to the future release.</a:t>
            </a:r>
          </a:p>
          <a:p>
            <a:pPr marL="800089" lvl="1" indent="-342900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en-US" altLang="ja-JP" sz="1800" b="0" dirty="0">
                <a:cs typeface="Calibri" panose="020F0502020204030204" pitchFamily="34" charset="0"/>
              </a:rPr>
              <a:t>Intra-band </a:t>
            </a:r>
            <a:r>
              <a:rPr lang="en-US" altLang="ja-JP" sz="1800" b="0" u="sng" dirty="0">
                <a:cs typeface="Calibri" panose="020F0502020204030204" pitchFamily="34" charset="0"/>
              </a:rPr>
              <a:t>non-contiguous</a:t>
            </a:r>
            <a:r>
              <a:rPr lang="en-US" altLang="ja-JP" sz="1800" b="0" dirty="0">
                <a:cs typeface="Calibri" panose="020F0502020204030204" pitchFamily="34" charset="0"/>
              </a:rPr>
              <a:t> non-collocated EN-DC/NR-CA</a:t>
            </a:r>
          </a:p>
          <a:p>
            <a:pPr marL="1039267" lvl="2" indent="-342900">
              <a:spcBef>
                <a:spcPts val="600"/>
              </a:spcBef>
            </a:pPr>
            <a:r>
              <a:rPr lang="en-US" altLang="ja-JP" sz="1600" dirty="0">
                <a:cs typeface="Calibri" panose="020F0502020204030204" pitchFamily="34" charset="0"/>
              </a:rPr>
              <a:t>Type 3 and Type 4 UE</a:t>
            </a:r>
            <a:endParaRPr lang="en-US" altLang="ja-JP" sz="2000" dirty="0">
              <a:cs typeface="Calibri" panose="020F0502020204030204" pitchFamily="34" charset="0"/>
            </a:endParaRPr>
          </a:p>
          <a:p>
            <a:pPr marL="800089" lvl="1" indent="-342900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en-US" altLang="ja-JP" sz="1800" b="0" dirty="0">
                <a:cs typeface="Calibri" panose="020F0502020204030204" pitchFamily="34" charset="0"/>
              </a:rPr>
              <a:t>Intra-band </a:t>
            </a:r>
            <a:r>
              <a:rPr lang="en-US" altLang="ja-JP" sz="1800" b="0" u="sng" dirty="0">
                <a:cs typeface="Calibri" panose="020F0502020204030204" pitchFamily="34" charset="0"/>
              </a:rPr>
              <a:t>contiguous</a:t>
            </a:r>
            <a:r>
              <a:rPr lang="en-US" altLang="ja-JP" sz="1800" b="0" dirty="0">
                <a:cs typeface="Calibri" panose="020F0502020204030204" pitchFamily="34" charset="0"/>
              </a:rPr>
              <a:t> non-collocated EN-DC/NR-CA</a:t>
            </a:r>
          </a:p>
          <a:p>
            <a:pPr marL="1039267" lvl="2" indent="-342900">
              <a:spcBef>
                <a:spcPts val="600"/>
              </a:spcBef>
            </a:pPr>
            <a:r>
              <a:rPr lang="en-US" altLang="ja-JP" sz="1600" dirty="0">
                <a:cs typeface="Calibri" panose="020F0502020204030204" pitchFamily="34" charset="0"/>
              </a:rPr>
              <a:t>Type 2, Type 3 and Type 4 UE</a:t>
            </a:r>
          </a:p>
          <a:p>
            <a:pPr marL="436022" indent="-342891">
              <a:spcBef>
                <a:spcPts val="600"/>
              </a:spcBef>
            </a:pPr>
            <a:endParaRPr lang="en-US" altLang="ja-JP" sz="2000" b="0" dirty="0">
              <a:cs typeface="Calibri" panose="020F0502020204030204" pitchFamily="34" charset="0"/>
            </a:endParaRPr>
          </a:p>
          <a:p>
            <a:pPr marL="436022" indent="-342891">
              <a:spcBef>
                <a:spcPts val="600"/>
              </a:spcBef>
            </a:pPr>
            <a:r>
              <a:rPr lang="en-US" altLang="ja-JP" sz="2000" b="0" dirty="0">
                <a:cs typeface="Calibri" panose="020F0502020204030204" pitchFamily="34" charset="0"/>
              </a:rPr>
              <a:t>In the 5G era, the non-collocated scenarios for B42 and n77/n78 as shown in the next slide still occur in some countries/operators. From the operators’ point of view, it is desirable to standardize some enhancements in Release 19.</a:t>
            </a: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b="1" dirty="0">
                <a:cs typeface="Calibri" panose="020F0502020204030204" pitchFamily="34" charset="0"/>
              </a:rPr>
              <a:t>Motivation</a:t>
            </a:r>
            <a:endParaRPr kumimoji="1" lang="ja-JP" altLang="en-US" b="1" dirty="0"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3948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b="1" dirty="0">
                <a:cs typeface="Calibri" panose="020F0502020204030204" pitchFamily="34" charset="0"/>
              </a:rPr>
              <a:t>Background – Spectrum point of view in Japan</a:t>
            </a:r>
            <a:endParaRPr kumimoji="1" lang="ja-JP" altLang="en-US" b="1" dirty="0">
              <a:cs typeface="Calibri" panose="020F0502020204030204" pitchFamily="34" charset="0"/>
            </a:endParaRPr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3293" y="863694"/>
            <a:ext cx="9285415" cy="5994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567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b="1" dirty="0">
                <a:cs typeface="Calibri" panose="020F0502020204030204" pitchFamily="34" charset="0"/>
              </a:rPr>
              <a:t>Background – Spectrum point of view in Korea</a:t>
            </a:r>
            <a:endParaRPr kumimoji="1" lang="ja-JP" altLang="en-US" b="1" dirty="0">
              <a:cs typeface="Calibri" panose="020F0502020204030204" pitchFamily="34" charset="0"/>
            </a:endParaRP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0057" y="883601"/>
            <a:ext cx="9151886" cy="5974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063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b="1" dirty="0">
                <a:cs typeface="Calibri" panose="020F0502020204030204" pitchFamily="34" charset="0"/>
              </a:rPr>
              <a:t>Background – Spectrum point of view in Italy</a:t>
            </a:r>
            <a:endParaRPr kumimoji="1" lang="ja-JP" altLang="en-US" b="1" dirty="0">
              <a:cs typeface="Calibri" panose="020F0502020204030204" pitchFamily="34" charset="0"/>
            </a:endParaRPr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2890" y="908208"/>
            <a:ext cx="9126221" cy="594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026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34435" y="899886"/>
            <a:ext cx="11523132" cy="5494140"/>
          </a:xfrm>
        </p:spPr>
        <p:txBody>
          <a:bodyPr>
            <a:normAutofit/>
          </a:bodyPr>
          <a:lstStyle/>
          <a:p>
            <a:pPr marL="436022" indent="-342891">
              <a:spcBef>
                <a:spcPts val="600"/>
              </a:spcBef>
            </a:pPr>
            <a:r>
              <a:rPr lang="en-US" altLang="ja-JP" sz="1800" dirty="0">
                <a:cs typeface="Calibri" panose="020F0502020204030204" pitchFamily="34" charset="0"/>
              </a:rPr>
              <a:t>In Jun. 2023, RAN Plenary agreed to postpone Type 3 and 4 functionalities to the future release.</a:t>
            </a:r>
          </a:p>
          <a:p>
            <a:pPr marL="93131" indent="0">
              <a:spcBef>
                <a:spcPts val="600"/>
              </a:spcBef>
              <a:buNone/>
            </a:pPr>
            <a:endParaRPr lang="en-US" altLang="ja-JP" sz="1800" dirty="0">
              <a:cs typeface="Calibri" panose="020F0502020204030204" pitchFamily="34" charset="0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b="1" dirty="0">
                <a:cs typeface="Calibri" panose="020F0502020204030204" pitchFamily="34" charset="0"/>
              </a:rPr>
              <a:t>Potential enhancement area (1/2)</a:t>
            </a:r>
            <a:endParaRPr kumimoji="1" lang="ja-JP" altLang="en-US" b="1" dirty="0">
              <a:cs typeface="Calibri" panose="020F0502020204030204" pitchFamily="34" charset="0"/>
            </a:endParaRPr>
          </a:p>
        </p:txBody>
      </p:sp>
      <p:grpSp>
        <p:nvGrpSpPr>
          <p:cNvPr id="4" name="図形グループ 71"/>
          <p:cNvGrpSpPr/>
          <p:nvPr/>
        </p:nvGrpSpPr>
        <p:grpSpPr>
          <a:xfrm>
            <a:off x="28268" y="1514829"/>
            <a:ext cx="4045082" cy="5007389"/>
            <a:chOff x="4535208" y="1529343"/>
            <a:chExt cx="4654250" cy="5007388"/>
          </a:xfrm>
        </p:grpSpPr>
        <p:sp>
          <p:nvSpPr>
            <p:cNvPr id="5" name="角丸四角形 4"/>
            <p:cNvSpPr/>
            <p:nvPr/>
          </p:nvSpPr>
          <p:spPr>
            <a:xfrm>
              <a:off x="4635500" y="1651000"/>
              <a:ext cx="4357569" cy="4885731"/>
            </a:xfrm>
            <a:prstGeom prst="roundRect">
              <a:avLst>
                <a:gd name="adj" fmla="val 8042"/>
              </a:avLst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6" name="テキスト ボックス 5">
              <a:extLst>
                <a:ext uri="{FF2B5EF4-FFF2-40B4-BE49-F238E27FC236}">
                  <a16:creationId xmlns:a16="http://schemas.microsoft.com/office/drawing/2014/main" id="{52D10E07-B2A3-41D0-A079-F1ACE2D4F6C8}"/>
                </a:ext>
              </a:extLst>
            </p:cNvPr>
            <p:cNvSpPr txBox="1"/>
            <p:nvPr/>
          </p:nvSpPr>
          <p:spPr>
            <a:xfrm>
              <a:off x="4535208" y="1529343"/>
              <a:ext cx="4654250" cy="338554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ja-JP" sz="1600" b="1" u="sng" dirty="0">
                  <a:latin typeface="+mj-lt"/>
                </a:rPr>
                <a:t>Type</a:t>
              </a:r>
              <a:r>
                <a:rPr lang="ja-JP" altLang="en-US" sz="1600" b="1" u="sng" dirty="0">
                  <a:latin typeface="+mj-lt"/>
                </a:rPr>
                <a:t> </a:t>
              </a:r>
              <a:r>
                <a:rPr lang="en-US" altLang="ja-JP" sz="1600" b="1" u="sng" dirty="0">
                  <a:latin typeface="+mj-lt"/>
                </a:rPr>
                <a:t>2</a:t>
              </a:r>
              <a:r>
                <a:rPr lang="en-US" altLang="ja-JP" sz="1600" u="sng" dirty="0">
                  <a:latin typeface="+mj-lt"/>
                </a:rPr>
                <a:t> : 2x2/cc, Separated 4Rx Chain</a:t>
              </a:r>
              <a:endParaRPr lang="ja-JP" altLang="en-US" sz="1600" u="sng" dirty="0">
                <a:latin typeface="+mj-lt"/>
              </a:endParaRPr>
            </a:p>
          </p:txBody>
        </p:sp>
        <p:grpSp>
          <p:nvGrpSpPr>
            <p:cNvPr id="7" name="グループ化 6">
              <a:extLst>
                <a:ext uri="{FF2B5EF4-FFF2-40B4-BE49-F238E27FC236}">
                  <a16:creationId xmlns:a16="http://schemas.microsoft.com/office/drawing/2014/main" id="{787B0920-E3C7-4958-B369-7CD1AD8BCE19}"/>
                </a:ext>
              </a:extLst>
            </p:cNvPr>
            <p:cNvGrpSpPr/>
            <p:nvPr/>
          </p:nvGrpSpPr>
          <p:grpSpPr>
            <a:xfrm>
              <a:off x="5827507" y="2231506"/>
              <a:ext cx="654545" cy="890075"/>
              <a:chOff x="566240" y="1581026"/>
              <a:chExt cx="720000" cy="979083"/>
            </a:xfrm>
          </p:grpSpPr>
          <p:sp>
            <p:nvSpPr>
              <p:cNvPr id="26" name="直方体 25">
                <a:extLst>
                  <a:ext uri="{FF2B5EF4-FFF2-40B4-BE49-F238E27FC236}">
                    <a16:creationId xmlns:a16="http://schemas.microsoft.com/office/drawing/2014/main" id="{400A56CD-54C2-4FE0-A832-026C2F6A304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6240" y="1840109"/>
                <a:ext cx="720000" cy="720000"/>
              </a:xfrm>
              <a:prstGeom prst="cub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/>
              </a:p>
            </p:txBody>
          </p:sp>
          <p:grpSp>
            <p:nvGrpSpPr>
              <p:cNvPr id="27" name="グループ化 26">
                <a:extLst>
                  <a:ext uri="{FF2B5EF4-FFF2-40B4-BE49-F238E27FC236}">
                    <a16:creationId xmlns:a16="http://schemas.microsoft.com/office/drawing/2014/main" id="{CA32A8E5-3C51-4EB8-993C-349684686292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80623" y="1581026"/>
                <a:ext cx="360000" cy="360000"/>
                <a:chOff x="295054" y="3428999"/>
                <a:chExt cx="1259958" cy="1259959"/>
              </a:xfrm>
            </p:grpSpPr>
            <p:cxnSp>
              <p:nvCxnSpPr>
                <p:cNvPr id="33" name="直線コネクタ 32">
                  <a:extLst>
                    <a:ext uri="{FF2B5EF4-FFF2-40B4-BE49-F238E27FC236}">
                      <a16:creationId xmlns:a16="http://schemas.microsoft.com/office/drawing/2014/main" id="{0D565BB9-2A9C-4AAF-8B5B-18BE3725F881}"/>
                    </a:ext>
                  </a:extLst>
                </p:cNvPr>
                <p:cNvCxnSpPr/>
                <p:nvPr/>
              </p:nvCxnSpPr>
              <p:spPr>
                <a:xfrm>
                  <a:off x="925033" y="3429000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直線コネクタ 33">
                  <a:extLst>
                    <a:ext uri="{FF2B5EF4-FFF2-40B4-BE49-F238E27FC236}">
                      <a16:creationId xmlns:a16="http://schemas.microsoft.com/office/drawing/2014/main" id="{2435347A-02E6-4E31-B57A-14029B4CF93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925033" y="2799021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直線コネクタ 34">
                  <a:extLst>
                    <a:ext uri="{FF2B5EF4-FFF2-40B4-BE49-F238E27FC236}">
                      <a16:creationId xmlns:a16="http://schemas.microsoft.com/office/drawing/2014/main" id="{55B26350-A4C9-4534-8B7D-5A8989186476}"/>
                    </a:ext>
                  </a:extLst>
                </p:cNvPr>
                <p:cNvCxnSpPr/>
                <p:nvPr/>
              </p:nvCxnSpPr>
              <p:spPr>
                <a:xfrm>
                  <a:off x="295054" y="3429000"/>
                  <a:ext cx="629979" cy="629979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直線コネクタ 35">
                  <a:extLst>
                    <a:ext uri="{FF2B5EF4-FFF2-40B4-BE49-F238E27FC236}">
                      <a16:creationId xmlns:a16="http://schemas.microsoft.com/office/drawing/2014/main" id="{B60F5A27-966A-42F8-9561-43E7CC9565BC}"/>
                    </a:ext>
                  </a:extLst>
                </p:cNvPr>
                <p:cNvCxnSpPr/>
                <p:nvPr/>
              </p:nvCxnSpPr>
              <p:spPr>
                <a:xfrm flipV="1">
                  <a:off x="925033" y="3428999"/>
                  <a:ext cx="629979" cy="62998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8" name="グループ化 27">
                <a:extLst>
                  <a:ext uri="{FF2B5EF4-FFF2-40B4-BE49-F238E27FC236}">
                    <a16:creationId xmlns:a16="http://schemas.microsoft.com/office/drawing/2014/main" id="{1DB94CA5-7A2B-4C03-8C04-D4DA2552FF85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913686" y="1581026"/>
                <a:ext cx="360000" cy="360000"/>
                <a:chOff x="295054" y="3428999"/>
                <a:chExt cx="1259958" cy="1259959"/>
              </a:xfrm>
            </p:grpSpPr>
            <p:cxnSp>
              <p:nvCxnSpPr>
                <p:cNvPr id="29" name="直線コネクタ 28">
                  <a:extLst>
                    <a:ext uri="{FF2B5EF4-FFF2-40B4-BE49-F238E27FC236}">
                      <a16:creationId xmlns:a16="http://schemas.microsoft.com/office/drawing/2014/main" id="{43934472-48C4-4960-9871-637E935A898E}"/>
                    </a:ext>
                  </a:extLst>
                </p:cNvPr>
                <p:cNvCxnSpPr/>
                <p:nvPr/>
              </p:nvCxnSpPr>
              <p:spPr>
                <a:xfrm>
                  <a:off x="925033" y="3429000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直線コネクタ 29">
                  <a:extLst>
                    <a:ext uri="{FF2B5EF4-FFF2-40B4-BE49-F238E27FC236}">
                      <a16:creationId xmlns:a16="http://schemas.microsoft.com/office/drawing/2014/main" id="{5698CFB6-ADFC-44CB-9334-880735C0C7F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925033" y="2799021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直線コネクタ 30">
                  <a:extLst>
                    <a:ext uri="{FF2B5EF4-FFF2-40B4-BE49-F238E27FC236}">
                      <a16:creationId xmlns:a16="http://schemas.microsoft.com/office/drawing/2014/main" id="{9468142C-07E8-425F-94C9-92F3F3002F8B}"/>
                    </a:ext>
                  </a:extLst>
                </p:cNvPr>
                <p:cNvCxnSpPr/>
                <p:nvPr/>
              </p:nvCxnSpPr>
              <p:spPr>
                <a:xfrm>
                  <a:off x="295054" y="3429000"/>
                  <a:ext cx="629979" cy="629979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直線コネクタ 31">
                  <a:extLst>
                    <a:ext uri="{FF2B5EF4-FFF2-40B4-BE49-F238E27FC236}">
                      <a16:creationId xmlns:a16="http://schemas.microsoft.com/office/drawing/2014/main" id="{5A5E30CF-BD49-4748-A229-835996AD970A}"/>
                    </a:ext>
                  </a:extLst>
                </p:cNvPr>
                <p:cNvCxnSpPr/>
                <p:nvPr/>
              </p:nvCxnSpPr>
              <p:spPr>
                <a:xfrm flipV="1">
                  <a:off x="925033" y="3428999"/>
                  <a:ext cx="629979" cy="62998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8" name="グループ化 7">
              <a:extLst>
                <a:ext uri="{FF2B5EF4-FFF2-40B4-BE49-F238E27FC236}">
                  <a16:creationId xmlns:a16="http://schemas.microsoft.com/office/drawing/2014/main" id="{D53DC20D-14DF-4254-BF1E-DEB512BBC725}"/>
                </a:ext>
              </a:extLst>
            </p:cNvPr>
            <p:cNvGrpSpPr/>
            <p:nvPr/>
          </p:nvGrpSpPr>
          <p:grpSpPr>
            <a:xfrm>
              <a:off x="7511156" y="2223407"/>
              <a:ext cx="654545" cy="890075"/>
              <a:chOff x="566240" y="1581026"/>
              <a:chExt cx="720000" cy="979083"/>
            </a:xfrm>
          </p:grpSpPr>
          <p:sp>
            <p:nvSpPr>
              <p:cNvPr id="15" name="直方体 14">
                <a:extLst>
                  <a:ext uri="{FF2B5EF4-FFF2-40B4-BE49-F238E27FC236}">
                    <a16:creationId xmlns:a16="http://schemas.microsoft.com/office/drawing/2014/main" id="{5D1DF75E-45D1-45EB-8C38-77D0BFFA362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6240" y="1840109"/>
                <a:ext cx="720000" cy="720000"/>
              </a:xfrm>
              <a:prstGeom prst="cube">
                <a:avLst/>
              </a:prstGeom>
              <a:solidFill>
                <a:srgbClr val="00B0F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/>
              </a:p>
            </p:txBody>
          </p:sp>
          <p:grpSp>
            <p:nvGrpSpPr>
              <p:cNvPr id="16" name="グループ化 15">
                <a:extLst>
                  <a:ext uri="{FF2B5EF4-FFF2-40B4-BE49-F238E27FC236}">
                    <a16:creationId xmlns:a16="http://schemas.microsoft.com/office/drawing/2014/main" id="{98A4A946-71FD-46A9-95F0-680EA0EA3133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80623" y="1581026"/>
                <a:ext cx="360000" cy="360000"/>
                <a:chOff x="295054" y="3428999"/>
                <a:chExt cx="1259958" cy="1259959"/>
              </a:xfrm>
            </p:grpSpPr>
            <p:cxnSp>
              <p:nvCxnSpPr>
                <p:cNvPr id="22" name="直線コネクタ 21">
                  <a:extLst>
                    <a:ext uri="{FF2B5EF4-FFF2-40B4-BE49-F238E27FC236}">
                      <a16:creationId xmlns:a16="http://schemas.microsoft.com/office/drawing/2014/main" id="{B3789ABE-204A-4DDA-8C31-0AA5A651602D}"/>
                    </a:ext>
                  </a:extLst>
                </p:cNvPr>
                <p:cNvCxnSpPr/>
                <p:nvPr/>
              </p:nvCxnSpPr>
              <p:spPr>
                <a:xfrm>
                  <a:off x="925033" y="3429000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直線コネクタ 22">
                  <a:extLst>
                    <a:ext uri="{FF2B5EF4-FFF2-40B4-BE49-F238E27FC236}">
                      <a16:creationId xmlns:a16="http://schemas.microsoft.com/office/drawing/2014/main" id="{02BB3C27-3790-46A0-A779-F2368C769A4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925033" y="2799021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直線コネクタ 23">
                  <a:extLst>
                    <a:ext uri="{FF2B5EF4-FFF2-40B4-BE49-F238E27FC236}">
                      <a16:creationId xmlns:a16="http://schemas.microsoft.com/office/drawing/2014/main" id="{CE9E282E-92AE-4254-8BE4-9C448E1D0438}"/>
                    </a:ext>
                  </a:extLst>
                </p:cNvPr>
                <p:cNvCxnSpPr/>
                <p:nvPr/>
              </p:nvCxnSpPr>
              <p:spPr>
                <a:xfrm>
                  <a:off x="295054" y="3429000"/>
                  <a:ext cx="629979" cy="629979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直線コネクタ 24">
                  <a:extLst>
                    <a:ext uri="{FF2B5EF4-FFF2-40B4-BE49-F238E27FC236}">
                      <a16:creationId xmlns:a16="http://schemas.microsoft.com/office/drawing/2014/main" id="{15D9F44A-B6E2-46B8-B9C5-D93F6E0700C8}"/>
                    </a:ext>
                  </a:extLst>
                </p:cNvPr>
                <p:cNvCxnSpPr/>
                <p:nvPr/>
              </p:nvCxnSpPr>
              <p:spPr>
                <a:xfrm flipV="1">
                  <a:off x="925033" y="3428999"/>
                  <a:ext cx="629979" cy="62998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7" name="グループ化 16">
                <a:extLst>
                  <a:ext uri="{FF2B5EF4-FFF2-40B4-BE49-F238E27FC236}">
                    <a16:creationId xmlns:a16="http://schemas.microsoft.com/office/drawing/2014/main" id="{4BD8E436-D3F4-4C70-8A70-73D53E3EE7DD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913686" y="1581026"/>
                <a:ext cx="360000" cy="360000"/>
                <a:chOff x="295054" y="3428999"/>
                <a:chExt cx="1259958" cy="1259959"/>
              </a:xfrm>
            </p:grpSpPr>
            <p:cxnSp>
              <p:nvCxnSpPr>
                <p:cNvPr id="18" name="直線コネクタ 17">
                  <a:extLst>
                    <a:ext uri="{FF2B5EF4-FFF2-40B4-BE49-F238E27FC236}">
                      <a16:creationId xmlns:a16="http://schemas.microsoft.com/office/drawing/2014/main" id="{79F302B7-9917-4428-A985-B9B6FD5A6646}"/>
                    </a:ext>
                  </a:extLst>
                </p:cNvPr>
                <p:cNvCxnSpPr/>
                <p:nvPr/>
              </p:nvCxnSpPr>
              <p:spPr>
                <a:xfrm>
                  <a:off x="925033" y="3429000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線コネクタ 18">
                  <a:extLst>
                    <a:ext uri="{FF2B5EF4-FFF2-40B4-BE49-F238E27FC236}">
                      <a16:creationId xmlns:a16="http://schemas.microsoft.com/office/drawing/2014/main" id="{9439CC0F-AF8D-4FB1-9951-CAFFA38AA7A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925033" y="2799021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直線コネクタ 19">
                  <a:extLst>
                    <a:ext uri="{FF2B5EF4-FFF2-40B4-BE49-F238E27FC236}">
                      <a16:creationId xmlns:a16="http://schemas.microsoft.com/office/drawing/2014/main" id="{660FAAE8-F786-4E12-8B8C-190BAD148E0A}"/>
                    </a:ext>
                  </a:extLst>
                </p:cNvPr>
                <p:cNvCxnSpPr/>
                <p:nvPr/>
              </p:nvCxnSpPr>
              <p:spPr>
                <a:xfrm>
                  <a:off x="295054" y="3429000"/>
                  <a:ext cx="629979" cy="629979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線コネクタ 20">
                  <a:extLst>
                    <a:ext uri="{FF2B5EF4-FFF2-40B4-BE49-F238E27FC236}">
                      <a16:creationId xmlns:a16="http://schemas.microsoft.com/office/drawing/2014/main" id="{4D55D8B9-C85A-4E0F-BF64-E769F4CD76AB}"/>
                    </a:ext>
                  </a:extLst>
                </p:cNvPr>
                <p:cNvCxnSpPr/>
                <p:nvPr/>
              </p:nvCxnSpPr>
              <p:spPr>
                <a:xfrm flipV="1">
                  <a:off x="925033" y="3428999"/>
                  <a:ext cx="629979" cy="62998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9" name="楕円 8">
              <a:extLst>
                <a:ext uri="{FF2B5EF4-FFF2-40B4-BE49-F238E27FC236}">
                  <a16:creationId xmlns:a16="http://schemas.microsoft.com/office/drawing/2014/main" id="{5740083B-EE72-4484-B0B3-F4A16F127AA2}"/>
                </a:ext>
              </a:extLst>
            </p:cNvPr>
            <p:cNvSpPr/>
            <p:nvPr/>
          </p:nvSpPr>
          <p:spPr>
            <a:xfrm rot="1295693">
              <a:off x="7483725" y="2600716"/>
              <a:ext cx="521962" cy="2060031"/>
            </a:xfrm>
            <a:prstGeom prst="ellipse">
              <a:avLst/>
            </a:prstGeom>
            <a:solidFill>
              <a:srgbClr val="76D6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10" name="楕円 9">
              <a:extLst>
                <a:ext uri="{FF2B5EF4-FFF2-40B4-BE49-F238E27FC236}">
                  <a16:creationId xmlns:a16="http://schemas.microsoft.com/office/drawing/2014/main" id="{B1FC1509-4D7F-4259-AF4B-4047899B7A2A}"/>
                </a:ext>
              </a:extLst>
            </p:cNvPr>
            <p:cNvSpPr/>
            <p:nvPr/>
          </p:nvSpPr>
          <p:spPr>
            <a:xfrm rot="19591564">
              <a:off x="5675979" y="2857275"/>
              <a:ext cx="1098411" cy="1678674"/>
            </a:xfrm>
            <a:prstGeom prst="ellipse">
              <a:avLst/>
            </a:prstGeom>
            <a:solidFill>
              <a:srgbClr val="FFCC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11" name="テキスト ボックス 10">
              <a:extLst>
                <a:ext uri="{FF2B5EF4-FFF2-40B4-BE49-F238E27FC236}">
                  <a16:creationId xmlns:a16="http://schemas.microsoft.com/office/drawing/2014/main" id="{D8646E9D-A7F1-42FE-9C50-0B8538106EF8}"/>
                </a:ext>
              </a:extLst>
            </p:cNvPr>
            <p:cNvSpPr txBox="1"/>
            <p:nvPr/>
          </p:nvSpPr>
          <p:spPr>
            <a:xfrm>
              <a:off x="5522806" y="1827940"/>
              <a:ext cx="133756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dirty="0" err="1"/>
                <a:t>gNB</a:t>
              </a:r>
              <a:r>
                <a:rPr lang="en-US" altLang="ja-JP" sz="1200" dirty="0"/>
                <a:t>(cc#1)</a:t>
              </a:r>
              <a:endParaRPr lang="ja-JP" altLang="en-US" dirty="0"/>
            </a:p>
          </p:txBody>
        </p:sp>
        <p:sp>
          <p:nvSpPr>
            <p:cNvPr id="12" name="テキスト ボックス 11">
              <a:extLst>
                <a:ext uri="{FF2B5EF4-FFF2-40B4-BE49-F238E27FC236}">
                  <a16:creationId xmlns:a16="http://schemas.microsoft.com/office/drawing/2014/main" id="{C14D761B-3204-43D2-B064-F40A912E3D55}"/>
                </a:ext>
              </a:extLst>
            </p:cNvPr>
            <p:cNvSpPr txBox="1"/>
            <p:nvPr/>
          </p:nvSpPr>
          <p:spPr>
            <a:xfrm>
              <a:off x="7196205" y="1827940"/>
              <a:ext cx="133756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en-US" altLang="ja-JP" err="1">
                  <a:solidFill>
                    <a:srgbClr val="262626"/>
                  </a:solidFill>
                </a:rPr>
                <a:t>gNB</a:t>
              </a:r>
              <a:r>
                <a:rPr lang="en-US" altLang="ja-JP" sz="1200">
                  <a:solidFill>
                    <a:srgbClr val="262626"/>
                  </a:solidFill>
                </a:rPr>
                <a:t>(cc#2)</a:t>
              </a:r>
              <a:endParaRPr lang="ja-JP" altLang="en-US">
                <a:solidFill>
                  <a:srgbClr val="262626"/>
                </a:solidFill>
              </a:endParaRPr>
            </a:p>
          </p:txBody>
        </p:sp>
        <p:sp>
          <p:nvSpPr>
            <p:cNvPr id="13" name="テキスト ボックス 12">
              <a:extLst>
                <a:ext uri="{FF2B5EF4-FFF2-40B4-BE49-F238E27FC236}">
                  <a16:creationId xmlns:a16="http://schemas.microsoft.com/office/drawing/2014/main" id="{5B3C82F9-973F-4169-99CA-92BF990076D2}"/>
                </a:ext>
              </a:extLst>
            </p:cNvPr>
            <p:cNvSpPr txBox="1"/>
            <p:nvPr/>
          </p:nvSpPr>
          <p:spPr>
            <a:xfrm>
              <a:off x="4728839" y="5722658"/>
              <a:ext cx="426423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400" dirty="0">
                  <a:latin typeface="+mj-lt"/>
                </a:rPr>
                <a:t>Conditions </a:t>
              </a:r>
              <a:r>
                <a:rPr lang="en-US" altLang="ja-JP" sz="1400" dirty="0" err="1">
                  <a:latin typeface="+mj-lt"/>
                </a:rPr>
                <a:t>bw</a:t>
              </a:r>
              <a:r>
                <a:rPr lang="en-US" altLang="ja-JP" sz="1400" dirty="0">
                  <a:latin typeface="+mj-lt"/>
                </a:rPr>
                <a:t>. </a:t>
              </a:r>
              <a:r>
                <a:rPr lang="en-US" altLang="ja-JP" sz="1400" dirty="0" err="1">
                  <a:latin typeface="+mj-lt"/>
                </a:rPr>
                <a:t>gNBs</a:t>
              </a:r>
              <a:endParaRPr lang="en-US" altLang="ja-JP" sz="1400" dirty="0">
                <a:latin typeface="+mj-lt"/>
              </a:endParaRPr>
            </a:p>
            <a:p>
              <a:pPr marL="285744" indent="-285744">
                <a:buFontTx/>
                <a:buChar char="-"/>
              </a:pPr>
              <a:r>
                <a:rPr lang="en-US" altLang="ja-JP" sz="1400" dirty="0">
                  <a:latin typeface="+mj-lt"/>
                </a:rPr>
                <a:t>MRTD (33us)</a:t>
              </a:r>
            </a:p>
            <a:p>
              <a:pPr marL="285744" indent="-285744">
                <a:buFontTx/>
                <a:buChar char="-"/>
              </a:pPr>
              <a:r>
                <a:rPr lang="en-US" altLang="ja-JP" sz="1400" dirty="0">
                  <a:latin typeface="+mj-lt"/>
                </a:rPr>
                <a:t>Power imbalance (25dB)</a:t>
              </a:r>
            </a:p>
          </p:txBody>
        </p:sp>
        <p:sp>
          <p:nvSpPr>
            <p:cNvPr id="14" name="テキスト ボックス 13">
              <a:extLst>
                <a:ext uri="{FF2B5EF4-FFF2-40B4-BE49-F238E27FC236}">
                  <a16:creationId xmlns:a16="http://schemas.microsoft.com/office/drawing/2014/main" id="{5B3C82F9-973F-4169-99CA-92BF990076D2}"/>
                </a:ext>
              </a:extLst>
            </p:cNvPr>
            <p:cNvSpPr txBox="1"/>
            <p:nvPr/>
          </p:nvSpPr>
          <p:spPr>
            <a:xfrm>
              <a:off x="4728839" y="4861359"/>
              <a:ext cx="2705805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400" dirty="0">
                  <a:latin typeface="+mj-lt"/>
                </a:rPr>
                <a:t>Deployment</a:t>
              </a:r>
              <a:r>
                <a:rPr lang="ja-JP" altLang="en-US" sz="1400" dirty="0">
                  <a:latin typeface="+mj-lt"/>
                </a:rPr>
                <a:t> </a:t>
              </a:r>
              <a:r>
                <a:rPr lang="en-US" altLang="ja-JP" sz="1400" dirty="0">
                  <a:latin typeface="+mj-lt"/>
                </a:rPr>
                <a:t>scenario</a:t>
              </a:r>
            </a:p>
            <a:p>
              <a:pPr marL="285744" indent="-285744">
                <a:buFontTx/>
                <a:buChar char="-"/>
              </a:pPr>
              <a:r>
                <a:rPr lang="en-US" altLang="ja-JP" sz="1400" dirty="0">
                  <a:latin typeface="+mj-lt"/>
                </a:rPr>
                <a:t>Non-collocated</a:t>
              </a:r>
            </a:p>
            <a:p>
              <a:pPr marL="285744" indent="-285744">
                <a:buFontTx/>
                <a:buChar char="-"/>
              </a:pPr>
              <a:r>
                <a:rPr lang="en-US" altLang="ja-JP" sz="1400" dirty="0">
                  <a:latin typeface="+mj-lt"/>
                </a:rPr>
                <a:t>Different antenna pattern</a:t>
              </a:r>
              <a:endParaRPr lang="ja-JP" altLang="en-US" sz="1400" dirty="0">
                <a:latin typeface="+mj-lt"/>
              </a:endParaRPr>
            </a:p>
          </p:txBody>
        </p:sp>
      </p:grpSp>
      <p:sp>
        <p:nvSpPr>
          <p:cNvPr id="37" name="正方形/長方形 36"/>
          <p:cNvSpPr/>
          <p:nvPr/>
        </p:nvSpPr>
        <p:spPr>
          <a:xfrm>
            <a:off x="1114596" y="4174816"/>
            <a:ext cx="2325119" cy="599459"/>
          </a:xfrm>
          <a:prstGeom prst="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D8646E9D-A7F1-42FE-9C50-0B8538106EF8}"/>
              </a:ext>
            </a:extLst>
          </p:cNvPr>
          <p:cNvSpPr txBox="1"/>
          <p:nvPr/>
        </p:nvSpPr>
        <p:spPr>
          <a:xfrm>
            <a:off x="396846" y="4289877"/>
            <a:ext cx="4956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UE</a:t>
            </a:r>
            <a:endParaRPr lang="ja-JP" altLang="en-US" dirty="0"/>
          </a:p>
        </p:txBody>
      </p:sp>
      <p:sp>
        <p:nvSpPr>
          <p:cNvPr id="39" name="正方形/長方形 38"/>
          <p:cNvSpPr/>
          <p:nvPr/>
        </p:nvSpPr>
        <p:spPr>
          <a:xfrm>
            <a:off x="1236254" y="4246961"/>
            <a:ext cx="753188" cy="455169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>
                <a:solidFill>
                  <a:schemeClr val="tx1"/>
                </a:solidFill>
              </a:rPr>
              <a:t>2 Rx Chain</a:t>
            </a:r>
            <a:endParaRPr lang="ja-JP" altLang="en-US" sz="1400">
              <a:solidFill>
                <a:schemeClr val="tx1"/>
              </a:solidFill>
            </a:endParaRPr>
          </a:p>
        </p:txBody>
      </p:sp>
      <p:sp>
        <p:nvSpPr>
          <p:cNvPr id="40" name="正方形/長方形 39"/>
          <p:cNvSpPr/>
          <p:nvPr/>
        </p:nvSpPr>
        <p:spPr>
          <a:xfrm>
            <a:off x="2483380" y="4246961"/>
            <a:ext cx="753188" cy="455169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>
                <a:solidFill>
                  <a:schemeClr val="tx1"/>
                </a:solidFill>
              </a:rPr>
              <a:t>2 Rx Chain</a:t>
            </a:r>
            <a:endParaRPr lang="ja-JP" altLang="en-US" sz="1400">
              <a:solidFill>
                <a:schemeClr val="tx1"/>
              </a:solidFill>
            </a:endParaRPr>
          </a:p>
        </p:txBody>
      </p: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D8646E9D-A7F1-42FE-9C50-0B8538106EF8}"/>
              </a:ext>
            </a:extLst>
          </p:cNvPr>
          <p:cNvSpPr txBox="1"/>
          <p:nvPr/>
        </p:nvSpPr>
        <p:spPr>
          <a:xfrm>
            <a:off x="770974" y="3407913"/>
            <a:ext cx="29427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/>
              <a:t>Power imbalance </a:t>
            </a:r>
            <a:r>
              <a:rPr lang="ja-JP" altLang="en-US"/>
              <a:t>≦</a:t>
            </a:r>
            <a:r>
              <a:rPr lang="en-US" altLang="ja-JP"/>
              <a:t>25dB</a:t>
            </a:r>
          </a:p>
        </p:txBody>
      </p:sp>
      <p:grpSp>
        <p:nvGrpSpPr>
          <p:cNvPr id="42" name="図形グループ 71"/>
          <p:cNvGrpSpPr/>
          <p:nvPr/>
        </p:nvGrpSpPr>
        <p:grpSpPr>
          <a:xfrm>
            <a:off x="4111017" y="1514829"/>
            <a:ext cx="3810375" cy="5007389"/>
            <a:chOff x="4608872" y="1529343"/>
            <a:chExt cx="4384197" cy="5007388"/>
          </a:xfrm>
        </p:grpSpPr>
        <p:sp>
          <p:nvSpPr>
            <p:cNvPr id="43" name="角丸四角形 42"/>
            <p:cNvSpPr/>
            <p:nvPr/>
          </p:nvSpPr>
          <p:spPr>
            <a:xfrm>
              <a:off x="4635500" y="1651000"/>
              <a:ext cx="4357569" cy="4885731"/>
            </a:xfrm>
            <a:prstGeom prst="roundRect">
              <a:avLst>
                <a:gd name="adj" fmla="val 8042"/>
              </a:avLst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44" name="テキスト ボックス 43">
              <a:extLst>
                <a:ext uri="{FF2B5EF4-FFF2-40B4-BE49-F238E27FC236}">
                  <a16:creationId xmlns:a16="http://schemas.microsoft.com/office/drawing/2014/main" id="{52D10E07-B2A3-41D0-A079-F1ACE2D4F6C8}"/>
                </a:ext>
              </a:extLst>
            </p:cNvPr>
            <p:cNvSpPr txBox="1"/>
            <p:nvPr/>
          </p:nvSpPr>
          <p:spPr>
            <a:xfrm>
              <a:off x="4608872" y="1529343"/>
              <a:ext cx="4292745" cy="338554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ja-JP" sz="1600" b="1" u="sng" dirty="0">
                  <a:latin typeface="+mj-lt"/>
                </a:rPr>
                <a:t>Type 3</a:t>
              </a:r>
              <a:r>
                <a:rPr lang="en-US" altLang="ja-JP" sz="1600" u="sng" dirty="0">
                  <a:latin typeface="+mj-lt"/>
                </a:rPr>
                <a:t> : 4x4/cc, Shared 4Rx Chain</a:t>
              </a:r>
              <a:endParaRPr lang="ja-JP" altLang="en-US" sz="1600" u="sng" dirty="0">
                <a:latin typeface="+mj-lt"/>
              </a:endParaRPr>
            </a:p>
          </p:txBody>
        </p:sp>
        <p:grpSp>
          <p:nvGrpSpPr>
            <p:cNvPr id="45" name="グループ化 44">
              <a:extLst>
                <a:ext uri="{FF2B5EF4-FFF2-40B4-BE49-F238E27FC236}">
                  <a16:creationId xmlns:a16="http://schemas.microsoft.com/office/drawing/2014/main" id="{787B0920-E3C7-4958-B369-7CD1AD8BCE19}"/>
                </a:ext>
              </a:extLst>
            </p:cNvPr>
            <p:cNvGrpSpPr/>
            <p:nvPr/>
          </p:nvGrpSpPr>
          <p:grpSpPr>
            <a:xfrm>
              <a:off x="5827507" y="2231506"/>
              <a:ext cx="654545" cy="890075"/>
              <a:chOff x="566240" y="1581026"/>
              <a:chExt cx="720000" cy="979083"/>
            </a:xfrm>
          </p:grpSpPr>
          <p:sp>
            <p:nvSpPr>
              <p:cNvPr id="60" name="直方体 59">
                <a:extLst>
                  <a:ext uri="{FF2B5EF4-FFF2-40B4-BE49-F238E27FC236}">
                    <a16:creationId xmlns:a16="http://schemas.microsoft.com/office/drawing/2014/main" id="{400A56CD-54C2-4FE0-A832-026C2F6A304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6240" y="1840109"/>
                <a:ext cx="720000" cy="720000"/>
              </a:xfrm>
              <a:prstGeom prst="cub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/>
              </a:p>
            </p:txBody>
          </p:sp>
          <p:grpSp>
            <p:nvGrpSpPr>
              <p:cNvPr id="61" name="グループ化 60">
                <a:extLst>
                  <a:ext uri="{FF2B5EF4-FFF2-40B4-BE49-F238E27FC236}">
                    <a16:creationId xmlns:a16="http://schemas.microsoft.com/office/drawing/2014/main" id="{CA32A8E5-3C51-4EB8-993C-349684686292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80623" y="1581026"/>
                <a:ext cx="360000" cy="360000"/>
                <a:chOff x="295054" y="3428999"/>
                <a:chExt cx="1259958" cy="1259959"/>
              </a:xfrm>
            </p:grpSpPr>
            <p:cxnSp>
              <p:nvCxnSpPr>
                <p:cNvPr id="67" name="直線コネクタ 66">
                  <a:extLst>
                    <a:ext uri="{FF2B5EF4-FFF2-40B4-BE49-F238E27FC236}">
                      <a16:creationId xmlns:a16="http://schemas.microsoft.com/office/drawing/2014/main" id="{0D565BB9-2A9C-4AAF-8B5B-18BE3725F881}"/>
                    </a:ext>
                  </a:extLst>
                </p:cNvPr>
                <p:cNvCxnSpPr/>
                <p:nvPr/>
              </p:nvCxnSpPr>
              <p:spPr>
                <a:xfrm>
                  <a:off x="925033" y="3429000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" name="直線コネクタ 67">
                  <a:extLst>
                    <a:ext uri="{FF2B5EF4-FFF2-40B4-BE49-F238E27FC236}">
                      <a16:creationId xmlns:a16="http://schemas.microsoft.com/office/drawing/2014/main" id="{2435347A-02E6-4E31-B57A-14029B4CF93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925033" y="2799021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" name="直線コネクタ 68">
                  <a:extLst>
                    <a:ext uri="{FF2B5EF4-FFF2-40B4-BE49-F238E27FC236}">
                      <a16:creationId xmlns:a16="http://schemas.microsoft.com/office/drawing/2014/main" id="{55B26350-A4C9-4534-8B7D-5A8989186476}"/>
                    </a:ext>
                  </a:extLst>
                </p:cNvPr>
                <p:cNvCxnSpPr/>
                <p:nvPr/>
              </p:nvCxnSpPr>
              <p:spPr>
                <a:xfrm>
                  <a:off x="295054" y="3429000"/>
                  <a:ext cx="629979" cy="629979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70" name="直線コネクタ 69">
                  <a:extLst>
                    <a:ext uri="{FF2B5EF4-FFF2-40B4-BE49-F238E27FC236}">
                      <a16:creationId xmlns:a16="http://schemas.microsoft.com/office/drawing/2014/main" id="{B60F5A27-966A-42F8-9561-43E7CC9565BC}"/>
                    </a:ext>
                  </a:extLst>
                </p:cNvPr>
                <p:cNvCxnSpPr/>
                <p:nvPr/>
              </p:nvCxnSpPr>
              <p:spPr>
                <a:xfrm flipV="1">
                  <a:off x="925033" y="3428999"/>
                  <a:ext cx="629979" cy="62998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2" name="グループ化 61">
                <a:extLst>
                  <a:ext uri="{FF2B5EF4-FFF2-40B4-BE49-F238E27FC236}">
                    <a16:creationId xmlns:a16="http://schemas.microsoft.com/office/drawing/2014/main" id="{1DB94CA5-7A2B-4C03-8C04-D4DA2552FF85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913686" y="1581026"/>
                <a:ext cx="360000" cy="360000"/>
                <a:chOff x="295054" y="3428999"/>
                <a:chExt cx="1259958" cy="1259959"/>
              </a:xfrm>
            </p:grpSpPr>
            <p:cxnSp>
              <p:nvCxnSpPr>
                <p:cNvPr id="63" name="直線コネクタ 62">
                  <a:extLst>
                    <a:ext uri="{FF2B5EF4-FFF2-40B4-BE49-F238E27FC236}">
                      <a16:creationId xmlns:a16="http://schemas.microsoft.com/office/drawing/2014/main" id="{43934472-48C4-4960-9871-637E935A898E}"/>
                    </a:ext>
                  </a:extLst>
                </p:cNvPr>
                <p:cNvCxnSpPr/>
                <p:nvPr/>
              </p:nvCxnSpPr>
              <p:spPr>
                <a:xfrm>
                  <a:off x="925033" y="3429000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直線コネクタ 63">
                  <a:extLst>
                    <a:ext uri="{FF2B5EF4-FFF2-40B4-BE49-F238E27FC236}">
                      <a16:creationId xmlns:a16="http://schemas.microsoft.com/office/drawing/2014/main" id="{5698CFB6-ADFC-44CB-9334-880735C0C7F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925033" y="2799021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直線コネクタ 64">
                  <a:extLst>
                    <a:ext uri="{FF2B5EF4-FFF2-40B4-BE49-F238E27FC236}">
                      <a16:creationId xmlns:a16="http://schemas.microsoft.com/office/drawing/2014/main" id="{9468142C-07E8-425F-94C9-92F3F3002F8B}"/>
                    </a:ext>
                  </a:extLst>
                </p:cNvPr>
                <p:cNvCxnSpPr/>
                <p:nvPr/>
              </p:nvCxnSpPr>
              <p:spPr>
                <a:xfrm>
                  <a:off x="295054" y="3429000"/>
                  <a:ext cx="629979" cy="629979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直線コネクタ 65">
                  <a:extLst>
                    <a:ext uri="{FF2B5EF4-FFF2-40B4-BE49-F238E27FC236}">
                      <a16:creationId xmlns:a16="http://schemas.microsoft.com/office/drawing/2014/main" id="{5A5E30CF-BD49-4748-A229-835996AD970A}"/>
                    </a:ext>
                  </a:extLst>
                </p:cNvPr>
                <p:cNvCxnSpPr/>
                <p:nvPr/>
              </p:nvCxnSpPr>
              <p:spPr>
                <a:xfrm flipV="1">
                  <a:off x="925033" y="3428999"/>
                  <a:ext cx="629979" cy="62998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46" name="グループ化 45">
              <a:extLst>
                <a:ext uri="{FF2B5EF4-FFF2-40B4-BE49-F238E27FC236}">
                  <a16:creationId xmlns:a16="http://schemas.microsoft.com/office/drawing/2014/main" id="{D53DC20D-14DF-4254-BF1E-DEB512BBC725}"/>
                </a:ext>
              </a:extLst>
            </p:cNvPr>
            <p:cNvGrpSpPr/>
            <p:nvPr/>
          </p:nvGrpSpPr>
          <p:grpSpPr>
            <a:xfrm>
              <a:off x="7511156" y="2223407"/>
              <a:ext cx="654545" cy="890075"/>
              <a:chOff x="566240" y="1581026"/>
              <a:chExt cx="720000" cy="979083"/>
            </a:xfrm>
          </p:grpSpPr>
          <p:sp>
            <p:nvSpPr>
              <p:cNvPr id="49" name="直方体 48">
                <a:extLst>
                  <a:ext uri="{FF2B5EF4-FFF2-40B4-BE49-F238E27FC236}">
                    <a16:creationId xmlns:a16="http://schemas.microsoft.com/office/drawing/2014/main" id="{5D1DF75E-45D1-45EB-8C38-77D0BFFA362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6240" y="1840109"/>
                <a:ext cx="720000" cy="720000"/>
              </a:xfrm>
              <a:prstGeom prst="cube">
                <a:avLst/>
              </a:prstGeom>
              <a:solidFill>
                <a:srgbClr val="00B0F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/>
              </a:p>
            </p:txBody>
          </p:sp>
          <p:grpSp>
            <p:nvGrpSpPr>
              <p:cNvPr id="50" name="グループ化 49">
                <a:extLst>
                  <a:ext uri="{FF2B5EF4-FFF2-40B4-BE49-F238E27FC236}">
                    <a16:creationId xmlns:a16="http://schemas.microsoft.com/office/drawing/2014/main" id="{98A4A946-71FD-46A9-95F0-680EA0EA3133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80623" y="1581026"/>
                <a:ext cx="360000" cy="360000"/>
                <a:chOff x="295054" y="3428999"/>
                <a:chExt cx="1259958" cy="1259959"/>
              </a:xfrm>
            </p:grpSpPr>
            <p:cxnSp>
              <p:nvCxnSpPr>
                <p:cNvPr id="56" name="直線コネクタ 55">
                  <a:extLst>
                    <a:ext uri="{FF2B5EF4-FFF2-40B4-BE49-F238E27FC236}">
                      <a16:creationId xmlns:a16="http://schemas.microsoft.com/office/drawing/2014/main" id="{B3789ABE-204A-4DDA-8C31-0AA5A651602D}"/>
                    </a:ext>
                  </a:extLst>
                </p:cNvPr>
                <p:cNvCxnSpPr/>
                <p:nvPr/>
              </p:nvCxnSpPr>
              <p:spPr>
                <a:xfrm>
                  <a:off x="925033" y="3429000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直線コネクタ 56">
                  <a:extLst>
                    <a:ext uri="{FF2B5EF4-FFF2-40B4-BE49-F238E27FC236}">
                      <a16:creationId xmlns:a16="http://schemas.microsoft.com/office/drawing/2014/main" id="{02BB3C27-3790-46A0-A779-F2368C769A4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925033" y="2799021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直線コネクタ 57">
                  <a:extLst>
                    <a:ext uri="{FF2B5EF4-FFF2-40B4-BE49-F238E27FC236}">
                      <a16:creationId xmlns:a16="http://schemas.microsoft.com/office/drawing/2014/main" id="{CE9E282E-92AE-4254-8BE4-9C448E1D0438}"/>
                    </a:ext>
                  </a:extLst>
                </p:cNvPr>
                <p:cNvCxnSpPr/>
                <p:nvPr/>
              </p:nvCxnSpPr>
              <p:spPr>
                <a:xfrm>
                  <a:off x="295054" y="3429000"/>
                  <a:ext cx="629979" cy="629979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直線コネクタ 58">
                  <a:extLst>
                    <a:ext uri="{FF2B5EF4-FFF2-40B4-BE49-F238E27FC236}">
                      <a16:creationId xmlns:a16="http://schemas.microsoft.com/office/drawing/2014/main" id="{15D9F44A-B6E2-46B8-B9C5-D93F6E0700C8}"/>
                    </a:ext>
                  </a:extLst>
                </p:cNvPr>
                <p:cNvCxnSpPr/>
                <p:nvPr/>
              </p:nvCxnSpPr>
              <p:spPr>
                <a:xfrm flipV="1">
                  <a:off x="925033" y="3428999"/>
                  <a:ext cx="629979" cy="62998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1" name="グループ化 50">
                <a:extLst>
                  <a:ext uri="{FF2B5EF4-FFF2-40B4-BE49-F238E27FC236}">
                    <a16:creationId xmlns:a16="http://schemas.microsoft.com/office/drawing/2014/main" id="{4BD8E436-D3F4-4C70-8A70-73D53E3EE7DD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913686" y="1581026"/>
                <a:ext cx="360000" cy="360000"/>
                <a:chOff x="295054" y="3428999"/>
                <a:chExt cx="1259958" cy="1259959"/>
              </a:xfrm>
            </p:grpSpPr>
            <p:cxnSp>
              <p:nvCxnSpPr>
                <p:cNvPr id="52" name="直線コネクタ 51">
                  <a:extLst>
                    <a:ext uri="{FF2B5EF4-FFF2-40B4-BE49-F238E27FC236}">
                      <a16:creationId xmlns:a16="http://schemas.microsoft.com/office/drawing/2014/main" id="{79F302B7-9917-4428-A985-B9B6FD5A6646}"/>
                    </a:ext>
                  </a:extLst>
                </p:cNvPr>
                <p:cNvCxnSpPr/>
                <p:nvPr/>
              </p:nvCxnSpPr>
              <p:spPr>
                <a:xfrm>
                  <a:off x="925033" y="3429000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直線コネクタ 52">
                  <a:extLst>
                    <a:ext uri="{FF2B5EF4-FFF2-40B4-BE49-F238E27FC236}">
                      <a16:creationId xmlns:a16="http://schemas.microsoft.com/office/drawing/2014/main" id="{9439CC0F-AF8D-4FB1-9951-CAFFA38AA7A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925033" y="2799021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直線コネクタ 53">
                  <a:extLst>
                    <a:ext uri="{FF2B5EF4-FFF2-40B4-BE49-F238E27FC236}">
                      <a16:creationId xmlns:a16="http://schemas.microsoft.com/office/drawing/2014/main" id="{660FAAE8-F786-4E12-8B8C-190BAD148E0A}"/>
                    </a:ext>
                  </a:extLst>
                </p:cNvPr>
                <p:cNvCxnSpPr/>
                <p:nvPr/>
              </p:nvCxnSpPr>
              <p:spPr>
                <a:xfrm>
                  <a:off x="295054" y="3429000"/>
                  <a:ext cx="629979" cy="629979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直線コネクタ 54">
                  <a:extLst>
                    <a:ext uri="{FF2B5EF4-FFF2-40B4-BE49-F238E27FC236}">
                      <a16:creationId xmlns:a16="http://schemas.microsoft.com/office/drawing/2014/main" id="{4D55D8B9-C85A-4E0F-BF64-E769F4CD76AB}"/>
                    </a:ext>
                  </a:extLst>
                </p:cNvPr>
                <p:cNvCxnSpPr/>
                <p:nvPr/>
              </p:nvCxnSpPr>
              <p:spPr>
                <a:xfrm flipV="1">
                  <a:off x="925033" y="3428999"/>
                  <a:ext cx="629979" cy="62998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47" name="テキスト ボックス 46">
              <a:extLst>
                <a:ext uri="{FF2B5EF4-FFF2-40B4-BE49-F238E27FC236}">
                  <a16:creationId xmlns:a16="http://schemas.microsoft.com/office/drawing/2014/main" id="{5B3C82F9-973F-4169-99CA-92BF990076D2}"/>
                </a:ext>
              </a:extLst>
            </p:cNvPr>
            <p:cNvSpPr txBox="1"/>
            <p:nvPr/>
          </p:nvSpPr>
          <p:spPr>
            <a:xfrm>
              <a:off x="4728839" y="5722658"/>
              <a:ext cx="426423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400" dirty="0">
                  <a:latin typeface="+mj-lt"/>
                </a:rPr>
                <a:t>Conditions </a:t>
              </a:r>
              <a:r>
                <a:rPr lang="en-US" altLang="ja-JP" sz="1400" dirty="0" err="1">
                  <a:latin typeface="+mj-lt"/>
                </a:rPr>
                <a:t>bw</a:t>
              </a:r>
              <a:r>
                <a:rPr lang="en-US" altLang="ja-JP" sz="1400" dirty="0">
                  <a:latin typeface="+mj-lt"/>
                </a:rPr>
                <a:t>. </a:t>
              </a:r>
              <a:r>
                <a:rPr lang="en-US" altLang="ja-JP" sz="1400" dirty="0" err="1">
                  <a:latin typeface="+mj-lt"/>
                </a:rPr>
                <a:t>gNBs</a:t>
              </a:r>
              <a:endParaRPr lang="en-US" altLang="ja-JP" sz="1400" dirty="0">
                <a:latin typeface="+mj-lt"/>
              </a:endParaRPr>
            </a:p>
            <a:p>
              <a:pPr marL="285744" indent="-285744">
                <a:buFontTx/>
                <a:buChar char="-"/>
              </a:pPr>
              <a:r>
                <a:rPr lang="en-US" altLang="ja-JP" sz="1400" dirty="0"/>
                <a:t>MRTD </a:t>
              </a:r>
              <a:r>
                <a:rPr lang="en-US" altLang="ja-JP" sz="1400" dirty="0">
                  <a:latin typeface="+mj-lt"/>
                </a:rPr>
                <a:t>(</a:t>
              </a:r>
              <a:r>
                <a:rPr lang="en-US" altLang="ja-JP" sz="1400" dirty="0">
                  <a:solidFill>
                    <a:srgbClr val="FF0000"/>
                  </a:solidFill>
                  <a:latin typeface="+mj-lt"/>
                </a:rPr>
                <a:t>[??]</a:t>
              </a:r>
              <a:r>
                <a:rPr lang="en-US" altLang="ja-JP" sz="1400" dirty="0">
                  <a:latin typeface="+mj-lt"/>
                </a:rPr>
                <a:t>us)</a:t>
              </a:r>
            </a:p>
            <a:p>
              <a:pPr marL="285744" indent="-285744">
                <a:buFontTx/>
                <a:buChar char="-"/>
              </a:pPr>
              <a:r>
                <a:rPr lang="en-US" altLang="ja-JP" sz="1400" dirty="0">
                  <a:latin typeface="+mj-lt"/>
                </a:rPr>
                <a:t>Power imbalance (</a:t>
              </a:r>
              <a:r>
                <a:rPr lang="en-US" altLang="ja-JP" sz="1400" dirty="0">
                  <a:solidFill>
                    <a:srgbClr val="FF0000"/>
                  </a:solidFill>
                  <a:latin typeface="+mj-lt"/>
                </a:rPr>
                <a:t>[??]</a:t>
              </a:r>
              <a:r>
                <a:rPr lang="en-US" altLang="ja-JP" sz="1400" dirty="0">
                  <a:latin typeface="+mj-lt"/>
                </a:rPr>
                <a:t>dB)</a:t>
              </a:r>
            </a:p>
          </p:txBody>
        </p:sp>
        <p:sp>
          <p:nvSpPr>
            <p:cNvPr id="48" name="テキスト ボックス 47">
              <a:extLst>
                <a:ext uri="{FF2B5EF4-FFF2-40B4-BE49-F238E27FC236}">
                  <a16:creationId xmlns:a16="http://schemas.microsoft.com/office/drawing/2014/main" id="{5B3C82F9-973F-4169-99CA-92BF990076D2}"/>
                </a:ext>
              </a:extLst>
            </p:cNvPr>
            <p:cNvSpPr txBox="1"/>
            <p:nvPr/>
          </p:nvSpPr>
          <p:spPr>
            <a:xfrm>
              <a:off x="4728839" y="4861359"/>
              <a:ext cx="2705805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400">
                  <a:latin typeface="+mj-lt"/>
                </a:rPr>
                <a:t>Deployment</a:t>
              </a:r>
              <a:r>
                <a:rPr lang="ja-JP" altLang="en-US" sz="1400">
                  <a:latin typeface="+mj-lt"/>
                </a:rPr>
                <a:t> </a:t>
              </a:r>
              <a:r>
                <a:rPr lang="en-US" altLang="ja-JP" sz="1400">
                  <a:latin typeface="+mj-lt"/>
                </a:rPr>
                <a:t>scenario</a:t>
              </a:r>
            </a:p>
            <a:p>
              <a:pPr marL="285744" indent="-285744">
                <a:buFontTx/>
                <a:buChar char="-"/>
              </a:pPr>
              <a:r>
                <a:rPr lang="en-US" altLang="ja-JP" sz="1400">
                  <a:latin typeface="+mj-lt"/>
                </a:rPr>
                <a:t>Non-collocated</a:t>
              </a:r>
            </a:p>
            <a:p>
              <a:pPr marL="285744" indent="-285744">
                <a:buFontTx/>
                <a:buChar char="-"/>
              </a:pPr>
              <a:r>
                <a:rPr lang="en-US" altLang="ja-JP" sz="1400">
                  <a:latin typeface="+mj-lt"/>
                </a:rPr>
                <a:t>Different antenna pattern</a:t>
              </a:r>
              <a:endParaRPr lang="ja-JP" altLang="en-US" sz="1400" err="1">
                <a:latin typeface="+mj-lt"/>
              </a:endParaRPr>
            </a:p>
          </p:txBody>
        </p:sp>
      </p:grpSp>
      <p:sp>
        <p:nvSpPr>
          <p:cNvPr id="71" name="正方形/長方形 70"/>
          <p:cNvSpPr/>
          <p:nvPr/>
        </p:nvSpPr>
        <p:spPr>
          <a:xfrm>
            <a:off x="5122004" y="4174816"/>
            <a:ext cx="2325119" cy="599459"/>
          </a:xfrm>
          <a:prstGeom prst="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72" name="テキスト ボックス 71">
            <a:extLst>
              <a:ext uri="{FF2B5EF4-FFF2-40B4-BE49-F238E27FC236}">
                <a16:creationId xmlns:a16="http://schemas.microsoft.com/office/drawing/2014/main" id="{D8646E9D-A7F1-42FE-9C50-0B8538106EF8}"/>
              </a:ext>
            </a:extLst>
          </p:cNvPr>
          <p:cNvSpPr txBox="1"/>
          <p:nvPr/>
        </p:nvSpPr>
        <p:spPr>
          <a:xfrm>
            <a:off x="4404254" y="4289877"/>
            <a:ext cx="4956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/>
              <a:t>UE</a:t>
            </a:r>
            <a:endParaRPr lang="ja-JP" altLang="en-US" err="1"/>
          </a:p>
        </p:txBody>
      </p:sp>
      <p:sp>
        <p:nvSpPr>
          <p:cNvPr id="73" name="正方形/長方形 72"/>
          <p:cNvSpPr/>
          <p:nvPr/>
        </p:nvSpPr>
        <p:spPr>
          <a:xfrm>
            <a:off x="5852328" y="4246961"/>
            <a:ext cx="753188" cy="455169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>
                <a:solidFill>
                  <a:schemeClr val="tx1"/>
                </a:solidFill>
              </a:rPr>
              <a:t>4 Rx Chain</a:t>
            </a:r>
            <a:endParaRPr lang="ja-JP" altLang="en-US" sz="1400">
              <a:solidFill>
                <a:schemeClr val="tx1"/>
              </a:solidFill>
            </a:endParaRPr>
          </a:p>
        </p:txBody>
      </p:sp>
      <p:sp>
        <p:nvSpPr>
          <p:cNvPr id="75" name="楕円 74">
            <a:extLst>
              <a:ext uri="{FF2B5EF4-FFF2-40B4-BE49-F238E27FC236}">
                <a16:creationId xmlns:a16="http://schemas.microsoft.com/office/drawing/2014/main" id="{5740083B-EE72-4484-B0B3-F4A16F127AA2}"/>
              </a:ext>
            </a:extLst>
          </p:cNvPr>
          <p:cNvSpPr/>
          <p:nvPr/>
        </p:nvSpPr>
        <p:spPr>
          <a:xfrm rot="2779660">
            <a:off x="6293634" y="2607124"/>
            <a:ext cx="521963" cy="2060031"/>
          </a:xfrm>
          <a:prstGeom prst="ellipse">
            <a:avLst/>
          </a:prstGeom>
          <a:solidFill>
            <a:srgbClr val="76D6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76" name="楕円 75">
            <a:extLst>
              <a:ext uri="{FF2B5EF4-FFF2-40B4-BE49-F238E27FC236}">
                <a16:creationId xmlns:a16="http://schemas.microsoft.com/office/drawing/2014/main" id="{B1FC1509-4D7F-4259-AF4B-4047899B7A2A}"/>
              </a:ext>
            </a:extLst>
          </p:cNvPr>
          <p:cNvSpPr/>
          <p:nvPr/>
        </p:nvSpPr>
        <p:spPr>
          <a:xfrm rot="19591564">
            <a:off x="5606098" y="2782701"/>
            <a:ext cx="1098411" cy="1678675"/>
          </a:xfrm>
          <a:prstGeom prst="ellipse">
            <a:avLst/>
          </a:prstGeom>
          <a:solidFill>
            <a:srgbClr val="FFCC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grpSp>
        <p:nvGrpSpPr>
          <p:cNvPr id="78" name="図形グループ 71"/>
          <p:cNvGrpSpPr/>
          <p:nvPr/>
        </p:nvGrpSpPr>
        <p:grpSpPr>
          <a:xfrm>
            <a:off x="7978809" y="1514829"/>
            <a:ext cx="4263411" cy="5007389"/>
            <a:chOff x="4468408" y="1529343"/>
            <a:chExt cx="4905458" cy="5007388"/>
          </a:xfrm>
        </p:grpSpPr>
        <p:sp>
          <p:nvSpPr>
            <p:cNvPr id="79" name="角丸四角形 78"/>
            <p:cNvSpPr/>
            <p:nvPr/>
          </p:nvSpPr>
          <p:spPr>
            <a:xfrm>
              <a:off x="4635500" y="1651000"/>
              <a:ext cx="4357569" cy="4885731"/>
            </a:xfrm>
            <a:prstGeom prst="roundRect">
              <a:avLst>
                <a:gd name="adj" fmla="val 8042"/>
              </a:avLst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80" name="テキスト ボックス 79">
              <a:extLst>
                <a:ext uri="{FF2B5EF4-FFF2-40B4-BE49-F238E27FC236}">
                  <a16:creationId xmlns:a16="http://schemas.microsoft.com/office/drawing/2014/main" id="{52D10E07-B2A3-41D0-A079-F1ACE2D4F6C8}"/>
                </a:ext>
              </a:extLst>
            </p:cNvPr>
            <p:cNvSpPr txBox="1"/>
            <p:nvPr/>
          </p:nvSpPr>
          <p:spPr>
            <a:xfrm>
              <a:off x="4468408" y="1529343"/>
              <a:ext cx="4905458" cy="338554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ja-JP" sz="1600" b="1" u="sng" dirty="0">
                  <a:latin typeface="+mj-lt"/>
                </a:rPr>
                <a:t>Type 4</a:t>
              </a:r>
              <a:r>
                <a:rPr lang="en-US" altLang="ja-JP" sz="1600" u="sng" dirty="0">
                  <a:latin typeface="+mj-lt"/>
                </a:rPr>
                <a:t> : 4x4/cc, Separated 6/8Rx Chain</a:t>
              </a:r>
              <a:endParaRPr lang="ja-JP" altLang="en-US" sz="1600" u="sng" dirty="0">
                <a:latin typeface="+mj-lt"/>
              </a:endParaRPr>
            </a:p>
          </p:txBody>
        </p:sp>
        <p:grpSp>
          <p:nvGrpSpPr>
            <p:cNvPr id="81" name="グループ化 80">
              <a:extLst>
                <a:ext uri="{FF2B5EF4-FFF2-40B4-BE49-F238E27FC236}">
                  <a16:creationId xmlns:a16="http://schemas.microsoft.com/office/drawing/2014/main" id="{787B0920-E3C7-4958-B369-7CD1AD8BCE19}"/>
                </a:ext>
              </a:extLst>
            </p:cNvPr>
            <p:cNvGrpSpPr/>
            <p:nvPr/>
          </p:nvGrpSpPr>
          <p:grpSpPr>
            <a:xfrm>
              <a:off x="5827507" y="2231506"/>
              <a:ext cx="654545" cy="890075"/>
              <a:chOff x="566240" y="1581026"/>
              <a:chExt cx="720000" cy="979083"/>
            </a:xfrm>
          </p:grpSpPr>
          <p:sp>
            <p:nvSpPr>
              <p:cNvPr id="98" name="直方体 97">
                <a:extLst>
                  <a:ext uri="{FF2B5EF4-FFF2-40B4-BE49-F238E27FC236}">
                    <a16:creationId xmlns:a16="http://schemas.microsoft.com/office/drawing/2014/main" id="{400A56CD-54C2-4FE0-A832-026C2F6A304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6240" y="1840109"/>
                <a:ext cx="720000" cy="720000"/>
              </a:xfrm>
              <a:prstGeom prst="cub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/>
              </a:p>
            </p:txBody>
          </p:sp>
          <p:grpSp>
            <p:nvGrpSpPr>
              <p:cNvPr id="99" name="グループ化 98">
                <a:extLst>
                  <a:ext uri="{FF2B5EF4-FFF2-40B4-BE49-F238E27FC236}">
                    <a16:creationId xmlns:a16="http://schemas.microsoft.com/office/drawing/2014/main" id="{CA32A8E5-3C51-4EB8-993C-349684686292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80623" y="1581026"/>
                <a:ext cx="360000" cy="360000"/>
                <a:chOff x="295054" y="3428999"/>
                <a:chExt cx="1259958" cy="1259959"/>
              </a:xfrm>
            </p:grpSpPr>
            <p:cxnSp>
              <p:nvCxnSpPr>
                <p:cNvPr id="105" name="直線コネクタ 104">
                  <a:extLst>
                    <a:ext uri="{FF2B5EF4-FFF2-40B4-BE49-F238E27FC236}">
                      <a16:creationId xmlns:a16="http://schemas.microsoft.com/office/drawing/2014/main" id="{0D565BB9-2A9C-4AAF-8B5B-18BE3725F881}"/>
                    </a:ext>
                  </a:extLst>
                </p:cNvPr>
                <p:cNvCxnSpPr/>
                <p:nvPr/>
              </p:nvCxnSpPr>
              <p:spPr>
                <a:xfrm>
                  <a:off x="925033" y="3429000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6" name="直線コネクタ 105">
                  <a:extLst>
                    <a:ext uri="{FF2B5EF4-FFF2-40B4-BE49-F238E27FC236}">
                      <a16:creationId xmlns:a16="http://schemas.microsoft.com/office/drawing/2014/main" id="{2435347A-02E6-4E31-B57A-14029B4CF93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925033" y="2799021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7" name="直線コネクタ 106">
                  <a:extLst>
                    <a:ext uri="{FF2B5EF4-FFF2-40B4-BE49-F238E27FC236}">
                      <a16:creationId xmlns:a16="http://schemas.microsoft.com/office/drawing/2014/main" id="{55B26350-A4C9-4534-8B7D-5A8989186476}"/>
                    </a:ext>
                  </a:extLst>
                </p:cNvPr>
                <p:cNvCxnSpPr/>
                <p:nvPr/>
              </p:nvCxnSpPr>
              <p:spPr>
                <a:xfrm>
                  <a:off x="295054" y="3429000"/>
                  <a:ext cx="629979" cy="629979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08" name="直線コネクタ 107">
                  <a:extLst>
                    <a:ext uri="{FF2B5EF4-FFF2-40B4-BE49-F238E27FC236}">
                      <a16:creationId xmlns:a16="http://schemas.microsoft.com/office/drawing/2014/main" id="{B60F5A27-966A-42F8-9561-43E7CC9565BC}"/>
                    </a:ext>
                  </a:extLst>
                </p:cNvPr>
                <p:cNvCxnSpPr/>
                <p:nvPr/>
              </p:nvCxnSpPr>
              <p:spPr>
                <a:xfrm flipV="1">
                  <a:off x="925033" y="3428999"/>
                  <a:ext cx="629979" cy="62998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00" name="グループ化 99">
                <a:extLst>
                  <a:ext uri="{FF2B5EF4-FFF2-40B4-BE49-F238E27FC236}">
                    <a16:creationId xmlns:a16="http://schemas.microsoft.com/office/drawing/2014/main" id="{1DB94CA5-7A2B-4C03-8C04-D4DA2552FF85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913686" y="1581026"/>
                <a:ext cx="360000" cy="360000"/>
                <a:chOff x="295054" y="3428999"/>
                <a:chExt cx="1259958" cy="1259959"/>
              </a:xfrm>
            </p:grpSpPr>
            <p:cxnSp>
              <p:nvCxnSpPr>
                <p:cNvPr id="101" name="直線コネクタ 100">
                  <a:extLst>
                    <a:ext uri="{FF2B5EF4-FFF2-40B4-BE49-F238E27FC236}">
                      <a16:creationId xmlns:a16="http://schemas.microsoft.com/office/drawing/2014/main" id="{43934472-48C4-4960-9871-637E935A898E}"/>
                    </a:ext>
                  </a:extLst>
                </p:cNvPr>
                <p:cNvCxnSpPr/>
                <p:nvPr/>
              </p:nvCxnSpPr>
              <p:spPr>
                <a:xfrm>
                  <a:off x="925033" y="3429000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2" name="直線コネクタ 101">
                  <a:extLst>
                    <a:ext uri="{FF2B5EF4-FFF2-40B4-BE49-F238E27FC236}">
                      <a16:creationId xmlns:a16="http://schemas.microsoft.com/office/drawing/2014/main" id="{5698CFB6-ADFC-44CB-9334-880735C0C7F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925033" y="2799021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3" name="直線コネクタ 102">
                  <a:extLst>
                    <a:ext uri="{FF2B5EF4-FFF2-40B4-BE49-F238E27FC236}">
                      <a16:creationId xmlns:a16="http://schemas.microsoft.com/office/drawing/2014/main" id="{9468142C-07E8-425F-94C9-92F3F3002F8B}"/>
                    </a:ext>
                  </a:extLst>
                </p:cNvPr>
                <p:cNvCxnSpPr/>
                <p:nvPr/>
              </p:nvCxnSpPr>
              <p:spPr>
                <a:xfrm>
                  <a:off x="295054" y="3429000"/>
                  <a:ext cx="629979" cy="629979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04" name="直線コネクタ 103">
                  <a:extLst>
                    <a:ext uri="{FF2B5EF4-FFF2-40B4-BE49-F238E27FC236}">
                      <a16:creationId xmlns:a16="http://schemas.microsoft.com/office/drawing/2014/main" id="{5A5E30CF-BD49-4748-A229-835996AD970A}"/>
                    </a:ext>
                  </a:extLst>
                </p:cNvPr>
                <p:cNvCxnSpPr/>
                <p:nvPr/>
              </p:nvCxnSpPr>
              <p:spPr>
                <a:xfrm flipV="1">
                  <a:off x="925033" y="3428999"/>
                  <a:ext cx="629979" cy="62998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82" name="グループ化 81">
              <a:extLst>
                <a:ext uri="{FF2B5EF4-FFF2-40B4-BE49-F238E27FC236}">
                  <a16:creationId xmlns:a16="http://schemas.microsoft.com/office/drawing/2014/main" id="{D53DC20D-14DF-4254-BF1E-DEB512BBC725}"/>
                </a:ext>
              </a:extLst>
            </p:cNvPr>
            <p:cNvGrpSpPr/>
            <p:nvPr/>
          </p:nvGrpSpPr>
          <p:grpSpPr>
            <a:xfrm>
              <a:off x="7511156" y="2223407"/>
              <a:ext cx="654545" cy="890075"/>
              <a:chOff x="566240" y="1581026"/>
              <a:chExt cx="720000" cy="979083"/>
            </a:xfrm>
          </p:grpSpPr>
          <p:sp>
            <p:nvSpPr>
              <p:cNvPr id="87" name="直方体 86">
                <a:extLst>
                  <a:ext uri="{FF2B5EF4-FFF2-40B4-BE49-F238E27FC236}">
                    <a16:creationId xmlns:a16="http://schemas.microsoft.com/office/drawing/2014/main" id="{5D1DF75E-45D1-45EB-8C38-77D0BFFA362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6240" y="1840109"/>
                <a:ext cx="720000" cy="720000"/>
              </a:xfrm>
              <a:prstGeom prst="cube">
                <a:avLst/>
              </a:prstGeom>
              <a:solidFill>
                <a:srgbClr val="00B0F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/>
              </a:p>
            </p:txBody>
          </p:sp>
          <p:grpSp>
            <p:nvGrpSpPr>
              <p:cNvPr id="88" name="グループ化 87">
                <a:extLst>
                  <a:ext uri="{FF2B5EF4-FFF2-40B4-BE49-F238E27FC236}">
                    <a16:creationId xmlns:a16="http://schemas.microsoft.com/office/drawing/2014/main" id="{98A4A946-71FD-46A9-95F0-680EA0EA3133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80623" y="1581026"/>
                <a:ext cx="360000" cy="360000"/>
                <a:chOff x="295054" y="3428999"/>
                <a:chExt cx="1259958" cy="1259959"/>
              </a:xfrm>
            </p:grpSpPr>
            <p:cxnSp>
              <p:nvCxnSpPr>
                <p:cNvPr id="94" name="直線コネクタ 93">
                  <a:extLst>
                    <a:ext uri="{FF2B5EF4-FFF2-40B4-BE49-F238E27FC236}">
                      <a16:creationId xmlns:a16="http://schemas.microsoft.com/office/drawing/2014/main" id="{B3789ABE-204A-4DDA-8C31-0AA5A651602D}"/>
                    </a:ext>
                  </a:extLst>
                </p:cNvPr>
                <p:cNvCxnSpPr/>
                <p:nvPr/>
              </p:nvCxnSpPr>
              <p:spPr>
                <a:xfrm>
                  <a:off x="925033" y="3429000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5" name="直線コネクタ 94">
                  <a:extLst>
                    <a:ext uri="{FF2B5EF4-FFF2-40B4-BE49-F238E27FC236}">
                      <a16:creationId xmlns:a16="http://schemas.microsoft.com/office/drawing/2014/main" id="{02BB3C27-3790-46A0-A779-F2368C769A4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925033" y="2799021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6" name="直線コネクタ 95">
                  <a:extLst>
                    <a:ext uri="{FF2B5EF4-FFF2-40B4-BE49-F238E27FC236}">
                      <a16:creationId xmlns:a16="http://schemas.microsoft.com/office/drawing/2014/main" id="{CE9E282E-92AE-4254-8BE4-9C448E1D0438}"/>
                    </a:ext>
                  </a:extLst>
                </p:cNvPr>
                <p:cNvCxnSpPr/>
                <p:nvPr/>
              </p:nvCxnSpPr>
              <p:spPr>
                <a:xfrm>
                  <a:off x="295054" y="3429000"/>
                  <a:ext cx="629979" cy="629979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97" name="直線コネクタ 96">
                  <a:extLst>
                    <a:ext uri="{FF2B5EF4-FFF2-40B4-BE49-F238E27FC236}">
                      <a16:creationId xmlns:a16="http://schemas.microsoft.com/office/drawing/2014/main" id="{15D9F44A-B6E2-46B8-B9C5-D93F6E0700C8}"/>
                    </a:ext>
                  </a:extLst>
                </p:cNvPr>
                <p:cNvCxnSpPr/>
                <p:nvPr/>
              </p:nvCxnSpPr>
              <p:spPr>
                <a:xfrm flipV="1">
                  <a:off x="925033" y="3428999"/>
                  <a:ext cx="629979" cy="62998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9" name="グループ化 88">
                <a:extLst>
                  <a:ext uri="{FF2B5EF4-FFF2-40B4-BE49-F238E27FC236}">
                    <a16:creationId xmlns:a16="http://schemas.microsoft.com/office/drawing/2014/main" id="{4BD8E436-D3F4-4C70-8A70-73D53E3EE7DD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913686" y="1581026"/>
                <a:ext cx="360000" cy="360000"/>
                <a:chOff x="295054" y="3428999"/>
                <a:chExt cx="1259958" cy="1259959"/>
              </a:xfrm>
            </p:grpSpPr>
            <p:cxnSp>
              <p:nvCxnSpPr>
                <p:cNvPr id="90" name="直線コネクタ 89">
                  <a:extLst>
                    <a:ext uri="{FF2B5EF4-FFF2-40B4-BE49-F238E27FC236}">
                      <a16:creationId xmlns:a16="http://schemas.microsoft.com/office/drawing/2014/main" id="{79F302B7-9917-4428-A985-B9B6FD5A6646}"/>
                    </a:ext>
                  </a:extLst>
                </p:cNvPr>
                <p:cNvCxnSpPr/>
                <p:nvPr/>
              </p:nvCxnSpPr>
              <p:spPr>
                <a:xfrm>
                  <a:off x="925033" y="3429000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1" name="直線コネクタ 90">
                  <a:extLst>
                    <a:ext uri="{FF2B5EF4-FFF2-40B4-BE49-F238E27FC236}">
                      <a16:creationId xmlns:a16="http://schemas.microsoft.com/office/drawing/2014/main" id="{9439CC0F-AF8D-4FB1-9951-CAFFA38AA7A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925033" y="2799021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2" name="直線コネクタ 91">
                  <a:extLst>
                    <a:ext uri="{FF2B5EF4-FFF2-40B4-BE49-F238E27FC236}">
                      <a16:creationId xmlns:a16="http://schemas.microsoft.com/office/drawing/2014/main" id="{660FAAE8-F786-4E12-8B8C-190BAD148E0A}"/>
                    </a:ext>
                  </a:extLst>
                </p:cNvPr>
                <p:cNvCxnSpPr/>
                <p:nvPr/>
              </p:nvCxnSpPr>
              <p:spPr>
                <a:xfrm>
                  <a:off x="295054" y="3429000"/>
                  <a:ext cx="629979" cy="629979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93" name="直線コネクタ 92">
                  <a:extLst>
                    <a:ext uri="{FF2B5EF4-FFF2-40B4-BE49-F238E27FC236}">
                      <a16:creationId xmlns:a16="http://schemas.microsoft.com/office/drawing/2014/main" id="{4D55D8B9-C85A-4E0F-BF64-E769F4CD76AB}"/>
                    </a:ext>
                  </a:extLst>
                </p:cNvPr>
                <p:cNvCxnSpPr/>
                <p:nvPr/>
              </p:nvCxnSpPr>
              <p:spPr>
                <a:xfrm flipV="1">
                  <a:off x="925033" y="3428999"/>
                  <a:ext cx="629979" cy="62998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83" name="楕円 82">
              <a:extLst>
                <a:ext uri="{FF2B5EF4-FFF2-40B4-BE49-F238E27FC236}">
                  <a16:creationId xmlns:a16="http://schemas.microsoft.com/office/drawing/2014/main" id="{5740083B-EE72-4484-B0B3-F4A16F127AA2}"/>
                </a:ext>
              </a:extLst>
            </p:cNvPr>
            <p:cNvSpPr/>
            <p:nvPr/>
          </p:nvSpPr>
          <p:spPr>
            <a:xfrm rot="1295693">
              <a:off x="7483725" y="2600716"/>
              <a:ext cx="521962" cy="2060031"/>
            </a:xfrm>
            <a:prstGeom prst="ellipse">
              <a:avLst/>
            </a:prstGeom>
            <a:solidFill>
              <a:srgbClr val="76D6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84" name="楕円 83">
              <a:extLst>
                <a:ext uri="{FF2B5EF4-FFF2-40B4-BE49-F238E27FC236}">
                  <a16:creationId xmlns:a16="http://schemas.microsoft.com/office/drawing/2014/main" id="{B1FC1509-4D7F-4259-AF4B-4047899B7A2A}"/>
                </a:ext>
              </a:extLst>
            </p:cNvPr>
            <p:cNvSpPr/>
            <p:nvPr/>
          </p:nvSpPr>
          <p:spPr>
            <a:xfrm rot="19591564">
              <a:off x="5675979" y="2857275"/>
              <a:ext cx="1098411" cy="1678674"/>
            </a:xfrm>
            <a:prstGeom prst="ellipse">
              <a:avLst/>
            </a:prstGeom>
            <a:solidFill>
              <a:srgbClr val="FFCC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85" name="テキスト ボックス 84">
              <a:extLst>
                <a:ext uri="{FF2B5EF4-FFF2-40B4-BE49-F238E27FC236}">
                  <a16:creationId xmlns:a16="http://schemas.microsoft.com/office/drawing/2014/main" id="{5B3C82F9-973F-4169-99CA-92BF990076D2}"/>
                </a:ext>
              </a:extLst>
            </p:cNvPr>
            <p:cNvSpPr txBox="1"/>
            <p:nvPr/>
          </p:nvSpPr>
          <p:spPr>
            <a:xfrm>
              <a:off x="4728839" y="5722658"/>
              <a:ext cx="426423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400" dirty="0">
                  <a:latin typeface="+mj-lt"/>
                </a:rPr>
                <a:t>Conditions </a:t>
              </a:r>
              <a:r>
                <a:rPr lang="en-US" altLang="ja-JP" sz="1400" dirty="0" err="1">
                  <a:latin typeface="+mj-lt"/>
                </a:rPr>
                <a:t>bw</a:t>
              </a:r>
              <a:r>
                <a:rPr lang="en-US" altLang="ja-JP" sz="1400" dirty="0">
                  <a:latin typeface="+mj-lt"/>
                </a:rPr>
                <a:t>. </a:t>
              </a:r>
              <a:r>
                <a:rPr lang="en-US" altLang="ja-JP" sz="1400" dirty="0" err="1">
                  <a:latin typeface="+mj-lt"/>
                </a:rPr>
                <a:t>gNBs</a:t>
              </a:r>
              <a:r>
                <a:rPr lang="en-US" altLang="ja-JP" sz="1400" dirty="0">
                  <a:latin typeface="+mj-lt"/>
                </a:rPr>
                <a:t> </a:t>
              </a:r>
            </a:p>
            <a:p>
              <a:pPr marL="285744" indent="-285744">
                <a:buFontTx/>
                <a:buChar char="-"/>
              </a:pPr>
              <a:r>
                <a:rPr lang="en-US" altLang="ja-JP" sz="1400" dirty="0"/>
                <a:t>MRTD </a:t>
              </a:r>
              <a:r>
                <a:rPr lang="en-US" altLang="ja-JP" sz="1400" dirty="0">
                  <a:latin typeface="+mj-lt"/>
                </a:rPr>
                <a:t>(</a:t>
              </a:r>
              <a:r>
                <a:rPr lang="en-US" altLang="ja-JP" sz="1400" dirty="0">
                  <a:solidFill>
                    <a:srgbClr val="FF0000"/>
                  </a:solidFill>
                  <a:latin typeface="+mj-lt"/>
                </a:rPr>
                <a:t>[??]</a:t>
              </a:r>
              <a:r>
                <a:rPr lang="en-US" altLang="ja-JP" sz="1400" dirty="0">
                  <a:latin typeface="+mj-lt"/>
                </a:rPr>
                <a:t>us)</a:t>
              </a:r>
            </a:p>
            <a:p>
              <a:pPr marL="285744" indent="-285744">
                <a:buFontTx/>
                <a:buChar char="-"/>
              </a:pPr>
              <a:r>
                <a:rPr lang="en-US" altLang="ja-JP" sz="1400" dirty="0">
                  <a:latin typeface="+mj-lt"/>
                </a:rPr>
                <a:t>Power imbalance (</a:t>
              </a:r>
              <a:r>
                <a:rPr lang="en-US" altLang="ja-JP" sz="1400" dirty="0">
                  <a:solidFill>
                    <a:srgbClr val="FF0000"/>
                  </a:solidFill>
                  <a:latin typeface="+mj-lt"/>
                </a:rPr>
                <a:t>[25?]</a:t>
              </a:r>
              <a:r>
                <a:rPr lang="en-US" altLang="ja-JP" sz="1400" dirty="0">
                  <a:latin typeface="+mj-lt"/>
                </a:rPr>
                <a:t>dB)</a:t>
              </a:r>
            </a:p>
          </p:txBody>
        </p:sp>
        <p:sp>
          <p:nvSpPr>
            <p:cNvPr id="86" name="テキスト ボックス 85">
              <a:extLst>
                <a:ext uri="{FF2B5EF4-FFF2-40B4-BE49-F238E27FC236}">
                  <a16:creationId xmlns:a16="http://schemas.microsoft.com/office/drawing/2014/main" id="{5B3C82F9-973F-4169-99CA-92BF990076D2}"/>
                </a:ext>
              </a:extLst>
            </p:cNvPr>
            <p:cNvSpPr txBox="1"/>
            <p:nvPr/>
          </p:nvSpPr>
          <p:spPr>
            <a:xfrm>
              <a:off x="4728839" y="4861359"/>
              <a:ext cx="2705805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400">
                  <a:latin typeface="+mj-lt"/>
                </a:rPr>
                <a:t>Deployment</a:t>
              </a:r>
              <a:r>
                <a:rPr lang="ja-JP" altLang="en-US" sz="1400">
                  <a:latin typeface="+mj-lt"/>
                </a:rPr>
                <a:t> </a:t>
              </a:r>
              <a:r>
                <a:rPr lang="en-US" altLang="ja-JP" sz="1400">
                  <a:latin typeface="+mj-lt"/>
                </a:rPr>
                <a:t>scenario</a:t>
              </a:r>
            </a:p>
            <a:p>
              <a:pPr marL="285744" indent="-285744">
                <a:buFontTx/>
                <a:buChar char="-"/>
              </a:pPr>
              <a:r>
                <a:rPr lang="en-US" altLang="ja-JP" sz="1400">
                  <a:latin typeface="+mj-lt"/>
                </a:rPr>
                <a:t>Non-collocated</a:t>
              </a:r>
            </a:p>
            <a:p>
              <a:pPr marL="285744" indent="-285744">
                <a:buFontTx/>
                <a:buChar char="-"/>
              </a:pPr>
              <a:r>
                <a:rPr lang="en-US" altLang="ja-JP" sz="1400">
                  <a:latin typeface="+mj-lt"/>
                </a:rPr>
                <a:t>Different antenna pattern</a:t>
              </a:r>
              <a:endParaRPr lang="ja-JP" altLang="en-US" sz="1400" err="1">
                <a:latin typeface="+mj-lt"/>
              </a:endParaRPr>
            </a:p>
          </p:txBody>
        </p:sp>
      </p:grpSp>
      <p:sp>
        <p:nvSpPr>
          <p:cNvPr id="109" name="正方形/長方形 108"/>
          <p:cNvSpPr/>
          <p:nvPr/>
        </p:nvSpPr>
        <p:spPr>
          <a:xfrm>
            <a:off x="9123193" y="4174816"/>
            <a:ext cx="2325119" cy="599459"/>
          </a:xfrm>
          <a:prstGeom prst="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110" name="テキスト ボックス 109">
            <a:extLst>
              <a:ext uri="{FF2B5EF4-FFF2-40B4-BE49-F238E27FC236}">
                <a16:creationId xmlns:a16="http://schemas.microsoft.com/office/drawing/2014/main" id="{D8646E9D-A7F1-42FE-9C50-0B8538106EF8}"/>
              </a:ext>
            </a:extLst>
          </p:cNvPr>
          <p:cNvSpPr txBox="1"/>
          <p:nvPr/>
        </p:nvSpPr>
        <p:spPr>
          <a:xfrm>
            <a:off x="8405443" y="4289877"/>
            <a:ext cx="4956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/>
              <a:t>UE</a:t>
            </a:r>
            <a:endParaRPr lang="ja-JP" altLang="en-US" err="1"/>
          </a:p>
        </p:txBody>
      </p:sp>
      <p:sp>
        <p:nvSpPr>
          <p:cNvPr id="111" name="正方形/長方形 110"/>
          <p:cNvSpPr/>
          <p:nvPr/>
        </p:nvSpPr>
        <p:spPr>
          <a:xfrm>
            <a:off x="9244851" y="4246961"/>
            <a:ext cx="753188" cy="455169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>
                <a:solidFill>
                  <a:schemeClr val="tx1"/>
                </a:solidFill>
              </a:rPr>
              <a:t>4 Rx Chain</a:t>
            </a:r>
            <a:endParaRPr lang="ja-JP" altLang="en-US" sz="1400">
              <a:solidFill>
                <a:schemeClr val="tx1"/>
              </a:solidFill>
            </a:endParaRPr>
          </a:p>
        </p:txBody>
      </p:sp>
      <p:sp>
        <p:nvSpPr>
          <p:cNvPr id="112" name="正方形/長方形 111"/>
          <p:cNvSpPr/>
          <p:nvPr/>
        </p:nvSpPr>
        <p:spPr>
          <a:xfrm>
            <a:off x="10491977" y="4246961"/>
            <a:ext cx="753188" cy="455169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>
                <a:solidFill>
                  <a:schemeClr val="tx1"/>
                </a:solidFill>
              </a:rPr>
              <a:t>4 Rx Chain</a:t>
            </a:r>
            <a:endParaRPr lang="ja-JP" altLang="en-US" sz="1400">
              <a:solidFill>
                <a:schemeClr val="tx1"/>
              </a:solidFill>
            </a:endParaRPr>
          </a:p>
        </p:txBody>
      </p:sp>
      <p:sp>
        <p:nvSpPr>
          <p:cNvPr id="113" name="テキスト ボックス 112">
            <a:extLst>
              <a:ext uri="{FF2B5EF4-FFF2-40B4-BE49-F238E27FC236}">
                <a16:creationId xmlns:a16="http://schemas.microsoft.com/office/drawing/2014/main" id="{D8646E9D-A7F1-42FE-9C50-0B8538106EF8}"/>
              </a:ext>
            </a:extLst>
          </p:cNvPr>
          <p:cNvSpPr txBox="1"/>
          <p:nvPr/>
        </p:nvSpPr>
        <p:spPr>
          <a:xfrm>
            <a:off x="8779571" y="3407913"/>
            <a:ext cx="32665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/>
              <a:t>Power imbalance </a:t>
            </a:r>
            <a:r>
              <a:rPr lang="ja-JP" altLang="en-US"/>
              <a:t>≦</a:t>
            </a:r>
            <a:r>
              <a:rPr lang="en-US" altLang="ja-JP">
                <a:solidFill>
                  <a:srgbClr val="FF0000"/>
                </a:solidFill>
              </a:rPr>
              <a:t>[25?]</a:t>
            </a:r>
            <a:r>
              <a:rPr lang="en-US" altLang="ja-JP"/>
              <a:t>dB</a:t>
            </a:r>
          </a:p>
        </p:txBody>
      </p:sp>
      <p:sp>
        <p:nvSpPr>
          <p:cNvPr id="115" name="テキスト ボックス 114">
            <a:extLst>
              <a:ext uri="{FF2B5EF4-FFF2-40B4-BE49-F238E27FC236}">
                <a16:creationId xmlns:a16="http://schemas.microsoft.com/office/drawing/2014/main" id="{D8646E9D-A7F1-42FE-9C50-0B8538106EF8}"/>
              </a:ext>
            </a:extLst>
          </p:cNvPr>
          <p:cNvSpPr txBox="1"/>
          <p:nvPr/>
        </p:nvSpPr>
        <p:spPr>
          <a:xfrm>
            <a:off x="4893614" y="1835714"/>
            <a:ext cx="1162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err="1"/>
              <a:t>gNB</a:t>
            </a:r>
            <a:r>
              <a:rPr lang="en-US" altLang="ja-JP" sz="1200" dirty="0"/>
              <a:t>(cc#1)</a:t>
            </a:r>
            <a:endParaRPr lang="ja-JP" altLang="en-US" dirty="0"/>
          </a:p>
        </p:txBody>
      </p:sp>
      <p:sp>
        <p:nvSpPr>
          <p:cNvPr id="116" name="テキスト ボックス 115">
            <a:extLst>
              <a:ext uri="{FF2B5EF4-FFF2-40B4-BE49-F238E27FC236}">
                <a16:creationId xmlns:a16="http://schemas.microsoft.com/office/drawing/2014/main" id="{C14D761B-3204-43D2-B064-F40A912E3D55}"/>
              </a:ext>
            </a:extLst>
          </p:cNvPr>
          <p:cNvSpPr txBox="1"/>
          <p:nvPr/>
        </p:nvSpPr>
        <p:spPr>
          <a:xfrm>
            <a:off x="6347991" y="1835714"/>
            <a:ext cx="1162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ja-JP" err="1">
                <a:solidFill>
                  <a:srgbClr val="262626"/>
                </a:solidFill>
              </a:rPr>
              <a:t>gNB</a:t>
            </a:r>
            <a:r>
              <a:rPr lang="en-US" altLang="ja-JP" sz="1200">
                <a:solidFill>
                  <a:srgbClr val="262626"/>
                </a:solidFill>
              </a:rPr>
              <a:t>(cc#2)</a:t>
            </a:r>
            <a:endParaRPr lang="ja-JP" altLang="en-US">
              <a:solidFill>
                <a:srgbClr val="262626"/>
              </a:solidFill>
            </a:endParaRPr>
          </a:p>
        </p:txBody>
      </p:sp>
      <p:sp>
        <p:nvSpPr>
          <p:cNvPr id="117" name="テキスト ボックス 116">
            <a:extLst>
              <a:ext uri="{FF2B5EF4-FFF2-40B4-BE49-F238E27FC236}">
                <a16:creationId xmlns:a16="http://schemas.microsoft.com/office/drawing/2014/main" id="{D8646E9D-A7F1-42FE-9C50-0B8538106EF8}"/>
              </a:ext>
            </a:extLst>
          </p:cNvPr>
          <p:cNvSpPr txBox="1"/>
          <p:nvPr/>
        </p:nvSpPr>
        <p:spPr>
          <a:xfrm>
            <a:off x="8892714" y="1835196"/>
            <a:ext cx="1162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err="1"/>
              <a:t>gNB</a:t>
            </a:r>
            <a:r>
              <a:rPr lang="en-US" altLang="ja-JP" sz="1200" dirty="0"/>
              <a:t>(cc#1)</a:t>
            </a:r>
            <a:endParaRPr lang="ja-JP" altLang="en-US" dirty="0"/>
          </a:p>
        </p:txBody>
      </p:sp>
      <p:sp>
        <p:nvSpPr>
          <p:cNvPr id="118" name="テキスト ボックス 117">
            <a:extLst>
              <a:ext uri="{FF2B5EF4-FFF2-40B4-BE49-F238E27FC236}">
                <a16:creationId xmlns:a16="http://schemas.microsoft.com/office/drawing/2014/main" id="{C14D761B-3204-43D2-B064-F40A912E3D55}"/>
              </a:ext>
            </a:extLst>
          </p:cNvPr>
          <p:cNvSpPr txBox="1"/>
          <p:nvPr/>
        </p:nvSpPr>
        <p:spPr>
          <a:xfrm>
            <a:off x="10347091" y="1835196"/>
            <a:ext cx="1162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ja-JP" err="1">
                <a:solidFill>
                  <a:srgbClr val="262626"/>
                </a:solidFill>
              </a:rPr>
              <a:t>gNB</a:t>
            </a:r>
            <a:r>
              <a:rPr lang="en-US" altLang="ja-JP" sz="1200">
                <a:solidFill>
                  <a:srgbClr val="262626"/>
                </a:solidFill>
              </a:rPr>
              <a:t>(cc#2)</a:t>
            </a:r>
            <a:endParaRPr lang="ja-JP" altLang="en-US">
              <a:solidFill>
                <a:srgbClr val="262626"/>
              </a:solidFill>
            </a:endParaRPr>
          </a:p>
        </p:txBody>
      </p:sp>
      <p:sp>
        <p:nvSpPr>
          <p:cNvPr id="120" name="テキスト ボックス 119">
            <a:extLst>
              <a:ext uri="{FF2B5EF4-FFF2-40B4-BE49-F238E27FC236}">
                <a16:creationId xmlns:a16="http://schemas.microsoft.com/office/drawing/2014/main" id="{D8646E9D-A7F1-42FE-9C50-0B8538106EF8}"/>
              </a:ext>
            </a:extLst>
          </p:cNvPr>
          <p:cNvSpPr txBox="1"/>
          <p:nvPr/>
        </p:nvSpPr>
        <p:spPr>
          <a:xfrm>
            <a:off x="35481" y="1792692"/>
            <a:ext cx="898900" cy="338554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ja-JP" sz="1600" b="1" dirty="0">
                <a:solidFill>
                  <a:schemeClr val="bg1"/>
                </a:solidFill>
              </a:rPr>
              <a:t>Rel-18</a:t>
            </a:r>
          </a:p>
        </p:txBody>
      </p:sp>
      <p:sp>
        <p:nvSpPr>
          <p:cNvPr id="121" name="テキスト ボックス 120">
            <a:extLst>
              <a:ext uri="{FF2B5EF4-FFF2-40B4-BE49-F238E27FC236}">
                <a16:creationId xmlns:a16="http://schemas.microsoft.com/office/drawing/2014/main" id="{D8646E9D-A7F1-42FE-9C50-0B8538106EF8}"/>
              </a:ext>
            </a:extLst>
          </p:cNvPr>
          <p:cNvSpPr txBox="1"/>
          <p:nvPr/>
        </p:nvSpPr>
        <p:spPr>
          <a:xfrm>
            <a:off x="4059300" y="1792692"/>
            <a:ext cx="898900" cy="338554"/>
          </a:xfrm>
          <a:prstGeom prst="rect">
            <a:avLst/>
          </a:prstGeom>
          <a:solidFill>
            <a:srgbClr val="00B050"/>
          </a:solidFill>
        </p:spPr>
        <p:txBody>
          <a:bodyPr wrap="none" rtlCol="0">
            <a:spAutoFit/>
          </a:bodyPr>
          <a:lstStyle/>
          <a:p>
            <a:r>
              <a:rPr lang="en-US" altLang="ja-JP" sz="1600" b="1" dirty="0">
                <a:solidFill>
                  <a:schemeClr val="bg1"/>
                </a:solidFill>
              </a:rPr>
              <a:t>Rel-19</a:t>
            </a:r>
          </a:p>
        </p:txBody>
      </p:sp>
      <p:sp>
        <p:nvSpPr>
          <p:cNvPr id="122" name="テキスト ボックス 121">
            <a:extLst>
              <a:ext uri="{FF2B5EF4-FFF2-40B4-BE49-F238E27FC236}">
                <a16:creationId xmlns:a16="http://schemas.microsoft.com/office/drawing/2014/main" id="{D8646E9D-A7F1-42FE-9C50-0B8538106EF8}"/>
              </a:ext>
            </a:extLst>
          </p:cNvPr>
          <p:cNvSpPr txBox="1"/>
          <p:nvPr/>
        </p:nvSpPr>
        <p:spPr>
          <a:xfrm>
            <a:off x="8035088" y="1793977"/>
            <a:ext cx="898900" cy="338554"/>
          </a:xfrm>
          <a:prstGeom prst="rect">
            <a:avLst/>
          </a:prstGeom>
          <a:solidFill>
            <a:srgbClr val="00B050"/>
          </a:solidFill>
        </p:spPr>
        <p:txBody>
          <a:bodyPr wrap="none" rtlCol="0">
            <a:spAutoFit/>
          </a:bodyPr>
          <a:lstStyle/>
          <a:p>
            <a:r>
              <a:rPr lang="en-US" altLang="ja-JP" sz="1600" b="1" dirty="0">
                <a:solidFill>
                  <a:schemeClr val="bg1"/>
                </a:solidFill>
              </a:rPr>
              <a:t>Rel-19</a:t>
            </a:r>
          </a:p>
        </p:txBody>
      </p:sp>
      <p:sp>
        <p:nvSpPr>
          <p:cNvPr id="74" name="テキスト ボックス 73">
            <a:extLst>
              <a:ext uri="{FF2B5EF4-FFF2-40B4-BE49-F238E27FC236}">
                <a16:creationId xmlns:a16="http://schemas.microsoft.com/office/drawing/2014/main" id="{D8646E9D-A7F1-42FE-9C50-0B8538106EF8}"/>
              </a:ext>
            </a:extLst>
          </p:cNvPr>
          <p:cNvSpPr txBox="1"/>
          <p:nvPr/>
        </p:nvSpPr>
        <p:spPr>
          <a:xfrm>
            <a:off x="4778382" y="3407913"/>
            <a:ext cx="31030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Power imbalance </a:t>
            </a:r>
            <a:r>
              <a:rPr lang="ja-JP" altLang="en-US" dirty="0"/>
              <a:t>≦</a:t>
            </a:r>
            <a:r>
              <a:rPr lang="en-US" altLang="ja-JP" dirty="0">
                <a:solidFill>
                  <a:srgbClr val="FF0000"/>
                </a:solidFill>
              </a:rPr>
              <a:t>[??]</a:t>
            </a:r>
            <a:r>
              <a:rPr lang="en-US" altLang="ja-JP" dirty="0"/>
              <a:t>dB</a:t>
            </a:r>
          </a:p>
        </p:txBody>
      </p:sp>
      <p:sp>
        <p:nvSpPr>
          <p:cNvPr id="123" name="正方形/長方形 122"/>
          <p:cNvSpPr/>
          <p:nvPr/>
        </p:nvSpPr>
        <p:spPr>
          <a:xfrm>
            <a:off x="3988545" y="1462339"/>
            <a:ext cx="8170544" cy="5053344"/>
          </a:xfrm>
          <a:prstGeom prst="rect">
            <a:avLst/>
          </a:prstGeom>
          <a:noFill/>
          <a:ln w="57150" cap="flat" cmpd="sng" algn="ctr">
            <a:solidFill>
              <a:srgbClr val="C00000"/>
            </a:solidFill>
            <a:prstDash val="sysDot"/>
          </a:ln>
          <a:effectLst/>
        </p:spPr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9170">
              <a:defRPr/>
            </a:pPr>
            <a:endParaRPr kumimoji="0" lang="ja-JP" altLang="en-US" sz="2400" kern="0">
              <a:solidFill>
                <a:prstClr val="white"/>
              </a:solidFill>
              <a:latin typeface="メイリオ"/>
              <a:ea typeface="メイリオ"/>
            </a:endParaRPr>
          </a:p>
        </p:txBody>
      </p:sp>
    </p:spTree>
    <p:extLst>
      <p:ext uri="{BB962C8B-B14F-4D97-AF65-F5344CB8AC3E}">
        <p14:creationId xmlns:p14="http://schemas.microsoft.com/office/powerpoint/2010/main" val="3890604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>
            <a:extLst>
              <a:ext uri="{FF2B5EF4-FFF2-40B4-BE49-F238E27FC236}">
                <a16:creationId xmlns:a16="http://schemas.microsoft.com/office/drawing/2014/main" id="{D2673FAF-275E-4970-8F60-A45B7F6CE0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b="1" dirty="0">
                <a:cs typeface="Calibri" panose="020F0502020204030204" pitchFamily="34" charset="0"/>
              </a:rPr>
              <a:t>Potential enhancement area (2/2)</a:t>
            </a:r>
            <a:endParaRPr kumimoji="1" lang="ja-JP" altLang="en-US" dirty="0"/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71D4FD83-D1F9-4F3C-BAD4-EEEECA3DCA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9890701"/>
              </p:ext>
            </p:extLst>
          </p:nvPr>
        </p:nvGraphicFramePr>
        <p:xfrm>
          <a:off x="1604802" y="2006569"/>
          <a:ext cx="8982396" cy="3261360"/>
        </p:xfrm>
        <a:graphic>
          <a:graphicData uri="http://schemas.openxmlformats.org/drawingml/2006/table">
            <a:tbl>
              <a:tblPr firstRow="1" firstCol="1" bandRow="1"/>
              <a:tblGrid>
                <a:gridCol w="921102">
                  <a:extLst>
                    <a:ext uri="{9D8B030D-6E8A-4147-A177-3AD203B41FA5}">
                      <a16:colId xmlns:a16="http://schemas.microsoft.com/office/drawing/2014/main" val="2158059985"/>
                    </a:ext>
                  </a:extLst>
                </a:gridCol>
                <a:gridCol w="959765">
                  <a:extLst>
                    <a:ext uri="{9D8B030D-6E8A-4147-A177-3AD203B41FA5}">
                      <a16:colId xmlns:a16="http://schemas.microsoft.com/office/drawing/2014/main" val="3957012914"/>
                    </a:ext>
                  </a:extLst>
                </a:gridCol>
                <a:gridCol w="931030">
                  <a:extLst>
                    <a:ext uri="{9D8B030D-6E8A-4147-A177-3AD203B41FA5}">
                      <a16:colId xmlns:a16="http://schemas.microsoft.com/office/drawing/2014/main" val="2695724715"/>
                    </a:ext>
                  </a:extLst>
                </a:gridCol>
                <a:gridCol w="963186">
                  <a:extLst>
                    <a:ext uri="{9D8B030D-6E8A-4147-A177-3AD203B41FA5}">
                      <a16:colId xmlns:a16="http://schemas.microsoft.com/office/drawing/2014/main" val="3105554226"/>
                    </a:ext>
                  </a:extLst>
                </a:gridCol>
                <a:gridCol w="1050777">
                  <a:extLst>
                    <a:ext uri="{9D8B030D-6E8A-4147-A177-3AD203B41FA5}">
                      <a16:colId xmlns:a16="http://schemas.microsoft.com/office/drawing/2014/main" val="314167530"/>
                    </a:ext>
                  </a:extLst>
                </a:gridCol>
                <a:gridCol w="1050777">
                  <a:extLst>
                    <a:ext uri="{9D8B030D-6E8A-4147-A177-3AD203B41FA5}">
                      <a16:colId xmlns:a16="http://schemas.microsoft.com/office/drawing/2014/main" val="2187091446"/>
                    </a:ext>
                  </a:extLst>
                </a:gridCol>
                <a:gridCol w="785899">
                  <a:extLst>
                    <a:ext uri="{9D8B030D-6E8A-4147-A177-3AD203B41FA5}">
                      <a16:colId xmlns:a16="http://schemas.microsoft.com/office/drawing/2014/main" val="776119748"/>
                    </a:ext>
                  </a:extLst>
                </a:gridCol>
                <a:gridCol w="710221">
                  <a:extLst>
                    <a:ext uri="{9D8B030D-6E8A-4147-A177-3AD203B41FA5}">
                      <a16:colId xmlns:a16="http://schemas.microsoft.com/office/drawing/2014/main" val="893456410"/>
                    </a:ext>
                  </a:extLst>
                </a:gridCol>
                <a:gridCol w="1609639">
                  <a:extLst>
                    <a:ext uri="{9D8B030D-6E8A-4147-A177-3AD203B41FA5}">
                      <a16:colId xmlns:a16="http://schemas.microsoft.com/office/drawing/2014/main" val="1545340691"/>
                    </a:ext>
                  </a:extLst>
                </a:gridCol>
              </a:tblGrid>
              <a:tr h="4445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UE</a:t>
                      </a: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GB" sz="16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Type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Band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Antenna / LNA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Mixer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Analog</a:t>
                      </a: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GB" sz="16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BB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#Rx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HW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游明朝" panose="02020400000000000000" pitchFamily="18" charset="-128"/>
                        </a:rPr>
                        <a:t>Power</a:t>
                      </a: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GB" sz="16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imbalance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6183622"/>
                  </a:ext>
                </a:extLst>
              </a:tr>
              <a:tr h="4445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4</a:t>
                      </a:r>
                      <a:br>
                        <a:rPr lang="en-GB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</a:b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shared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4</a:t>
                      </a:r>
                      <a:br>
                        <a:rPr lang="en-GB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</a:b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shared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4</a:t>
                      </a:r>
                      <a:br>
                        <a:rPr lang="en-GB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</a:b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shared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4Rx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0.9x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6dB</a:t>
                      </a:r>
                      <a:br>
                        <a:rPr lang="en-GB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</a:b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full range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0361658"/>
                  </a:ext>
                </a:extLst>
              </a:tr>
              <a:tr h="4445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4Rx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869341"/>
                  </a:ext>
                </a:extLst>
              </a:tr>
              <a:tr h="4445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游明朝" panose="02020400000000000000" pitchFamily="18" charset="-128"/>
                        </a:rPr>
                        <a:t>4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游明朝" panose="02020400000000000000" pitchFamily="18" charset="-128"/>
                        </a:rPr>
                        <a:t>total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2Rx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1x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25dB</a:t>
                      </a:r>
                      <a:br>
                        <a:rPr lang="en-GB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</a:b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full range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2950661"/>
                  </a:ext>
                </a:extLst>
              </a:tr>
              <a:tr h="4445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2Rx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0943904"/>
                  </a:ext>
                </a:extLst>
              </a:tr>
              <a:tr h="4445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3a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4</a:t>
                      </a:r>
                      <a:br>
                        <a:rPr lang="en-GB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</a:b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shared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4Rx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1.2x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[25]dB</a:t>
                      </a:r>
                      <a:br>
                        <a:rPr lang="en-GB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</a:b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partial range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4362909"/>
                  </a:ext>
                </a:extLst>
              </a:tr>
              <a:tr h="4445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2Rx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19130164"/>
                  </a:ext>
                </a:extLst>
              </a:tr>
              <a:tr h="4445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3b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4</a:t>
                      </a:r>
                      <a:br>
                        <a:rPr lang="en-GB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</a:b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shared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4Rx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1.4x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[25]dB</a:t>
                      </a:r>
                      <a:br>
                        <a:rPr lang="en-GB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</a:b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partial range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5268926"/>
                  </a:ext>
                </a:extLst>
              </a:tr>
              <a:tr h="4445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4Rx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9634709"/>
                  </a:ext>
                </a:extLst>
              </a:tr>
              <a:tr h="4445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4a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游明朝" panose="02020400000000000000" pitchFamily="18" charset="-128"/>
                        </a:rPr>
                        <a:t>6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游明朝" panose="02020400000000000000" pitchFamily="18" charset="-128"/>
                        </a:rPr>
                        <a:t>total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4Rx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1.5x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25dB</a:t>
                      </a:r>
                      <a:b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</a:b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full range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3145664"/>
                  </a:ext>
                </a:extLst>
              </a:tr>
              <a:tr h="4445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2Rx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2021511"/>
                  </a:ext>
                </a:extLst>
              </a:tr>
              <a:tr h="4445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4b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游明朝" panose="02020400000000000000" pitchFamily="18" charset="-128"/>
                        </a:rPr>
                        <a:t>8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游明朝" panose="02020400000000000000" pitchFamily="18" charset="-128"/>
                        </a:rPr>
                        <a:t>total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4Rx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2x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25dB</a:t>
                      </a:r>
                      <a:br>
                        <a:rPr lang="en-GB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</a:b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full range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6355510"/>
                  </a:ext>
                </a:extLst>
              </a:tr>
              <a:tr h="4445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4Rx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70614467"/>
                  </a:ext>
                </a:extLst>
              </a:tr>
            </a:tbl>
          </a:graphicData>
        </a:graphic>
      </p:graphicFrame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9ACB1BFD-CC88-4CFE-A34A-D9A4269A9F7D}"/>
              </a:ext>
            </a:extLst>
          </p:cNvPr>
          <p:cNvSpPr/>
          <p:nvPr/>
        </p:nvSpPr>
        <p:spPr>
          <a:xfrm>
            <a:off x="1604802" y="3276209"/>
            <a:ext cx="8982396" cy="1986640"/>
          </a:xfrm>
          <a:prstGeom prst="rect">
            <a:avLst/>
          </a:prstGeom>
          <a:noFill/>
          <a:ln w="57150" cap="flat" cmpd="sng" algn="ctr">
            <a:solidFill>
              <a:srgbClr val="C00000"/>
            </a:solidFill>
            <a:prstDash val="sysDot"/>
          </a:ln>
          <a:effectLst/>
        </p:spPr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9170">
              <a:defRPr/>
            </a:pPr>
            <a:endParaRPr kumimoji="0" lang="ja-JP" altLang="en-US" sz="2400" kern="0">
              <a:solidFill>
                <a:prstClr val="white"/>
              </a:solidFill>
              <a:latin typeface="メイリオ"/>
              <a:ea typeface="メイリオ"/>
            </a:endParaRPr>
          </a:p>
        </p:txBody>
      </p:sp>
      <p:sp>
        <p:nvSpPr>
          <p:cNvPr id="9" name="コンテンツ プレースホルダー 2">
            <a:extLst>
              <a:ext uri="{FF2B5EF4-FFF2-40B4-BE49-F238E27FC236}">
                <a16:creationId xmlns:a16="http://schemas.microsoft.com/office/drawing/2014/main" id="{6BFFF332-5272-4EE7-A30E-34766C962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435" y="899886"/>
            <a:ext cx="11523132" cy="5494140"/>
          </a:xfrm>
        </p:spPr>
        <p:txBody>
          <a:bodyPr>
            <a:normAutofit/>
          </a:bodyPr>
          <a:lstStyle/>
          <a:p>
            <a:pPr marL="436022" indent="-342891">
              <a:spcBef>
                <a:spcPts val="600"/>
              </a:spcBef>
            </a:pPr>
            <a:r>
              <a:rPr lang="en-US" altLang="ja-JP" sz="1800" dirty="0">
                <a:cs typeface="Calibri" panose="020F0502020204030204" pitchFamily="34" charset="0"/>
              </a:rPr>
              <a:t>In Jun. 2023, RAN Plenary agreed to postpone Type 3 and 4 functionalities to the future release.</a:t>
            </a:r>
          </a:p>
          <a:p>
            <a:pPr marL="93131" indent="0">
              <a:spcBef>
                <a:spcPts val="600"/>
              </a:spcBef>
              <a:buNone/>
            </a:pPr>
            <a:endParaRPr lang="en-US" altLang="ja-JP" sz="1800" dirty="0">
              <a:cs typeface="Calibri" panose="020F0502020204030204" pitchFamily="34" charset="0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D8CE8038-1E07-46C7-A047-908ED830F9F3}"/>
              </a:ext>
            </a:extLst>
          </p:cNvPr>
          <p:cNvSpPr txBox="1"/>
          <p:nvPr/>
        </p:nvSpPr>
        <p:spPr>
          <a:xfrm>
            <a:off x="612226" y="2852142"/>
            <a:ext cx="898900" cy="338554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ja-JP" sz="1600" b="1" dirty="0">
                <a:solidFill>
                  <a:schemeClr val="bg1"/>
                </a:solidFill>
              </a:rPr>
              <a:t>Rel-18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0FB967D6-86AA-4049-852C-FD77D2F161D9}"/>
              </a:ext>
            </a:extLst>
          </p:cNvPr>
          <p:cNvSpPr txBox="1"/>
          <p:nvPr/>
        </p:nvSpPr>
        <p:spPr>
          <a:xfrm>
            <a:off x="612226" y="4100252"/>
            <a:ext cx="898900" cy="338554"/>
          </a:xfrm>
          <a:prstGeom prst="rect">
            <a:avLst/>
          </a:prstGeom>
          <a:solidFill>
            <a:srgbClr val="00B050"/>
          </a:solidFill>
        </p:spPr>
        <p:txBody>
          <a:bodyPr wrap="none" rtlCol="0">
            <a:spAutoFit/>
          </a:bodyPr>
          <a:lstStyle/>
          <a:p>
            <a:r>
              <a:rPr lang="en-US" altLang="ja-JP" sz="1600" b="1" dirty="0">
                <a:solidFill>
                  <a:schemeClr val="bg1"/>
                </a:solidFill>
              </a:rPr>
              <a:t>Rel-19</a:t>
            </a:r>
          </a:p>
        </p:txBody>
      </p:sp>
    </p:spTree>
    <p:extLst>
      <p:ext uri="{BB962C8B-B14F-4D97-AF65-F5344CB8AC3E}">
        <p14:creationId xmlns:p14="http://schemas.microsoft.com/office/powerpoint/2010/main" val="3022787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34435" y="899886"/>
            <a:ext cx="11523132" cy="5494140"/>
          </a:xfrm>
        </p:spPr>
        <p:txBody>
          <a:bodyPr>
            <a:normAutofit fontScale="85000" lnSpcReduction="20000"/>
          </a:bodyPr>
          <a:lstStyle/>
          <a:p>
            <a:pPr marL="93131" indent="0">
              <a:spcBef>
                <a:spcPts val="600"/>
              </a:spcBef>
              <a:buNone/>
            </a:pPr>
            <a:r>
              <a:rPr lang="en-US" altLang="ja-JP" sz="2400" b="0" dirty="0">
                <a:cs typeface="Calibri" panose="020F0502020204030204" pitchFamily="34" charset="0"/>
              </a:rPr>
              <a:t>The core part of the work item includes:</a:t>
            </a:r>
          </a:p>
          <a:p>
            <a:pPr marL="436022" indent="-342891">
              <a:spcBef>
                <a:spcPts val="600"/>
              </a:spcBef>
            </a:pPr>
            <a:r>
              <a:rPr lang="en-US" altLang="ja-JP" sz="2400" b="0" dirty="0">
                <a:cs typeface="Calibri" panose="020F0502020204030204" pitchFamily="34" charset="0"/>
              </a:rPr>
              <a:t>Phase I:</a:t>
            </a:r>
          </a:p>
          <a:p>
            <a:pPr marL="800080" lvl="1" indent="-342891">
              <a:spcBef>
                <a:spcPts val="600"/>
              </a:spcBef>
            </a:pPr>
            <a:r>
              <a:rPr lang="en-US" altLang="ja-JP" sz="2133" b="0" dirty="0">
                <a:cs typeface="Calibri" panose="020F0502020204030204" pitchFamily="34" charset="0"/>
              </a:rPr>
              <a:t>Study the feasibility to support non-co-located scenarios for both FR1 inter-band EN-DC with overlapping and FR1 intra-band NR-CA, except for 2-layer case already specified in Rel-16, 17 and 18.</a:t>
            </a:r>
          </a:p>
          <a:p>
            <a:pPr marL="1039258" lvl="2" indent="-342891">
              <a:spcBef>
                <a:spcPts val="600"/>
              </a:spcBef>
            </a:pPr>
            <a:r>
              <a:rPr lang="en-US" altLang="ja-JP" sz="1900" dirty="0">
                <a:cs typeface="Calibri" panose="020F0502020204030204" pitchFamily="34" charset="0"/>
              </a:rPr>
              <a:t>Investigate the tolerable power imbalance between carriers</a:t>
            </a:r>
          </a:p>
          <a:p>
            <a:pPr marL="1039258" lvl="2" indent="-342891">
              <a:spcBef>
                <a:spcPts val="600"/>
              </a:spcBef>
            </a:pPr>
            <a:r>
              <a:rPr lang="en-US" altLang="ja-JP" sz="1900" dirty="0">
                <a:cs typeface="Calibri" panose="020F0502020204030204" pitchFamily="34" charset="0"/>
              </a:rPr>
              <a:t>Investigate the required arrival time difference between CCs</a:t>
            </a:r>
          </a:p>
          <a:p>
            <a:pPr marL="1039258" lvl="2" indent="-342891">
              <a:spcBef>
                <a:spcPts val="600"/>
              </a:spcBef>
            </a:pPr>
            <a:r>
              <a:rPr lang="en-US" altLang="ja-JP" sz="1900" dirty="0">
                <a:cs typeface="Calibri" panose="020F0502020204030204" pitchFamily="34" charset="0"/>
              </a:rPr>
              <a:t>Investigate the additional impacts of contiguous case and non-contiguous 3cc case, if time units are available.  </a:t>
            </a:r>
          </a:p>
          <a:p>
            <a:pPr marL="1039258" lvl="2" indent="-342891">
              <a:spcBef>
                <a:spcPts val="600"/>
              </a:spcBef>
            </a:pPr>
            <a:r>
              <a:rPr lang="en-US" altLang="ja-JP" sz="1900" dirty="0">
                <a:cs typeface="Calibri" panose="020F0502020204030204" pitchFamily="34" charset="0"/>
              </a:rPr>
              <a:t>Evaluate the UE performance under the power imbalance and arrival time difference</a:t>
            </a:r>
          </a:p>
          <a:p>
            <a:pPr marL="1276318" lvl="3" indent="-342891">
              <a:spcBef>
                <a:spcPts val="600"/>
              </a:spcBef>
            </a:pPr>
            <a:r>
              <a:rPr lang="en-US" altLang="ja-JP" sz="1600" dirty="0">
                <a:cs typeface="Calibri" panose="020F0502020204030204" pitchFamily="34" charset="0"/>
              </a:rPr>
              <a:t>Discuss and decide reference UE architecture considering the UE capability of 4-layer MIMO case for both EN-DC/NR-CA</a:t>
            </a:r>
          </a:p>
          <a:p>
            <a:pPr marL="1276318" lvl="3" indent="-342891">
              <a:spcBef>
                <a:spcPts val="600"/>
              </a:spcBef>
            </a:pPr>
            <a:r>
              <a:rPr lang="en-US" altLang="ja-JP" sz="1600" dirty="0">
                <a:cs typeface="Calibri" panose="020F0502020204030204" pitchFamily="34" charset="0"/>
              </a:rPr>
              <a:t>NOTE : For UE capable of supporting 4-layer MIMO, 2-layer MIMO power imbalance assumption can be considered as a base line but another value or the same power imbalance with different throughput performance requirement is not precluded.</a:t>
            </a:r>
          </a:p>
          <a:p>
            <a:pPr marL="1039258" lvl="2" indent="-342891">
              <a:spcBef>
                <a:spcPts val="600"/>
              </a:spcBef>
            </a:pPr>
            <a:r>
              <a:rPr lang="en-US" altLang="ja-JP" sz="1866" dirty="0">
                <a:cs typeface="Calibri" panose="020F0502020204030204" pitchFamily="34" charset="0"/>
              </a:rPr>
              <a:t>Work is limited to CA/EN-DC for EN-DC/NR-CA for bands 42, n77/n78</a:t>
            </a:r>
          </a:p>
          <a:p>
            <a:pPr marL="1039258" lvl="2" indent="-342891">
              <a:spcBef>
                <a:spcPts val="600"/>
              </a:spcBef>
            </a:pPr>
            <a:r>
              <a:rPr lang="en-US" altLang="ja-JP" sz="1866" dirty="0">
                <a:cs typeface="Calibri" panose="020F0502020204030204" pitchFamily="34" charset="0"/>
              </a:rPr>
              <a:t>Investigate whether the power imbalance should be explicitly (e.g. as an RF requirement) or implicitly specified (e.g. through a demodulation performance test). Specify the power imbalance based on the outcome of the investigation.</a:t>
            </a:r>
          </a:p>
          <a:p>
            <a:pPr marL="1039258" lvl="2" indent="-342891">
              <a:spcBef>
                <a:spcPts val="600"/>
              </a:spcBef>
            </a:pPr>
            <a:r>
              <a:rPr lang="en-US" altLang="ja-JP" sz="1866" dirty="0">
                <a:cs typeface="Calibri" panose="020F0502020204030204" pitchFamily="34" charset="0"/>
              </a:rPr>
              <a:t>If any change in RAN1 or RAN2 spec is needed, it will be triggered by RAN4 LS</a:t>
            </a:r>
            <a:br>
              <a:rPr lang="en-US" altLang="ja-JP" sz="1866" dirty="0">
                <a:cs typeface="Calibri" panose="020F0502020204030204" pitchFamily="34" charset="0"/>
              </a:rPr>
            </a:br>
            <a:endParaRPr lang="en-US" altLang="ja-JP" sz="1866" dirty="0">
              <a:cs typeface="Calibri" panose="020F0502020204030204" pitchFamily="34" charset="0"/>
            </a:endParaRPr>
          </a:p>
          <a:p>
            <a:pPr marL="436022" indent="-342891">
              <a:spcBef>
                <a:spcPts val="600"/>
              </a:spcBef>
            </a:pPr>
            <a:r>
              <a:rPr lang="en-US" altLang="ja-JP" sz="2400" b="0" dirty="0">
                <a:cs typeface="Calibri" panose="020F0502020204030204" pitchFamily="34" charset="0"/>
              </a:rPr>
              <a:t>Phase II: </a:t>
            </a:r>
          </a:p>
          <a:p>
            <a:pPr marL="800080" lvl="1" indent="-342891">
              <a:spcBef>
                <a:spcPts val="600"/>
              </a:spcBef>
            </a:pPr>
            <a:r>
              <a:rPr lang="en-US" altLang="ja-JP" sz="2133" b="0" dirty="0">
                <a:cs typeface="Calibri" panose="020F0502020204030204" pitchFamily="34" charset="0"/>
              </a:rPr>
              <a:t>Phase II work will get started after the feasibility in phase I is confirmed</a:t>
            </a:r>
          </a:p>
          <a:p>
            <a:pPr marL="800080" lvl="1" indent="-342891">
              <a:spcBef>
                <a:spcPts val="600"/>
              </a:spcBef>
            </a:pPr>
            <a:r>
              <a:rPr lang="en-US" altLang="ja-JP" sz="2133" b="0" dirty="0">
                <a:cs typeface="Calibri" panose="020F0502020204030204" pitchFamily="34" charset="0"/>
              </a:rPr>
              <a:t>Specify MRTD and MTTD requirements and other identified RRM requirement impact(s) (if any) in non-collocated deployment</a:t>
            </a:r>
          </a:p>
          <a:p>
            <a:pPr marL="800080" lvl="1" indent="-342891">
              <a:spcBef>
                <a:spcPts val="600"/>
              </a:spcBef>
            </a:pPr>
            <a:r>
              <a:rPr lang="en-US" altLang="ja-JP" sz="2133" b="0" dirty="0">
                <a:cs typeface="Calibri" panose="020F0502020204030204" pitchFamily="34" charset="0"/>
              </a:rPr>
              <a:t>Discuss and decide if the different requirements will be specified based on UE capability of interBandMRDC-WIthOverlapDL-Bands-r16.</a:t>
            </a: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b="1" dirty="0">
                <a:cs typeface="Calibri" panose="020F0502020204030204" pitchFamily="34" charset="0"/>
              </a:rPr>
              <a:t>Potential objectives (1/2)</a:t>
            </a:r>
            <a:endParaRPr kumimoji="1" lang="ja-JP" altLang="en-US" b="1" dirty="0"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4229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34435" y="899886"/>
            <a:ext cx="11523132" cy="5494140"/>
          </a:xfrm>
        </p:spPr>
        <p:txBody>
          <a:bodyPr>
            <a:normAutofit/>
          </a:bodyPr>
          <a:lstStyle/>
          <a:p>
            <a:pPr marL="93131" indent="0">
              <a:spcBef>
                <a:spcPts val="600"/>
              </a:spcBef>
              <a:buNone/>
            </a:pPr>
            <a:r>
              <a:rPr lang="en-US" altLang="ja-JP" sz="2000" b="0" dirty="0">
                <a:cs typeface="Calibri" panose="020F0502020204030204" pitchFamily="34" charset="0"/>
              </a:rPr>
              <a:t>The performance part of the work item includes:</a:t>
            </a:r>
          </a:p>
          <a:p>
            <a:pPr marL="436031" indent="-342900">
              <a:spcBef>
                <a:spcPts val="600"/>
              </a:spcBef>
            </a:pPr>
            <a:r>
              <a:rPr lang="en-US" altLang="ja-JP" sz="2000" b="0" dirty="0">
                <a:cs typeface="Calibri" panose="020F0502020204030204" pitchFamily="34" charset="0"/>
              </a:rPr>
              <a:t>Phase II: </a:t>
            </a:r>
          </a:p>
          <a:p>
            <a:pPr marL="800089" lvl="1" indent="-342900">
              <a:spcBef>
                <a:spcPts val="600"/>
              </a:spcBef>
            </a:pPr>
            <a:r>
              <a:rPr lang="en-US" altLang="ja-JP" sz="1800" b="0" dirty="0">
                <a:cs typeface="Calibri" panose="020F0502020204030204" pitchFamily="34" charset="0"/>
              </a:rPr>
              <a:t>Phase II work will get started after the feasibility in phase I is confirmed</a:t>
            </a:r>
          </a:p>
          <a:p>
            <a:pPr marL="800089" lvl="1" indent="-342900">
              <a:spcBef>
                <a:spcPts val="600"/>
              </a:spcBef>
            </a:pPr>
            <a:r>
              <a:rPr lang="en-US" altLang="ja-JP" sz="1800" b="0" dirty="0">
                <a:cs typeface="Calibri" panose="020F0502020204030204" pitchFamily="34" charset="0"/>
              </a:rPr>
              <a:t>Specify PDSCH demodulation requirements for non-collocated scenarios for intra-band non-contiguous EN-DC and NR-CA</a:t>
            </a:r>
          </a:p>
          <a:p>
            <a:pPr marL="1039267" lvl="2" indent="-342900">
              <a:spcBef>
                <a:spcPts val="600"/>
              </a:spcBef>
            </a:pPr>
            <a:r>
              <a:rPr lang="en-US" altLang="ja-JP" sz="1600" dirty="0">
                <a:cs typeface="Calibri" panose="020F0502020204030204" pitchFamily="34" charset="0"/>
              </a:rPr>
              <a:t>Define PDSCH demodulation performance requirement based on the applicable MRTD and power imbalance values.</a:t>
            </a: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b="1" dirty="0">
                <a:cs typeface="Calibri" panose="020F0502020204030204" pitchFamily="34" charset="0"/>
              </a:rPr>
              <a:t>Potential objectives (2/2)</a:t>
            </a:r>
            <a:endParaRPr kumimoji="1" lang="ja-JP" altLang="en-US" b="1" dirty="0"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2388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社内用">
  <a:themeElements>
    <a:clrScheme name="kddi-std">
      <a:dk1>
        <a:srgbClr val="262626"/>
      </a:dk1>
      <a:lt1>
        <a:srgbClr val="FFFFFF"/>
      </a:lt1>
      <a:dk2>
        <a:srgbClr val="EB5505"/>
      </a:dk2>
      <a:lt2>
        <a:srgbClr val="FADFD5"/>
      </a:lt2>
      <a:accent1>
        <a:srgbClr val="0A287F"/>
      </a:accent1>
      <a:accent2>
        <a:srgbClr val="6279BC"/>
      </a:accent2>
      <a:accent3>
        <a:srgbClr val="B9CAF9"/>
      </a:accent3>
      <a:accent4>
        <a:srgbClr val="595959"/>
      </a:accent4>
      <a:accent5>
        <a:srgbClr val="999999"/>
      </a:accent5>
      <a:accent6>
        <a:srgbClr val="D9D9D9"/>
      </a:accent6>
      <a:hlink>
        <a:srgbClr val="0070C0"/>
      </a:hlink>
      <a:folHlink>
        <a:srgbClr val="85AEDF"/>
      </a:folHlink>
    </a:clrScheme>
    <a:fontScheme name="kddi-std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社外用">
  <a:themeElements>
    <a:clrScheme name="kddi-std">
      <a:dk1>
        <a:srgbClr val="262626"/>
      </a:dk1>
      <a:lt1>
        <a:srgbClr val="FFFFFF"/>
      </a:lt1>
      <a:dk2>
        <a:srgbClr val="EB5505"/>
      </a:dk2>
      <a:lt2>
        <a:srgbClr val="FADFD5"/>
      </a:lt2>
      <a:accent1>
        <a:srgbClr val="0A287F"/>
      </a:accent1>
      <a:accent2>
        <a:srgbClr val="6279BC"/>
      </a:accent2>
      <a:accent3>
        <a:srgbClr val="B9CAF9"/>
      </a:accent3>
      <a:accent4>
        <a:srgbClr val="595959"/>
      </a:accent4>
      <a:accent5>
        <a:srgbClr val="999999"/>
      </a:accent5>
      <a:accent6>
        <a:srgbClr val="D9D9D9"/>
      </a:accent6>
      <a:hlink>
        <a:srgbClr val="0070C0"/>
      </a:hlink>
      <a:folHlink>
        <a:srgbClr val="85AEDF"/>
      </a:folHlink>
    </a:clrScheme>
    <a:fontScheme name="kddi-std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99_back">
  <a:themeElements>
    <a:clrScheme name="kddi-std">
      <a:dk1>
        <a:srgbClr val="262626"/>
      </a:dk1>
      <a:lt1>
        <a:srgbClr val="FFFFFF"/>
      </a:lt1>
      <a:dk2>
        <a:srgbClr val="EB5505"/>
      </a:dk2>
      <a:lt2>
        <a:srgbClr val="FADFD5"/>
      </a:lt2>
      <a:accent1>
        <a:srgbClr val="0A287F"/>
      </a:accent1>
      <a:accent2>
        <a:srgbClr val="6279BC"/>
      </a:accent2>
      <a:accent3>
        <a:srgbClr val="B9CAF9"/>
      </a:accent3>
      <a:accent4>
        <a:srgbClr val="595959"/>
      </a:accent4>
      <a:accent5>
        <a:srgbClr val="999999"/>
      </a:accent5>
      <a:accent6>
        <a:srgbClr val="D9D9D9"/>
      </a:accent6>
      <a:hlink>
        <a:srgbClr val="0070C0"/>
      </a:hlink>
      <a:folHlink>
        <a:srgbClr val="85AEDF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1025</TotalTime>
  <Words>971</Words>
  <Application>Microsoft Office PowerPoint</Application>
  <PresentationFormat>ワイド画面</PresentationFormat>
  <Paragraphs>198</Paragraphs>
  <Slides>11</Slides>
  <Notes>7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3</vt:i4>
      </vt:variant>
      <vt:variant>
        <vt:lpstr>スライド タイトル</vt:lpstr>
      </vt:variant>
      <vt:variant>
        <vt:i4>11</vt:i4>
      </vt:variant>
    </vt:vector>
  </HeadingPairs>
  <TitlesOfParts>
    <vt:vector size="21" baseType="lpstr">
      <vt:lpstr>Yu Gothic UI</vt:lpstr>
      <vt:lpstr>メイリオ</vt:lpstr>
      <vt:lpstr>游ゴシック</vt:lpstr>
      <vt:lpstr>Arial</vt:lpstr>
      <vt:lpstr>Calibri</vt:lpstr>
      <vt:lpstr>Times New Roman</vt:lpstr>
      <vt:lpstr>Wingdings</vt:lpstr>
      <vt:lpstr>社内用</vt:lpstr>
      <vt:lpstr>社外用</vt:lpstr>
      <vt:lpstr>99_back</vt:lpstr>
      <vt:lpstr>Intra-band non-collocated EN-DC/NR-CA in Release 19</vt:lpstr>
      <vt:lpstr>Motivation</vt:lpstr>
      <vt:lpstr>Background – Spectrum point of view in Japan</vt:lpstr>
      <vt:lpstr>Background – Spectrum point of view in Korea</vt:lpstr>
      <vt:lpstr>Background – Spectrum point of view in Italy</vt:lpstr>
      <vt:lpstr>Potential enhancement area (1/2)</vt:lpstr>
      <vt:lpstr>Potential enhancement area (2/2)</vt:lpstr>
      <vt:lpstr>Potential objectives (1/2)</vt:lpstr>
      <vt:lpstr>Potential objectives (2/2)</vt:lpstr>
      <vt:lpstr>[Reference] Type 1 (Normal UE)</vt:lpstr>
      <vt:lpstr>PowerPoint プレゼンテーション</vt:lpstr>
    </vt:vector>
  </TitlesOfParts>
  <Company>KDDI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KDDIつなぐデザイン室</dc:creator>
  <cp:lastModifiedBy>0</cp:lastModifiedBy>
  <cp:revision>131</cp:revision>
  <dcterms:created xsi:type="dcterms:W3CDTF">2022-04-28T01:12:53Z</dcterms:created>
  <dcterms:modified xsi:type="dcterms:W3CDTF">2023-12-04T16:39:21Z</dcterms:modified>
</cp:coreProperties>
</file>