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87" r:id="rId3"/>
  </p:sldMasterIdLst>
  <p:notesMasterIdLst>
    <p:notesMasterId r:id="rId11"/>
  </p:notesMasterIdLst>
  <p:sldIdLst>
    <p:sldId id="313" r:id="rId4"/>
    <p:sldId id="258" r:id="rId5"/>
    <p:sldId id="259" r:id="rId6"/>
    <p:sldId id="283" r:id="rId7"/>
    <p:sldId id="314" r:id="rId8"/>
    <p:sldId id="315" r:id="rId9"/>
    <p:sldId id="279" r:id="rId10"/>
  </p:sldIdLst>
  <p:sldSz cx="12192000" cy="685800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54262EF-7DE8-4B8D-4FAC-0DF52AF33BA9}" name="Deepak P M" initials="DP" userId="S::deepakpm@cewit.org.in::4e6ff620-5f47-422e-8e4a-892e3bd38d7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" initials="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commentAuthors" Target="commentAuthors.xml"/><Relationship Id="rId17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5DAB56-EDA7-4E39-8466-34D4ECCAF274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2D81A1-D2A8-456E-BF57-3CD44517A13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27067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2D81A1-D2A8-456E-BF57-3CD44517A134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83849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subTitle"/>
          </p:nvPr>
        </p:nvSpPr>
        <p:spPr>
          <a:xfrm>
            <a:off x="914400" y="2130480"/>
            <a:ext cx="10362960" cy="6813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9DACD-295E-46E1-965B-D5792DCEE81E}" type="datetime1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7747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5DC5B-026E-478C-AFDA-6BBC70F6CE8C}" type="datetime1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2511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66E53-A1AA-4507-A6FA-BFFC51A3417A}" type="datetime1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8266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E4F0A-69C1-48DB-ADEB-BACC4106B5E1}" type="datetime1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875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F1650-6C33-4600-BA0A-70423E68E73F}" type="datetime1">
              <a:rPr lang="en-US" smtClean="0"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839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631B-0461-40CA-8437-10BCC0172C13}" type="datetime1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0400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EEADB-E0D5-4A12-8EEA-FFC245072B36}" type="datetime1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839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D136-F2EE-493D-B1ED-DA027170644E}" type="datetime1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6937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FCB37-E165-4A68-B43F-629C74161420}" type="datetime1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880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3034A-82AF-4D7E-A8E6-F95CDF67489B}" type="datetime1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0935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5CCE3-00E7-44B0-84D2-70C75517557D}" type="datetime1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439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914400" y="2130480"/>
            <a:ext cx="10362960" cy="6813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4000" b="0" strike="noStrike" spc="-1">
                <a:solidFill>
                  <a:srgbClr val="C00000"/>
                </a:solidFill>
                <a:latin typeface="Calibri"/>
              </a:rPr>
              <a:t>Click to edit Master title style</a:t>
            </a:r>
            <a:endParaRPr lang="en-US" sz="4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" name="Picture 5" descr="cewit-logo.png"/>
          <p:cNvPicPr/>
          <p:nvPr/>
        </p:nvPicPr>
        <p:blipFill>
          <a:blip r:embed="rId14"/>
          <a:stretch/>
        </p:blipFill>
        <p:spPr>
          <a:xfrm>
            <a:off x="5181480" y="152280"/>
            <a:ext cx="2031480" cy="639360"/>
          </a:xfrm>
          <a:prstGeom prst="rect">
            <a:avLst/>
          </a:prstGeom>
          <a:ln>
            <a:noFill/>
          </a:ln>
        </p:spPr>
      </p:pic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6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6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6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6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E60D8-7DEB-4D67-9514-E5D7B2599BC6}" type="datetime1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(c) CEWiT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483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FD48BC7-DC40-47DE-87EE-9F4B6ECB9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E502BBC7-2C76-46F3-BC24-5985BC13D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C7F28D52-2A5F-4D23-81AE-7CB8B591C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1664" y="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49F55B-E96C-8E61-C275-A0BF29DF98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956" y="1999615"/>
            <a:ext cx="10649447" cy="2764028"/>
          </a:xfrm>
        </p:spPr>
        <p:txBody>
          <a:bodyPr anchor="ctr">
            <a:normAutofit fontScale="90000"/>
          </a:bodyPr>
          <a:lstStyle/>
          <a:p>
            <a:br>
              <a:rPr lang="en-US" sz="7200" spc="-1" dirty="0">
                <a:solidFill>
                  <a:srgbClr val="C00000"/>
                </a:solidFill>
                <a:latin typeface="Calibri"/>
              </a:rPr>
            </a:br>
            <a:r>
              <a:rPr lang="en-GB" sz="7200" spc="-1" dirty="0">
                <a:solidFill>
                  <a:srgbClr val="C00000"/>
                </a:solidFill>
                <a:latin typeface="Calibri"/>
              </a:rPr>
              <a:t>Study on Integrated sensing and communication (ISAC)</a:t>
            </a:r>
            <a:br>
              <a:rPr lang="en-IN" sz="7200" spc="-1" dirty="0">
                <a:solidFill>
                  <a:srgbClr val="C00000"/>
                </a:solidFill>
                <a:latin typeface="Calibri"/>
              </a:rPr>
            </a:br>
            <a:br>
              <a:rPr lang="en-US" sz="7200" spc="-1" dirty="0">
                <a:solidFill>
                  <a:srgbClr val="C00000"/>
                </a:solidFill>
                <a:latin typeface="Calibri"/>
              </a:rPr>
            </a:br>
            <a:endParaRPr lang="en-US" sz="7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29484E-3792-4B3D-89AD-7C8A1ED0E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E41819-1A8E-D7E9-DA53-4D23ACACE7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56" y="230544"/>
            <a:ext cx="1828093" cy="7692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12758D7-6E52-B373-FD3B-8ED6051C3B36}"/>
              </a:ext>
            </a:extLst>
          </p:cNvPr>
          <p:cNvSpPr txBox="1"/>
          <p:nvPr/>
        </p:nvSpPr>
        <p:spPr>
          <a:xfrm>
            <a:off x="9246036" y="384343"/>
            <a:ext cx="2335451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2400" b="1" dirty="0">
                <a:solidFill>
                  <a:srgbClr val="424242"/>
                </a:solidFill>
                <a:latin typeface="Segoe UI" panose="020B0502040204020203" pitchFamily="34" charset="0"/>
              </a:rPr>
              <a:t>RP-233506</a:t>
            </a:r>
            <a:endParaRPr lang="en-US" sz="2400" b="1" dirty="0">
              <a:solidFill>
                <a:srgbClr val="424242"/>
              </a:solidFill>
              <a:latin typeface="Segoe UI" panose="020B05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5A5158-01B5-C24E-D0A3-845C6FE02232}"/>
              </a:ext>
            </a:extLst>
          </p:cNvPr>
          <p:cNvSpPr txBox="1"/>
          <p:nvPr/>
        </p:nvSpPr>
        <p:spPr>
          <a:xfrm>
            <a:off x="3639348" y="453315"/>
            <a:ext cx="44053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3GPP TSG RAN Meeting #102                                                                                                         </a:t>
            </a:r>
            <a:r>
              <a:rPr lang="en-GB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Edinburgh, Scotland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kumimoji="0" lang="nl-NL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lang="nl-NL" altLang="zh-CN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December</a:t>
            </a:r>
            <a:r>
              <a:rPr kumimoji="0" lang="nl-NL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11-15, 2023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E2BF64-4C3F-1405-29C8-BE5B258832D3}"/>
              </a:ext>
            </a:extLst>
          </p:cNvPr>
          <p:cNvSpPr txBox="1"/>
          <p:nvPr/>
        </p:nvSpPr>
        <p:spPr>
          <a:xfrm>
            <a:off x="3046445" y="4591365"/>
            <a:ext cx="5782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Agenda item: 9.1.1.7</a:t>
            </a:r>
            <a:endParaRPr lang="en-IN" b="1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Sourced by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CEWiT, IIT-K,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Tejas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Networks</a:t>
            </a:r>
          </a:p>
        </p:txBody>
      </p:sp>
    </p:spTree>
    <p:extLst>
      <p:ext uri="{BB962C8B-B14F-4D97-AF65-F5344CB8AC3E}">
        <p14:creationId xmlns:p14="http://schemas.microsoft.com/office/powerpoint/2010/main" val="3196610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3"/>
          <p:cNvSpPr/>
          <p:nvPr/>
        </p:nvSpPr>
        <p:spPr>
          <a:xfrm>
            <a:off x="334440" y="6459480"/>
            <a:ext cx="3525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spc="-1" dirty="0">
                <a:solidFill>
                  <a:srgbClr val="898989"/>
                </a:solidFill>
                <a:latin typeface="Calibri"/>
              </a:rPr>
              <a:t>04</a:t>
            </a:r>
            <a:r>
              <a:rPr lang="en-US" sz="1200" b="0" strike="noStrike" spc="-1" dirty="0">
                <a:solidFill>
                  <a:srgbClr val="898989"/>
                </a:solidFill>
                <a:latin typeface="Calibri"/>
              </a:rPr>
              <a:t>/11/2023</a:t>
            </a:r>
            <a:endParaRPr lang="en-IN" sz="1200" b="0" strike="noStrike" spc="-1" dirty="0">
              <a:latin typeface="Arial"/>
            </a:endParaRPr>
          </a:p>
        </p:txBody>
      </p:sp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2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469408" y="637296"/>
            <a:ext cx="10580855" cy="5054587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r>
              <a:rPr lang="en-US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Regarding ISAC</a:t>
            </a:r>
            <a:r>
              <a:rPr lang="en-US" altLang="zh-CN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, the following way forward seems agreeable:</a:t>
            </a:r>
          </a:p>
          <a:p>
            <a:pPr marL="841248" lvl="2" indent="-457200">
              <a:buFont typeface="+mj-lt"/>
              <a:buAutoNum type="arabicPeriod"/>
            </a:pPr>
            <a:r>
              <a:rPr lang="en-US" altLang="zh-C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If not already done in SID, a RAN-led study objective to select a small number of ISAC use cases from TR 22.837, and to identify appropriate corresponding information needed for point 2 below, i.e. scenarios, frequency ranges and sensing modes. </a:t>
            </a:r>
          </a:p>
          <a:p>
            <a:pPr marL="841248" lvl="2" indent="-457200">
              <a:buFont typeface="+mj-lt"/>
              <a:buAutoNum type="arabicPeriod"/>
            </a:pPr>
            <a:r>
              <a:rPr lang="en-US" altLang="zh-C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A RAN1-led study objective to define channel modelling details for sensing using 38.901 (if applicable to the selected use cases) as a starting point, and taking into account relevant measurements, including:</a:t>
            </a:r>
          </a:p>
          <a:p>
            <a:pPr marL="1260020" lvl="5" indent="-342900">
              <a:buFont typeface="+mj-lt"/>
              <a:buAutoNum type="alphaLcPeriod"/>
            </a:pPr>
            <a:r>
              <a:rPr lang="en-US" altLang="zh-CN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modelling of sensing targets, including, for example (if needed by the selected use cases), radar cross-section (RCS), mobility and clutter/scattering patterns;</a:t>
            </a:r>
          </a:p>
          <a:p>
            <a:pPr marL="1260020" lvl="5" indent="-342900">
              <a:buFont typeface="+mj-lt"/>
              <a:buAutoNum type="alphaLcPeriod"/>
            </a:pPr>
            <a:r>
              <a:rPr lang="en-US" altLang="zh-CN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spatial consistency. </a:t>
            </a:r>
          </a:p>
          <a:p>
            <a:pPr marL="763868" lvl="5" indent="0">
              <a:buNone/>
            </a:pPr>
            <a:r>
              <a:rPr lang="en-US" altLang="zh-CN" sz="2400" dirty="0">
                <a:latin typeface="Calibri Light" panose="020F0302020204030204" pitchFamily="34" charset="0"/>
                <a:ea typeface="Arial Unicode MS" panose="020B0604020202020204" pitchFamily="34" charset="-122"/>
                <a:cs typeface="Calibri Light" panose="020F0302020204030204" pitchFamily="34" charset="0"/>
              </a:rPr>
              <a:t>This objective to start after completion of the first (RAN-led) objective if not already done in SID</a:t>
            </a:r>
            <a:endParaRPr lang="zh-CN" altLang="en-US" sz="2400" dirty="0">
              <a:latin typeface="Calibri Light" panose="020F0302020204030204" pitchFamily="34" charset="0"/>
              <a:ea typeface="Arial Unicode MS" panose="020B0604020202020204" pitchFamily="34" charset="-122"/>
              <a:cs typeface="Calibri Light" panose="020F0302020204030204" pitchFamily="34" charset="0"/>
            </a:endParaRP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endParaRPr lang="en-US" sz="24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835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479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940" y="2448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199"/>
              </a:spcBef>
              <a:spcAft>
                <a:spcPts val="601"/>
              </a:spcAft>
            </a:pPr>
            <a:r>
              <a:rPr lang="en-US" sz="2800" spc="-1" dirty="0">
                <a:solidFill>
                  <a:srgbClr val="C00000"/>
                </a:solidFill>
                <a:latin typeface="Calibri"/>
              </a:rPr>
              <a:t>Moderator’s summary in RAN Plenary #101</a:t>
            </a:r>
            <a:endParaRPr lang="en-IN" sz="28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2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90" name="CustomShape 3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C063BDC4-5327-410E-B11A-9BEB383FED14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3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91" name="CustomShape 4"/>
          <p:cNvSpPr/>
          <p:nvPr/>
        </p:nvSpPr>
        <p:spPr>
          <a:xfrm>
            <a:off x="335160" y="861480"/>
            <a:ext cx="11400840" cy="5536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IN"/>
          </a:p>
        </p:txBody>
      </p:sp>
      <p:sp>
        <p:nvSpPr>
          <p:cNvPr id="92" name="CustomShape 5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199"/>
              </a:spcBef>
              <a:spcAft>
                <a:spcPts val="601"/>
              </a:spcAft>
            </a:pPr>
            <a:r>
              <a:rPr lang="en-US" sz="2800" spc="-1" dirty="0">
                <a:solidFill>
                  <a:srgbClr val="C00000"/>
                </a:solidFill>
                <a:latin typeface="Calibri"/>
              </a:rPr>
              <a:t>Use case prioritization and channel model</a:t>
            </a:r>
            <a:endParaRPr lang="en-IN" sz="2800" b="0" strike="noStrike" spc="-1" dirty="0">
              <a:latin typeface="Arial"/>
            </a:endParaRPr>
          </a:p>
        </p:txBody>
      </p:sp>
      <p:sp>
        <p:nvSpPr>
          <p:cNvPr id="93" name="CustomShape 6"/>
          <p:cNvSpPr/>
          <p:nvPr/>
        </p:nvSpPr>
        <p:spPr>
          <a:xfrm>
            <a:off x="394920" y="790201"/>
            <a:ext cx="11400840" cy="2713288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IN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SA1 </a:t>
            </a:r>
            <a:r>
              <a:rPr lang="en-US" altLang="zh-CN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 22.837 presents several use cases. Many use cases fall under the category of Object detection and tracking 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altLang="zh-CN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Primary category of importance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sz="24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Channel modelling to be performed for use case category of “</a:t>
            </a:r>
            <a:r>
              <a:rPr lang="en-US" altLang="zh-CN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Object detection and tracking </a:t>
            </a:r>
            <a:r>
              <a:rPr lang="en-US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endParaRPr lang="en-IN" sz="24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5">
              <a:lnSpc>
                <a:spcPct val="100000"/>
              </a:lnSpc>
              <a:spcBef>
                <a:spcPts val="479"/>
              </a:spcBef>
            </a:pPr>
            <a:endParaRPr lang="en-IN" sz="24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Clr>
                <a:srgbClr val="E88134"/>
              </a:buClr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Proposal 1: Study ISAC channel modeling for object detection and tracking</a:t>
            </a:r>
          </a:p>
          <a:p>
            <a:pPr marL="457835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en-IN" sz="24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479"/>
              </a:spcBef>
              <a:tabLst>
                <a:tab pos="0" algn="l"/>
              </a:tabLst>
            </a:pPr>
            <a:endParaRPr lang="en-IN" sz="24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4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ustomShape 3">
            <a:extLst>
              <a:ext uri="{FF2B5EF4-FFF2-40B4-BE49-F238E27FC236}">
                <a16:creationId xmlns:a16="http://schemas.microsoft.com/office/drawing/2014/main" id="{04E926D8-318C-DDF6-AA65-7B01F7FF50AA}"/>
              </a:ext>
            </a:extLst>
          </p:cNvPr>
          <p:cNvSpPr/>
          <p:nvPr/>
        </p:nvSpPr>
        <p:spPr>
          <a:xfrm>
            <a:off x="334440" y="6459480"/>
            <a:ext cx="3525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spc="-1" dirty="0">
                <a:solidFill>
                  <a:srgbClr val="898989"/>
                </a:solidFill>
                <a:latin typeface="Calibri"/>
              </a:rPr>
              <a:t>04</a:t>
            </a:r>
            <a:r>
              <a:rPr lang="en-US" sz="1200" b="0" strike="noStrike" spc="-1" dirty="0">
                <a:solidFill>
                  <a:srgbClr val="898989"/>
                </a:solidFill>
                <a:latin typeface="Calibri"/>
              </a:rPr>
              <a:t>/11/2023</a:t>
            </a:r>
            <a:endParaRPr lang="en-IN" sz="12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2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90" name="CustomShape 3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C063BDC4-5327-410E-B11A-9BEB383FED14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4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91" name="CustomShape 4"/>
          <p:cNvSpPr/>
          <p:nvPr/>
        </p:nvSpPr>
        <p:spPr>
          <a:xfrm>
            <a:off x="335160" y="861480"/>
            <a:ext cx="11400840" cy="5536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IN"/>
          </a:p>
        </p:txBody>
      </p:sp>
      <p:sp>
        <p:nvSpPr>
          <p:cNvPr id="92" name="CustomShape 5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199"/>
              </a:spcBef>
              <a:spcAft>
                <a:spcPts val="601"/>
              </a:spcAft>
            </a:pPr>
            <a:r>
              <a:rPr lang="en-US" sz="2800" spc="-1" dirty="0">
                <a:solidFill>
                  <a:srgbClr val="C00000"/>
                </a:solidFill>
                <a:latin typeface="Calibri"/>
              </a:rPr>
              <a:t>Channel model</a:t>
            </a:r>
            <a:endParaRPr lang="en-IN" sz="2800" b="0" strike="noStrike" spc="-1" dirty="0">
              <a:latin typeface="Arial"/>
            </a:endParaRPr>
          </a:p>
        </p:txBody>
      </p:sp>
      <p:sp>
        <p:nvSpPr>
          <p:cNvPr id="93" name="CustomShape 6"/>
          <p:cNvSpPr/>
          <p:nvPr/>
        </p:nvSpPr>
        <p:spPr>
          <a:xfrm>
            <a:off x="335160" y="861480"/>
            <a:ext cx="11400840" cy="5536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4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ustomShape 3">
            <a:extLst>
              <a:ext uri="{FF2B5EF4-FFF2-40B4-BE49-F238E27FC236}">
                <a16:creationId xmlns:a16="http://schemas.microsoft.com/office/drawing/2014/main" id="{71050145-75C2-6870-0EC4-288DBED3ED7E}"/>
              </a:ext>
            </a:extLst>
          </p:cNvPr>
          <p:cNvSpPr/>
          <p:nvPr/>
        </p:nvSpPr>
        <p:spPr>
          <a:xfrm>
            <a:off x="455760" y="6375367"/>
            <a:ext cx="3525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spc="-1" dirty="0">
                <a:solidFill>
                  <a:srgbClr val="898989"/>
                </a:solidFill>
                <a:latin typeface="Calibri"/>
              </a:rPr>
              <a:t>04</a:t>
            </a:r>
            <a:r>
              <a:rPr lang="en-US" sz="1200" b="0" strike="noStrike" spc="-1" dirty="0">
                <a:solidFill>
                  <a:srgbClr val="898989"/>
                </a:solidFill>
                <a:latin typeface="Calibri"/>
              </a:rPr>
              <a:t>/11/2023</a:t>
            </a:r>
            <a:endParaRPr lang="en-IN" sz="1200" b="0" strike="noStrike" spc="-1" dirty="0">
              <a:latin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379517-FB61-F6EB-42C2-8064B332E466}"/>
              </a:ext>
            </a:extLst>
          </p:cNvPr>
          <p:cNvSpPr txBox="1"/>
          <p:nvPr/>
        </p:nvSpPr>
        <p:spPr>
          <a:xfrm>
            <a:off x="1004298" y="1013148"/>
            <a:ext cx="891026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Unified channel model encompassing</a:t>
            </a:r>
          </a:p>
          <a:p>
            <a:pPr lvl="1"/>
            <a:r>
              <a:rPr lang="en-US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FR1 and FR2 frequency bands</a:t>
            </a:r>
          </a:p>
          <a:p>
            <a:pPr lvl="1"/>
            <a:r>
              <a:rPr lang="en-US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 and DL sensing</a:t>
            </a:r>
          </a:p>
          <a:p>
            <a:pPr lvl="1"/>
            <a:r>
              <a:rPr lang="en-US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Mono static and bi static sensing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171A38-82E5-2A2D-E836-50458E607685}"/>
              </a:ext>
            </a:extLst>
          </p:cNvPr>
          <p:cNvSpPr txBox="1"/>
          <p:nvPr/>
        </p:nvSpPr>
        <p:spPr>
          <a:xfrm>
            <a:off x="782793" y="3628862"/>
            <a:ext cx="102721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Clr>
                <a:srgbClr val="E88134"/>
              </a:buClr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Proposal 2: Support unified channel model for different frequency ranges, sensing modes </a:t>
            </a:r>
            <a:endParaRPr lang="zh-CN" altLang="en-US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748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63938-5820-FE73-9ED5-79591E6E2588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93969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199"/>
              </a:spcBef>
              <a:spcAft>
                <a:spcPts val="601"/>
              </a:spcAft>
            </a:pPr>
            <a:r>
              <a:rPr lang="en-IN" sz="2800" spc="-1" dirty="0">
                <a:solidFill>
                  <a:srgbClr val="C00000"/>
                </a:solidFill>
                <a:latin typeface="Calibri"/>
                <a:ea typeface="+mn-ea"/>
                <a:cs typeface="+mn-cs"/>
              </a:rPr>
              <a:t>Evaluation methodology and KPI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758CD-D1D6-0681-BC45-8AF2710EAA44}"/>
              </a:ext>
            </a:extLst>
          </p:cNvPr>
          <p:cNvSpPr txBox="1">
            <a:spLocks/>
          </p:cNvSpPr>
          <p:nvPr/>
        </p:nvSpPr>
        <p:spPr>
          <a:xfrm>
            <a:off x="838200" y="1541124"/>
            <a:ext cx="10515600" cy="463583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IN" dirty="0"/>
              <a:t> </a:t>
            </a:r>
            <a:r>
              <a:rPr lang="en-IN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Evaluations to be performed to validate the feasibility and usability </a:t>
            </a:r>
          </a:p>
          <a:p>
            <a:pPr>
              <a:buFont typeface="Wingdings" panose="05000000000000000000" pitchFamily="2" charset="2"/>
              <a:buChar char="q"/>
            </a:pPr>
            <a:endParaRPr lang="en-IN" sz="24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IN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Proper simulation set up to be defined for evaluations</a:t>
            </a:r>
          </a:p>
          <a:p>
            <a:pPr>
              <a:buFont typeface="Wingdings" panose="05000000000000000000" pitchFamily="2" charset="2"/>
              <a:buChar char="q"/>
            </a:pPr>
            <a:endParaRPr lang="en-IN" sz="24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IN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KPIs to be defined for proper validation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1A0E19-E552-5104-7287-7D1CFC3A2362}"/>
              </a:ext>
            </a:extLst>
          </p:cNvPr>
          <p:cNvSpPr txBox="1"/>
          <p:nvPr/>
        </p:nvSpPr>
        <p:spPr>
          <a:xfrm>
            <a:off x="838200" y="4643441"/>
            <a:ext cx="1119883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Clr>
                <a:srgbClr val="E88134"/>
              </a:buClr>
              <a:buFont typeface="Arial" panose="020B0604020202020204" pitchFamily="34" charset="0"/>
              <a:buChar char="•"/>
            </a:pPr>
            <a:r>
              <a:rPr lang="en-US" altLang="zh-CN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Proposal 3: Support definition of evaluation methodology and KPIs </a:t>
            </a:r>
          </a:p>
        </p:txBody>
      </p:sp>
      <p:sp>
        <p:nvSpPr>
          <p:cNvPr id="5" name="CustomShape 3">
            <a:extLst>
              <a:ext uri="{FF2B5EF4-FFF2-40B4-BE49-F238E27FC236}">
                <a16:creationId xmlns:a16="http://schemas.microsoft.com/office/drawing/2014/main" id="{5D42326F-B579-7395-524E-BC9A0D9A4F01}"/>
              </a:ext>
            </a:extLst>
          </p:cNvPr>
          <p:cNvSpPr/>
          <p:nvPr/>
        </p:nvSpPr>
        <p:spPr>
          <a:xfrm>
            <a:off x="455760" y="6375367"/>
            <a:ext cx="3525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spc="-1" dirty="0">
                <a:solidFill>
                  <a:srgbClr val="898989"/>
                </a:solidFill>
                <a:latin typeface="Calibri"/>
              </a:rPr>
              <a:t>04</a:t>
            </a:r>
            <a:r>
              <a:rPr lang="en-US" sz="1200" b="0" strike="noStrike" spc="-1" dirty="0">
                <a:solidFill>
                  <a:srgbClr val="898989"/>
                </a:solidFill>
                <a:latin typeface="Calibri"/>
              </a:rPr>
              <a:t>/11/2023</a:t>
            </a:r>
            <a:endParaRPr lang="en-IN" sz="1200" b="0" strike="noStrike" spc="-1" dirty="0">
              <a:latin typeface="Arial"/>
            </a:endParaRPr>
          </a:p>
        </p:txBody>
      </p:sp>
      <p:sp>
        <p:nvSpPr>
          <p:cNvPr id="6" name="CustomShape 2">
            <a:extLst>
              <a:ext uri="{FF2B5EF4-FFF2-40B4-BE49-F238E27FC236}">
                <a16:creationId xmlns:a16="http://schemas.microsoft.com/office/drawing/2014/main" id="{547FD1CA-B26E-4FD8-3F7D-78E3C902A716}"/>
              </a:ext>
            </a:extLst>
          </p:cNvPr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7" name="CustomShape 3">
            <a:extLst>
              <a:ext uri="{FF2B5EF4-FFF2-40B4-BE49-F238E27FC236}">
                <a16:creationId xmlns:a16="http://schemas.microsoft.com/office/drawing/2014/main" id="{94B42C17-18E0-97C0-F62F-7B23AD982FD7}"/>
              </a:ext>
            </a:extLst>
          </p:cNvPr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C063BDC4-5327-410E-B11A-9BEB383FED14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5</a:t>
            </a:fld>
            <a:endParaRPr lang="en-IN" sz="12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7225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5304E-89FF-BE1D-B990-A261BDBC9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917" y="1144161"/>
            <a:ext cx="10362960" cy="585283"/>
          </a:xfrm>
        </p:spPr>
        <p:txBody>
          <a:bodyPr/>
          <a:lstStyle/>
          <a:p>
            <a:r>
              <a:rPr lang="en-IN" sz="2800" spc="-1" dirty="0">
                <a:solidFill>
                  <a:srgbClr val="C00000"/>
                </a:solidFill>
                <a:latin typeface="Calibri"/>
                <a:ea typeface="+mn-ea"/>
                <a:cs typeface="+mn-cs"/>
              </a:rPr>
              <a:t>Conclusion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B5C2CE-B4B9-E7CD-A973-E70D860E6676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780836" y="2015487"/>
            <a:ext cx="10972440" cy="3977280"/>
          </a:xfrm>
        </p:spPr>
        <p:txBody>
          <a:bodyPr/>
          <a:lstStyle/>
          <a:p>
            <a:pPr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en-US" altLang="zh-CN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Proposal 1: Study ISAC channel modeling for object detection and tracking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endParaRPr lang="en-US" altLang="zh-CN" sz="28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en-US" altLang="zh-CN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Proposal 2:</a:t>
            </a:r>
            <a:r>
              <a:rPr lang="en-US" altLang="zh-CN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zh-CN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Support unified channel model for different frequency ranges, sensing modes </a:t>
            </a: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endParaRPr lang="en-US" altLang="zh-CN" sz="28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en-US" altLang="zh-CN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Proposal 3: Support definition of evaluation methodology and KPIs </a:t>
            </a:r>
          </a:p>
          <a:p>
            <a:endParaRPr lang="en-IN" dirty="0"/>
          </a:p>
        </p:txBody>
      </p:sp>
      <p:sp>
        <p:nvSpPr>
          <p:cNvPr id="4" name="CustomShape 3">
            <a:extLst>
              <a:ext uri="{FF2B5EF4-FFF2-40B4-BE49-F238E27FC236}">
                <a16:creationId xmlns:a16="http://schemas.microsoft.com/office/drawing/2014/main" id="{4D2E3E36-4DDF-FA2A-FD67-528DB0D314FF}"/>
              </a:ext>
            </a:extLst>
          </p:cNvPr>
          <p:cNvSpPr/>
          <p:nvPr/>
        </p:nvSpPr>
        <p:spPr>
          <a:xfrm>
            <a:off x="455760" y="6375367"/>
            <a:ext cx="3525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spc="-1" dirty="0">
                <a:solidFill>
                  <a:srgbClr val="898989"/>
                </a:solidFill>
                <a:latin typeface="Calibri"/>
              </a:rPr>
              <a:t>04</a:t>
            </a:r>
            <a:r>
              <a:rPr lang="en-US" sz="1200" b="0" strike="noStrike" spc="-1" dirty="0">
                <a:solidFill>
                  <a:srgbClr val="898989"/>
                </a:solidFill>
                <a:latin typeface="Calibri"/>
              </a:rPr>
              <a:t>/11/2023</a:t>
            </a:r>
            <a:endParaRPr lang="en-IN" sz="1200" b="0" strike="noStrike" spc="-1" dirty="0">
              <a:latin typeface="Arial"/>
            </a:endParaRPr>
          </a:p>
        </p:txBody>
      </p:sp>
      <p:sp>
        <p:nvSpPr>
          <p:cNvPr id="5" name="CustomShape 2">
            <a:extLst>
              <a:ext uri="{FF2B5EF4-FFF2-40B4-BE49-F238E27FC236}">
                <a16:creationId xmlns:a16="http://schemas.microsoft.com/office/drawing/2014/main" id="{856B91A8-1025-ABA7-2837-511115379E92}"/>
              </a:ext>
            </a:extLst>
          </p:cNvPr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 dirty="0">
              <a:latin typeface="Arial"/>
            </a:endParaRPr>
          </a:p>
        </p:txBody>
      </p:sp>
      <p:sp>
        <p:nvSpPr>
          <p:cNvPr id="6" name="CustomShape 3">
            <a:extLst>
              <a:ext uri="{FF2B5EF4-FFF2-40B4-BE49-F238E27FC236}">
                <a16:creationId xmlns:a16="http://schemas.microsoft.com/office/drawing/2014/main" id="{81668E29-FD28-51C6-003D-435138A35610}"/>
              </a:ext>
            </a:extLst>
          </p:cNvPr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C063BDC4-5327-410E-B11A-9BEB383FED14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6</a:t>
            </a:fld>
            <a:endParaRPr lang="en-IN" sz="12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4669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extShape 1"/>
          <p:cNvSpPr txBox="1"/>
          <p:nvPr/>
        </p:nvSpPr>
        <p:spPr>
          <a:xfrm>
            <a:off x="914400" y="2902680"/>
            <a:ext cx="10362960" cy="14695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6000" b="0" strike="noStrike" spc="-1">
                <a:solidFill>
                  <a:srgbClr val="C00000"/>
                </a:solidFill>
                <a:latin typeface="Calibri"/>
              </a:rPr>
              <a:t>Thank you</a:t>
            </a:r>
            <a:endParaRPr lang="en-US" sz="6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" name="CustomShape 3">
            <a:extLst>
              <a:ext uri="{FF2B5EF4-FFF2-40B4-BE49-F238E27FC236}">
                <a16:creationId xmlns:a16="http://schemas.microsoft.com/office/drawing/2014/main" id="{8D12F220-8BD7-1517-F727-5968279D8B61}"/>
              </a:ext>
            </a:extLst>
          </p:cNvPr>
          <p:cNvSpPr/>
          <p:nvPr/>
        </p:nvSpPr>
        <p:spPr>
          <a:xfrm>
            <a:off x="455760" y="6375367"/>
            <a:ext cx="3525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spc="-1" dirty="0">
                <a:solidFill>
                  <a:srgbClr val="898989"/>
                </a:solidFill>
                <a:latin typeface="Calibri"/>
              </a:rPr>
              <a:t>04</a:t>
            </a:r>
            <a:r>
              <a:rPr lang="en-US" sz="1200" b="0" strike="noStrike" spc="-1" dirty="0">
                <a:solidFill>
                  <a:srgbClr val="898989"/>
                </a:solidFill>
                <a:latin typeface="Calibri"/>
              </a:rPr>
              <a:t>/11/2023</a:t>
            </a:r>
            <a:endParaRPr lang="en-IN" sz="1200" b="0" strike="noStrike" spc="-1" dirty="0">
              <a:latin typeface="Arial"/>
            </a:endParaRPr>
          </a:p>
        </p:txBody>
      </p:sp>
      <p:sp>
        <p:nvSpPr>
          <p:cNvPr id="3" name="CustomShape 3">
            <a:extLst>
              <a:ext uri="{FF2B5EF4-FFF2-40B4-BE49-F238E27FC236}">
                <a16:creationId xmlns:a16="http://schemas.microsoft.com/office/drawing/2014/main" id="{FF137E9D-6723-2ACD-ED41-DD54FDB7BAD3}"/>
              </a:ext>
            </a:extLst>
          </p:cNvPr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C063BDC4-5327-410E-B11A-9BEB383FED14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7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4" name="CustomShape 2">
            <a:extLst>
              <a:ext uri="{FF2B5EF4-FFF2-40B4-BE49-F238E27FC236}">
                <a16:creationId xmlns:a16="http://schemas.microsoft.com/office/drawing/2014/main" id="{C83B4BE4-75E0-2713-B2A9-08DB61439AAA}"/>
              </a:ext>
            </a:extLst>
          </p:cNvPr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</TotalTime>
  <Words>401</Words>
  <Application>Microsoft Office PowerPoint</Application>
  <PresentationFormat>Widescreen</PresentationFormat>
  <Paragraphs>62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Calibri</vt:lpstr>
      <vt:lpstr>Calibri Light</vt:lpstr>
      <vt:lpstr>Segoe UI</vt:lpstr>
      <vt:lpstr>Symbol</vt:lpstr>
      <vt:lpstr>Times New Roman</vt:lpstr>
      <vt:lpstr>Wingdings</vt:lpstr>
      <vt:lpstr>Office Theme</vt:lpstr>
      <vt:lpstr>Office Theme</vt:lpstr>
      <vt:lpstr>2_office theme</vt:lpstr>
      <vt:lpstr> Study on Integrated sensing and communication (ISAC)  </vt:lpstr>
      <vt:lpstr>PowerPoint Presentation</vt:lpstr>
      <vt:lpstr>PowerPoint Presentation</vt:lpstr>
      <vt:lpstr>PowerPoint Presentation</vt:lpstr>
      <vt:lpstr>PowerPoint Presentation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Topics studied in (Jul-Oct) and (Nov-Jan)</dc:title>
  <dc:subject/>
  <dc:creator>Abhijeet Masal</dc:creator>
  <dc:description/>
  <cp:lastModifiedBy>pardhasarathy.j</cp:lastModifiedBy>
  <cp:revision>330</cp:revision>
  <dcterms:created xsi:type="dcterms:W3CDTF">2022-03-19T05:44:49Z</dcterms:created>
  <dcterms:modified xsi:type="dcterms:W3CDTF">2023-12-04T06:42:04Z</dcterms:modified>
  <dc:language>en-IN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ntentTypeId">
    <vt:lpwstr>0x0101004E1674011B4D024FB63E447582D1ED49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Widescreen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24</vt:i4>
  </property>
</Properties>
</file>