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 bookmarkIdSeed="2">
  <p:sldMasterIdLst>
    <p:sldMasterId id="2147483693" r:id="rId1"/>
  </p:sldMasterIdLst>
  <p:notesMasterIdLst>
    <p:notesMasterId r:id="rId6"/>
  </p:notesMasterIdLst>
  <p:sldIdLst>
    <p:sldId id="584" r:id="rId2"/>
    <p:sldId id="580" r:id="rId3"/>
    <p:sldId id="582" r:id="rId4"/>
    <p:sldId id="583" r:id="rId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446"/>
    <a:srgbClr val="000010"/>
    <a:srgbClr val="0015EA"/>
    <a:srgbClr val="FF99FF"/>
    <a:srgbClr val="14ABE0"/>
    <a:srgbClr val="FFFF99"/>
    <a:srgbClr val="FAA21B"/>
    <a:srgbClr val="A0A0A0"/>
    <a:srgbClr val="40404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706" autoAdjust="0"/>
    <p:restoredTop sz="94663"/>
  </p:normalViewPr>
  <p:slideViewPr>
    <p:cSldViewPr snapToGrid="0" snapToObjects="1">
      <p:cViewPr varScale="1">
        <p:scale>
          <a:sx n="110" d="100"/>
          <a:sy n="110" d="100"/>
        </p:scale>
        <p:origin x="570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58804F9-551A-4445-86C6-7E16995F6FEC}" type="datetimeFigureOut">
              <a:rPr lang="en-US" smtClean="0"/>
              <a:t>12/1/2023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5DCEDC-8A56-6845-B9C7-8140177B355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7501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 preserve="1">
  <p:cSld name="Title slid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oogle Shape;10;p2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1" y="1"/>
            <a:ext cx="12192004" cy="6858001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Google Shape;11;p2"/>
          <p:cNvSpPr txBox="1">
            <a:spLocks noGrp="1"/>
          </p:cNvSpPr>
          <p:nvPr>
            <p:ph type="title"/>
          </p:nvPr>
        </p:nvSpPr>
        <p:spPr>
          <a:xfrm>
            <a:off x="0" y="1813833"/>
            <a:ext cx="12192000" cy="112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000"/>
              <a:buFont typeface="Proxima Nova Extrabold"/>
              <a:buNone/>
              <a:defRPr sz="5333">
                <a:solidFill>
                  <a:schemeClr val="lt1"/>
                </a:solidFill>
                <a:latin typeface="Proxima Nova Extrabold"/>
                <a:ea typeface="Proxima Nova Extrabold"/>
                <a:cs typeface="Proxima Nova Extrabold"/>
                <a:sym typeface="Proxima Nova Extrabold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algn="r"/>
            <a:fld id="{00000000-1234-1234-1234-123412341234}" type="slidenum">
              <a:rPr lang="en" smtClean="0"/>
              <a:pPr algn="r"/>
              <a:t>‹#›</a:t>
            </a:fld>
            <a:endParaRPr lang="en"/>
          </a:p>
        </p:txBody>
      </p:sp>
      <p:sp>
        <p:nvSpPr>
          <p:cNvPr id="14" name="Google Shape;14;p2"/>
          <p:cNvSpPr txBox="1">
            <a:spLocks noGrp="1"/>
          </p:cNvSpPr>
          <p:nvPr>
            <p:ph type="subTitle" idx="1"/>
          </p:nvPr>
        </p:nvSpPr>
        <p:spPr>
          <a:xfrm>
            <a:off x="-4" y="2859133"/>
            <a:ext cx="12192000" cy="46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EFEFEF"/>
              </a:buClr>
              <a:buSzPts val="1800"/>
              <a:buNone/>
              <a:defRPr>
                <a:solidFill>
                  <a:srgbClr val="EFEFEF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grpSp>
        <p:nvGrpSpPr>
          <p:cNvPr id="15" name="Google Shape;15;p2"/>
          <p:cNvGrpSpPr/>
          <p:nvPr/>
        </p:nvGrpSpPr>
        <p:grpSpPr>
          <a:xfrm>
            <a:off x="10952127" y="6008099"/>
            <a:ext cx="731575" cy="736159"/>
            <a:chOff x="7437588" y="2682648"/>
            <a:chExt cx="1264825" cy="1272750"/>
          </a:xfrm>
        </p:grpSpPr>
        <p:sp>
          <p:nvSpPr>
            <p:cNvPr id="16" name="Google Shape;16;p2"/>
            <p:cNvSpPr/>
            <p:nvPr/>
          </p:nvSpPr>
          <p:spPr>
            <a:xfrm>
              <a:off x="7519350" y="2765375"/>
              <a:ext cx="1101300" cy="11073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pic>
          <p:nvPicPr>
            <p:cNvPr id="17" name="Google Shape;17;p2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7437588" y="2682648"/>
              <a:ext cx="1264825" cy="127275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8" name="Google Shape;18;p2"/>
          <p:cNvSpPr txBox="1"/>
          <p:nvPr/>
        </p:nvSpPr>
        <p:spPr>
          <a:xfrm>
            <a:off x="492167" y="6220601"/>
            <a:ext cx="4962000" cy="4103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67" dirty="0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rPr>
              <a:t>© 2023 DISH Wireless </a:t>
            </a:r>
            <a:r>
              <a:rPr lang="en" sz="1067" dirty="0">
                <a:solidFill>
                  <a:srgbClr val="3C78D8"/>
                </a:solidFill>
                <a:latin typeface="Proxima Nova"/>
                <a:ea typeface="Proxima Nova"/>
                <a:cs typeface="Proxima Nova"/>
                <a:sym typeface="Proxima Nova"/>
              </a:rPr>
              <a:t>|</a:t>
            </a:r>
            <a:r>
              <a:rPr lang="en" sz="1067" dirty="0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rPr>
              <a:t> All rights </a:t>
            </a:r>
            <a:r>
              <a:rPr lang="en" sz="1067" dirty="0" smtClean="0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rPr>
              <a:t>reserved</a:t>
            </a:r>
            <a:endParaRPr sz="1067" dirty="0">
              <a:solidFill>
                <a:schemeClr val="lt1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</p:spTree>
    <p:extLst>
      <p:ext uri="{BB962C8B-B14F-4D97-AF65-F5344CB8AC3E}">
        <p14:creationId xmlns:p14="http://schemas.microsoft.com/office/powerpoint/2010/main" val="2539687286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pos="288">
          <p15:clr>
            <a:srgbClr val="FA7B17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8F248FFC-65E0-B047-8EAD-83FF41CE1A1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23029" y="1296330"/>
            <a:ext cx="551543" cy="551543"/>
          </a:xfrm>
          <a:prstGeom prst="rect">
            <a:avLst/>
          </a:prstGeom>
        </p:spPr>
      </p:pic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E5DBF4CF-D52C-A64D-96CE-6A8DB20858C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28040" y="1935962"/>
            <a:ext cx="4058919" cy="35987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="0" i="0">
                <a:solidFill>
                  <a:srgbClr val="A0A0A0"/>
                </a:solidFill>
                <a:latin typeface="Proxima Nova Medium" panose="02000506030000020004" pitchFamily="2" charset="0"/>
              </a:defRPr>
            </a:lvl1pPr>
          </a:lstStyle>
          <a:p>
            <a:pPr lvl="0"/>
            <a:r>
              <a:rPr lang="en-US" dirty="0"/>
              <a:t>Subhead Goes Here</a:t>
            </a:r>
          </a:p>
        </p:txBody>
      </p:sp>
      <p:sp>
        <p:nvSpPr>
          <p:cNvPr id="16" name="Text Placeholder 4">
            <a:extLst>
              <a:ext uri="{FF2B5EF4-FFF2-40B4-BE49-F238E27FC236}">
                <a16:creationId xmlns:a16="http://schemas.microsoft.com/office/drawing/2014/main" id="{BDE9AA48-EC0D-2E4C-A50B-C67D9C1C5A3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28040" y="2805306"/>
            <a:ext cx="9331960" cy="2010533"/>
          </a:xfrm>
          <a:prstGeom prst="rect">
            <a:avLst/>
          </a:prstGeom>
        </p:spPr>
        <p:txBody>
          <a:bodyPr vert="horz" anchor="ctr"/>
          <a:lstStyle>
            <a:lvl1pPr marL="0" indent="0">
              <a:lnSpc>
                <a:spcPct val="100000"/>
              </a:lnSpc>
              <a:buNone/>
              <a:defRPr sz="7200" b="1" i="0">
                <a:solidFill>
                  <a:srgbClr val="000010"/>
                </a:solidFill>
                <a:latin typeface="Proxima Nova Extrabold" panose="02000506030000020004" pitchFamily="2" charset="0"/>
              </a:defRPr>
            </a:lvl1pPr>
            <a:lvl2pPr>
              <a:defRPr sz="6000">
                <a:latin typeface="Proxima Nova" panose="02000506030000020004" pitchFamily="2" charset="0"/>
              </a:defRPr>
            </a:lvl2pPr>
            <a:lvl3pPr>
              <a:defRPr sz="6000">
                <a:latin typeface="Proxima Nova" panose="02000506030000020004" pitchFamily="2" charset="0"/>
              </a:defRPr>
            </a:lvl3pPr>
            <a:lvl4pPr>
              <a:defRPr sz="6000">
                <a:latin typeface="Proxima Nova" panose="02000506030000020004" pitchFamily="2" charset="0"/>
              </a:defRPr>
            </a:lvl4pPr>
            <a:lvl5pPr>
              <a:defRPr sz="6000">
                <a:latin typeface="Proxima Nova" panose="02000506030000020004" pitchFamily="2" charset="0"/>
              </a:defRPr>
            </a:lvl5pPr>
          </a:lstStyle>
          <a:p>
            <a:pPr lvl="0"/>
            <a:r>
              <a:rPr lang="en-US" dirty="0"/>
              <a:t>Slide or Section Title Goes Here</a:t>
            </a:r>
          </a:p>
        </p:txBody>
      </p:sp>
      <p:sp>
        <p:nvSpPr>
          <p:cNvPr id="17" name="Text Placeholder 12">
            <a:extLst>
              <a:ext uri="{FF2B5EF4-FFF2-40B4-BE49-F238E27FC236}">
                <a16:creationId xmlns:a16="http://schemas.microsoft.com/office/drawing/2014/main" id="{1B66E677-A7AF-024D-8032-6386955A92D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33438" y="4964868"/>
            <a:ext cx="9326562" cy="42882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1" i="0">
                <a:solidFill>
                  <a:srgbClr val="000010"/>
                </a:solidFill>
                <a:latin typeface="Proxima Nova Semibold" panose="02000506030000020004" pitchFamily="2" charset="0"/>
              </a:defRPr>
            </a:lvl1pPr>
          </a:lstStyle>
          <a:p>
            <a:pPr lvl="0"/>
            <a:r>
              <a:rPr lang="en-US" dirty="0"/>
              <a:t>Day, Month XX, 2019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E0309D49-56AD-294C-B533-FB8449D53CF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66700" y="6465570"/>
            <a:ext cx="251460" cy="251460"/>
          </a:xfrm>
          <a:prstGeom prst="rect">
            <a:avLst/>
          </a:prstGeom>
        </p:spPr>
      </p:pic>
      <p:sp>
        <p:nvSpPr>
          <p:cNvPr id="9" name="Text Placeholder 15">
            <a:extLst>
              <a:ext uri="{FF2B5EF4-FFF2-40B4-BE49-F238E27FC236}">
                <a16:creationId xmlns:a16="http://schemas.microsoft.com/office/drawing/2014/main" id="{99B1767B-1485-CC4C-B978-3F4AF8142A3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583947" y="6648628"/>
            <a:ext cx="2590961" cy="209372"/>
          </a:xfrm>
          <a:prstGeom prst="rect">
            <a:avLst/>
          </a:prstGeom>
          <a:ln>
            <a:noFill/>
          </a:ln>
        </p:spPr>
        <p:txBody>
          <a:bodyPr anchor="ctr"/>
          <a:lstStyle>
            <a:lvl1pPr marL="0" marR="0" indent="0" algn="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800" b="1" i="0" baseline="0">
                <a:solidFill>
                  <a:srgbClr val="000010"/>
                </a:solidFill>
                <a:latin typeface="Proxima Nova Medium" panose="02000506030000020004" pitchFamily="2" charset="0"/>
              </a:defRPr>
            </a:lvl1pPr>
          </a:lstStyle>
          <a:p>
            <a:pPr lvl="0"/>
            <a:r>
              <a:rPr lang="en-US" dirty="0"/>
              <a:t>©</a:t>
            </a:r>
            <a:r>
              <a:rPr lang="en-US" dirty="0" smtClean="0"/>
              <a:t>2023 DISH </a:t>
            </a:r>
            <a:r>
              <a:rPr lang="en-US" dirty="0"/>
              <a:t>Network L.L.C. All Rights Reserved </a:t>
            </a:r>
          </a:p>
        </p:txBody>
      </p:sp>
    </p:spTree>
    <p:extLst>
      <p:ext uri="{BB962C8B-B14F-4D97-AF65-F5344CB8AC3E}">
        <p14:creationId xmlns:p14="http://schemas.microsoft.com/office/powerpoint/2010/main" val="13269608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237B7AC-BA14-2C44-A207-947EA56665C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95325" y="275631"/>
            <a:ext cx="8961145" cy="359877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3200" b="1" i="0">
                <a:solidFill>
                  <a:schemeClr val="tx1"/>
                </a:solidFill>
                <a:latin typeface="Proxima Nova Medium" panose="02000506030000020004" pitchFamily="2" charset="0"/>
              </a:defRPr>
            </a:lvl1pPr>
          </a:lstStyle>
          <a:p>
            <a:pPr lvl="0"/>
            <a:r>
              <a:rPr lang="en-US" dirty="0"/>
              <a:t>Headline 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CECB95B0-3249-B546-BA75-E0D8BEC22E5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66700" y="6465570"/>
            <a:ext cx="251460" cy="25146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1E3EFEA-E9A3-2B4A-8AD8-7458D726D0F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83148" y="179799"/>
            <a:ext cx="551543" cy="551543"/>
          </a:xfrm>
          <a:prstGeom prst="rect">
            <a:avLst/>
          </a:prstGeom>
        </p:spPr>
      </p:pic>
      <p:sp>
        <p:nvSpPr>
          <p:cNvPr id="7" name="Google Shape;46;p8"/>
          <p:cNvSpPr txBox="1"/>
          <p:nvPr userDrawn="1"/>
        </p:nvSpPr>
        <p:spPr>
          <a:xfrm>
            <a:off x="6299200" y="6549018"/>
            <a:ext cx="5892800" cy="3089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 b="0" i="0" u="none" strike="noStrike" cap="none" dirty="0">
                <a:solidFill>
                  <a:srgbClr val="949494"/>
                </a:solidFill>
                <a:latin typeface="Proxima Nova"/>
                <a:ea typeface="Proxima Nova"/>
                <a:cs typeface="Proxima Nova"/>
                <a:sym typeface="Proxima Nova"/>
              </a:rPr>
              <a:t>©</a:t>
            </a:r>
            <a:r>
              <a:rPr lang="en-US" sz="900" b="0" i="0" u="none" strike="noStrike" cap="none" dirty="0" smtClean="0">
                <a:solidFill>
                  <a:srgbClr val="949494"/>
                </a:solidFill>
                <a:latin typeface="Proxima Nova"/>
                <a:ea typeface="Proxima Nova"/>
                <a:cs typeface="Proxima Nova"/>
                <a:sym typeface="Proxima Nova"/>
              </a:rPr>
              <a:t>2023 </a:t>
            </a:r>
            <a:r>
              <a:rPr lang="en-US" sz="900" b="0" i="0" u="none" strike="noStrike" cap="none" dirty="0">
                <a:solidFill>
                  <a:srgbClr val="949494"/>
                </a:solidFill>
                <a:latin typeface="Proxima Nova"/>
                <a:ea typeface="Proxima Nova"/>
                <a:cs typeface="Proxima Nova"/>
                <a:sym typeface="Proxima Nova"/>
              </a:rPr>
              <a:t>DISH Network L.L.C. All Rights Reserved   |   Page </a:t>
            </a:r>
            <a:fld id="{00000000-1234-1234-1234-123412341234}" type="slidenum">
              <a:rPr lang="en-US" sz="900" b="0" i="0" u="none" strike="noStrike" cap="none">
                <a:solidFill>
                  <a:srgbClr val="949494"/>
                </a:solidFill>
                <a:latin typeface="Proxima Nova"/>
                <a:ea typeface="Proxima Nova"/>
                <a:cs typeface="Proxima Nova"/>
                <a:sym typeface="Proxima Nova"/>
              </a:rPr>
              <a:t>‹#›</a:t>
            </a:fld>
            <a:endParaRPr sz="900" b="0" i="0" u="none" strike="noStrike" cap="none" dirty="0">
              <a:solidFill>
                <a:srgbClr val="949494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</p:spTree>
    <p:extLst>
      <p:ext uri="{BB962C8B-B14F-4D97-AF65-F5344CB8AC3E}">
        <p14:creationId xmlns:p14="http://schemas.microsoft.com/office/powerpoint/2010/main" val="7959938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237B7AC-BA14-2C44-A207-947EA56665C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95325" y="275631"/>
            <a:ext cx="4058919" cy="35987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="0" i="0">
                <a:solidFill>
                  <a:srgbClr val="A0A0A0"/>
                </a:solidFill>
                <a:latin typeface="Proxima Nova Medium" panose="02000506030000020004" pitchFamily="2" charset="0"/>
              </a:defRPr>
            </a:lvl1pPr>
          </a:lstStyle>
          <a:p>
            <a:pPr lvl="0"/>
            <a:r>
              <a:rPr lang="en-US" dirty="0"/>
              <a:t>Headline 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CECB95B0-3249-B546-BA75-E0D8BEC22E5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66700" y="6465570"/>
            <a:ext cx="251460" cy="25146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1E3EFEA-E9A3-2B4A-8AD8-7458D726D0F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83148" y="179799"/>
            <a:ext cx="551543" cy="551543"/>
          </a:xfrm>
          <a:prstGeom prst="rect">
            <a:avLst/>
          </a:prstGeom>
        </p:spPr>
      </p:pic>
      <p:sp>
        <p:nvSpPr>
          <p:cNvPr id="7" name="TextBox 6"/>
          <p:cNvSpPr txBox="1"/>
          <p:nvPr userDrawn="1"/>
        </p:nvSpPr>
        <p:spPr>
          <a:xfrm>
            <a:off x="549602" y="914401"/>
            <a:ext cx="11009352" cy="525348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285750" lvl="0" indent="-285750">
              <a:buFont typeface="Arial" panose="020B0604020202020204" pitchFamily="34" charset="0"/>
              <a:buChar char="•"/>
            </a:pPr>
            <a:endParaRPr lang="en-US" b="1" dirty="0" smtClean="0"/>
          </a:p>
          <a:p>
            <a:pPr marL="285750" lvl="0" indent="-285750">
              <a:buFont typeface="Arial" panose="020B0604020202020204" pitchFamily="34" charset="0"/>
              <a:buChar char="•"/>
            </a:pPr>
            <a:endParaRPr lang="en-US" b="1" dirty="0" smtClean="0"/>
          </a:p>
          <a:p>
            <a:pPr marL="742950" lvl="1" indent="-285750">
              <a:buFont typeface="Wingdings" panose="05000000000000000000" pitchFamily="2" charset="2"/>
              <a:buChar char="ü"/>
            </a:pPr>
            <a:endParaRPr lang="en-US" dirty="0"/>
          </a:p>
          <a:p>
            <a:pPr marL="742950" lvl="1" indent="-285750">
              <a:buFont typeface="Wingdings" panose="05000000000000000000" pitchFamily="2" charset="2"/>
              <a:buChar char="ü"/>
            </a:pPr>
            <a:endParaRPr lang="en-US" dirty="0" smtClean="0"/>
          </a:p>
          <a:p>
            <a:pPr marL="742950" lvl="1" indent="-285750">
              <a:buFont typeface="Wingdings" panose="05000000000000000000" pitchFamily="2" charset="2"/>
              <a:buChar char="ü"/>
            </a:pPr>
            <a:endParaRPr lang="en-US" dirty="0" smtClean="0"/>
          </a:p>
          <a:p>
            <a:pPr marL="742950" lvl="1" indent="-285750">
              <a:buFont typeface="Wingdings" panose="05000000000000000000" pitchFamily="2" charset="2"/>
              <a:buChar char="ü"/>
            </a:pPr>
            <a:endParaRPr lang="en-US" dirty="0"/>
          </a:p>
          <a:p>
            <a:pPr marL="742950" lvl="1" indent="-285750">
              <a:buFont typeface="Wingdings" panose="05000000000000000000" pitchFamily="2" charset="2"/>
              <a:buChar char="ü"/>
            </a:pPr>
            <a:endParaRPr lang="en-US" dirty="0" smtClean="0"/>
          </a:p>
          <a:p>
            <a:pPr lvl="1"/>
            <a:endParaRPr lang="en-US" dirty="0" smtClean="0"/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b="1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b="1" dirty="0"/>
          </a:p>
          <a:p>
            <a:pPr marL="1714500" lvl="3" indent="-342900">
              <a:buFont typeface="Wingdings" panose="05000000000000000000" pitchFamily="2" charset="2"/>
              <a:buChar char="v"/>
            </a:pPr>
            <a:endParaRPr lang="en-US" sz="1400" dirty="0">
              <a:latin typeface="Proxima Nova" panose="02000506030000020004" pitchFamily="50" charset="0"/>
              <a:sym typeface="Arial"/>
            </a:endParaRPr>
          </a:p>
          <a:p>
            <a:pPr marL="1714500" lvl="3" indent="-342900">
              <a:buFont typeface="Wingdings" panose="05000000000000000000" pitchFamily="2" charset="2"/>
              <a:buChar char="v"/>
            </a:pPr>
            <a:endParaRPr lang="en-US" sz="1600" dirty="0" smtClean="0">
              <a:latin typeface="Proxima Nova" panose="02000506030000020004" pitchFamily="50" charset="0"/>
              <a:sym typeface="Arial"/>
            </a:endParaRPr>
          </a:p>
          <a:p>
            <a:pPr marL="1657350" lvl="3" indent="-285750">
              <a:buFont typeface="Wingdings" panose="05000000000000000000" pitchFamily="2" charset="2"/>
              <a:buChar char="ü"/>
            </a:pPr>
            <a:endParaRPr lang="en-GB" sz="1600" dirty="0" smtClean="0">
              <a:latin typeface="Proxima Nova" panose="02000506030000020004" pitchFamily="50" charset="0"/>
              <a:sym typeface="Arial"/>
            </a:endParaRPr>
          </a:p>
          <a:p>
            <a:pPr marL="285750" lvl="0" indent="-285750">
              <a:buFont typeface="Arial" panose="020B0604020202020204" pitchFamily="34" charset="0"/>
              <a:buChar char="•"/>
            </a:pPr>
            <a:endParaRPr lang="en-US" sz="1600" dirty="0" smtClean="0">
              <a:latin typeface="Proxima Nova" panose="02000506030000020004" pitchFamily="50" charset="0"/>
            </a:endParaRPr>
          </a:p>
        </p:txBody>
      </p:sp>
      <p:sp>
        <p:nvSpPr>
          <p:cNvPr id="9" name="Google Shape;46;p8"/>
          <p:cNvSpPr txBox="1"/>
          <p:nvPr userDrawn="1"/>
        </p:nvSpPr>
        <p:spPr>
          <a:xfrm>
            <a:off x="6299200" y="6549018"/>
            <a:ext cx="5892800" cy="3089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 b="0" i="0" u="none" strike="noStrike" cap="none" dirty="0">
                <a:solidFill>
                  <a:srgbClr val="949494"/>
                </a:solidFill>
                <a:latin typeface="Proxima Nova"/>
                <a:ea typeface="Proxima Nova"/>
                <a:cs typeface="Proxima Nova"/>
                <a:sym typeface="Proxima Nova"/>
              </a:rPr>
              <a:t>©</a:t>
            </a:r>
            <a:r>
              <a:rPr lang="en-US" sz="900" b="0" i="0" u="none" strike="noStrike" cap="none" dirty="0" smtClean="0">
                <a:solidFill>
                  <a:srgbClr val="949494"/>
                </a:solidFill>
                <a:latin typeface="Proxima Nova"/>
                <a:ea typeface="Proxima Nova"/>
                <a:cs typeface="Proxima Nova"/>
                <a:sym typeface="Proxima Nova"/>
              </a:rPr>
              <a:t>2023 </a:t>
            </a:r>
            <a:r>
              <a:rPr lang="en-US" sz="900" b="0" i="0" u="none" strike="noStrike" cap="none" dirty="0">
                <a:solidFill>
                  <a:srgbClr val="949494"/>
                </a:solidFill>
                <a:latin typeface="Proxima Nova"/>
                <a:ea typeface="Proxima Nova"/>
                <a:cs typeface="Proxima Nova"/>
                <a:sym typeface="Proxima Nova"/>
              </a:rPr>
              <a:t>DISH Network L.L.C. All Rights Reserved   |   Page </a:t>
            </a:r>
            <a:fld id="{00000000-1234-1234-1234-123412341234}" type="slidenum">
              <a:rPr lang="en-US" sz="900" b="0" i="0" u="none" strike="noStrike" cap="none">
                <a:solidFill>
                  <a:srgbClr val="949494"/>
                </a:solidFill>
                <a:latin typeface="Proxima Nova"/>
                <a:ea typeface="Proxima Nova"/>
                <a:cs typeface="Proxima Nova"/>
                <a:sym typeface="Proxima Nova"/>
              </a:rPr>
              <a:t>‹#›</a:t>
            </a:fld>
            <a:endParaRPr sz="900" b="0" i="0" u="none" strike="noStrike" cap="none" dirty="0">
              <a:solidFill>
                <a:srgbClr val="949494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</p:spTree>
    <p:extLst>
      <p:ext uri="{BB962C8B-B14F-4D97-AF65-F5344CB8AC3E}">
        <p14:creationId xmlns:p14="http://schemas.microsoft.com/office/powerpoint/2010/main" val="35656249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EF7BF133-8DE0-4443-84F1-F5ABEDFCF967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6096000" y="0"/>
            <a:ext cx="6096000" cy="6858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Place your photo here</a:t>
            </a:r>
          </a:p>
        </p:txBody>
      </p:sp>
      <p:sp>
        <p:nvSpPr>
          <p:cNvPr id="15" name="Text Placeholder 15">
            <a:extLst>
              <a:ext uri="{FF2B5EF4-FFF2-40B4-BE49-F238E27FC236}">
                <a16:creationId xmlns:a16="http://schemas.microsoft.com/office/drawing/2014/main" id="{A73CA4B1-EE34-6946-BB42-86F2D6A11EB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736080" y="6429176"/>
            <a:ext cx="5292724" cy="428824"/>
          </a:xfrm>
          <a:prstGeom prst="rect">
            <a:avLst/>
          </a:prstGeom>
        </p:spPr>
        <p:txBody>
          <a:bodyPr anchor="ctr"/>
          <a:lstStyle>
            <a:lvl1pPr marL="0" marR="0" indent="0" algn="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800" b="0" i="0">
                <a:solidFill>
                  <a:srgbClr val="A0A0A0"/>
                </a:solidFill>
                <a:latin typeface="Proxima Nova Medium" panose="02000506030000020004" pitchFamily="2" charset="0"/>
              </a:defRPr>
            </a:lvl1pPr>
          </a:lstStyle>
          <a:p>
            <a:pPr lvl="0"/>
            <a:r>
              <a:rPr lang="en-US" dirty="0"/>
              <a:t>©2019 DISH Network L.L.C. All Rights Reserved   |  Day, Month XX, 2019  |  Title of Presentation  |  Page ‹#›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1AD751FD-CE3C-3445-85D4-22C76B4F8B2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66700" y="6465570"/>
            <a:ext cx="251460" cy="251460"/>
          </a:xfrm>
          <a:prstGeom prst="rect">
            <a:avLst/>
          </a:prstGeom>
        </p:spPr>
      </p:pic>
      <p:sp>
        <p:nvSpPr>
          <p:cNvPr id="17" name="Text Placeholder 10">
            <a:extLst>
              <a:ext uri="{FF2B5EF4-FFF2-40B4-BE49-F238E27FC236}">
                <a16:creationId xmlns:a16="http://schemas.microsoft.com/office/drawing/2014/main" id="{64979129-6B37-CC41-B871-631AD68FBDB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158240" y="1840868"/>
            <a:ext cx="4420235" cy="5018086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2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000" b="0" i="0">
                <a:latin typeface="Proxima Nova Medium" panose="02000506030000020004" pitchFamily="2" charset="0"/>
              </a:defRPr>
            </a:lvl1pPr>
            <a:lvl2pPr marL="457200" marR="0" indent="0" algn="l" defTabSz="914400" rtl="0" eaLnBrk="1" fontAlgn="auto" latinLnBrk="0" hangingPunct="1">
              <a:lnSpc>
                <a:spcPct val="2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b="0" i="0">
                <a:latin typeface="Proxima Nova Medium" panose="02000506030000020004" pitchFamily="2" charset="0"/>
              </a:defRPr>
            </a:lvl2pPr>
            <a:lvl3pPr marL="914400" indent="0">
              <a:lnSpc>
                <a:spcPct val="200000"/>
              </a:lnSpc>
              <a:buNone/>
              <a:defRPr b="0" i="0"/>
            </a:lvl3pPr>
          </a:lstStyle>
          <a:p>
            <a:pPr marL="228600" marR="0" lvl="0" indent="-228600" algn="l" defTabSz="914400" rtl="0" eaLnBrk="1" fontAlgn="auto" latinLnBrk="0" hangingPunct="1">
              <a:lnSpc>
                <a:spcPct val="2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Edit Master text styles</a:t>
            </a:r>
          </a:p>
          <a:p>
            <a:pPr marL="228600" marR="0" lvl="1" indent="-228600" algn="l" defTabSz="914400" rtl="0" eaLnBrk="1" fontAlgn="auto" latinLnBrk="0" hangingPunct="1">
              <a:lnSpc>
                <a:spcPct val="2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Second level</a:t>
            </a:r>
          </a:p>
          <a:p>
            <a:pPr marL="228600" marR="0" lvl="2" indent="-228600" algn="l" defTabSz="914400" rtl="0" eaLnBrk="1" fontAlgn="auto" latinLnBrk="0" hangingPunct="1">
              <a:lnSpc>
                <a:spcPct val="2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Third level</a:t>
            </a:r>
          </a:p>
          <a:p>
            <a:pPr marL="228600" marR="0" lvl="3" indent="-228600" algn="l" defTabSz="914400" rtl="0" eaLnBrk="1" fontAlgn="auto" latinLnBrk="0" hangingPunct="1">
              <a:lnSpc>
                <a:spcPct val="2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Fourth level</a:t>
            </a:r>
          </a:p>
          <a:p>
            <a:pPr marL="228600" marR="0" lvl="4" indent="-228600" algn="l" defTabSz="914400" rtl="0" eaLnBrk="1" fontAlgn="auto" latinLnBrk="0" hangingPunct="1">
              <a:lnSpc>
                <a:spcPct val="2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Fifth level</a:t>
            </a:r>
          </a:p>
        </p:txBody>
      </p:sp>
      <p:sp>
        <p:nvSpPr>
          <p:cNvPr id="18" name="Text Placeholder 12">
            <a:extLst>
              <a:ext uri="{FF2B5EF4-FFF2-40B4-BE49-F238E27FC236}">
                <a16:creationId xmlns:a16="http://schemas.microsoft.com/office/drawing/2014/main" id="{BCBC722B-6B47-F044-8D2E-79493459A99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18159" y="581140"/>
            <a:ext cx="5577841" cy="67763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800" b="1" i="0">
                <a:latin typeface="Proxima Nova Extrabold" panose="02000506030000020004" pitchFamily="2" charset="0"/>
              </a:defRPr>
            </a:lvl1pPr>
          </a:lstStyle>
          <a:p>
            <a:pPr lvl="0"/>
            <a:r>
              <a:rPr lang="en-US" dirty="0"/>
              <a:t>Slide Title Here</a:t>
            </a:r>
          </a:p>
        </p:txBody>
      </p:sp>
    </p:spTree>
    <p:extLst>
      <p:ext uri="{BB962C8B-B14F-4D97-AF65-F5344CB8AC3E}">
        <p14:creationId xmlns:p14="http://schemas.microsoft.com/office/powerpoint/2010/main" val="29946390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and Content">
    <p:bg>
      <p:bgPr>
        <a:solidFill>
          <a:srgbClr val="00001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2DFED20E-FDC5-714D-B5D6-138D55590380}"/>
              </a:ext>
            </a:extLst>
          </p:cNvPr>
          <p:cNvSpPr/>
          <p:nvPr userDrawn="1"/>
        </p:nvSpPr>
        <p:spPr>
          <a:xfrm>
            <a:off x="1115172" y="3703076"/>
            <a:ext cx="4430333" cy="125569"/>
          </a:xfrm>
          <a:prstGeom prst="rect">
            <a:avLst/>
          </a:prstGeom>
          <a:solidFill>
            <a:srgbClr val="F014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A86DDFD6-6E32-DF4E-8B84-C3CF20744D7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66700" y="6465570"/>
            <a:ext cx="251460" cy="251460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3630297-27AD-0C40-AABD-47CEB5CED23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50265" y="2882254"/>
            <a:ext cx="4695240" cy="105236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6600" b="1" i="0">
                <a:solidFill>
                  <a:schemeClr val="bg1"/>
                </a:solidFill>
                <a:latin typeface="Proxima Nova Extrabold" panose="02000506030000020004" pitchFamily="2" charset="0"/>
              </a:defRPr>
            </a:lvl1pPr>
          </a:lstStyle>
          <a:p>
            <a:pPr lvl="0"/>
            <a:r>
              <a:rPr lang="en-US" dirty="0"/>
              <a:t>Thank You.</a:t>
            </a:r>
          </a:p>
        </p:txBody>
      </p:sp>
      <p:sp>
        <p:nvSpPr>
          <p:cNvPr id="7" name="Text Placeholder 15">
            <a:extLst>
              <a:ext uri="{FF2B5EF4-FFF2-40B4-BE49-F238E27FC236}">
                <a16:creationId xmlns:a16="http://schemas.microsoft.com/office/drawing/2014/main" id="{99B1767B-1485-CC4C-B978-3F4AF8142A3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717395" y="6648628"/>
            <a:ext cx="2457513" cy="200826"/>
          </a:xfrm>
          <a:prstGeom prst="rect">
            <a:avLst/>
          </a:prstGeom>
          <a:ln>
            <a:noFill/>
          </a:ln>
        </p:spPr>
        <p:txBody>
          <a:bodyPr anchor="ctr"/>
          <a:lstStyle>
            <a:lvl1pPr marL="0" marR="0" indent="0" algn="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800" b="1" i="0">
                <a:solidFill>
                  <a:schemeClr val="bg1"/>
                </a:solidFill>
                <a:latin typeface="Proxima Nova Medium" panose="02000506030000020004" pitchFamily="2" charset="0"/>
              </a:defRPr>
            </a:lvl1pPr>
          </a:lstStyle>
          <a:p>
            <a:pPr lvl="0"/>
            <a:r>
              <a:rPr lang="en-US" dirty="0"/>
              <a:t>©</a:t>
            </a:r>
            <a:r>
              <a:rPr lang="en-US" dirty="0" smtClean="0"/>
              <a:t>2021 </a:t>
            </a:r>
            <a:r>
              <a:rPr lang="en-US" dirty="0"/>
              <a:t>DISH Network L.L.C. All Rights Reserved </a:t>
            </a:r>
          </a:p>
        </p:txBody>
      </p:sp>
    </p:spTree>
    <p:extLst>
      <p:ext uri="{BB962C8B-B14F-4D97-AF65-F5344CB8AC3E}">
        <p14:creationId xmlns:p14="http://schemas.microsoft.com/office/powerpoint/2010/main" val="4669954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8F9CF3F9-07EE-B145-A554-43BF07B344E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66700" y="6465570"/>
            <a:ext cx="251460" cy="251460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C3A46836-EA83-4441-97CD-F66203215C97}"/>
              </a:ext>
            </a:extLst>
          </p:cNvPr>
          <p:cNvSpPr/>
          <p:nvPr userDrawn="1"/>
        </p:nvSpPr>
        <p:spPr>
          <a:xfrm>
            <a:off x="1115172" y="3703076"/>
            <a:ext cx="4430333" cy="125569"/>
          </a:xfrm>
          <a:prstGeom prst="rect">
            <a:avLst/>
          </a:prstGeom>
          <a:solidFill>
            <a:srgbClr val="F014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E4517431-D8EF-584B-A733-AF6B7002D63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50265" y="2882254"/>
            <a:ext cx="4695240" cy="105236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6600" b="1" i="0">
                <a:solidFill>
                  <a:srgbClr val="000010"/>
                </a:solidFill>
                <a:latin typeface="Proxima Nova Extrabold" panose="02000506030000020004" pitchFamily="2" charset="0"/>
              </a:defRPr>
            </a:lvl1pPr>
          </a:lstStyle>
          <a:p>
            <a:pPr lvl="0"/>
            <a:r>
              <a:rPr lang="en-US" dirty="0"/>
              <a:t>Thank You.</a:t>
            </a:r>
          </a:p>
        </p:txBody>
      </p:sp>
      <p:sp>
        <p:nvSpPr>
          <p:cNvPr id="7" name="Text Placeholder 15">
            <a:extLst>
              <a:ext uri="{FF2B5EF4-FFF2-40B4-BE49-F238E27FC236}">
                <a16:creationId xmlns:a16="http://schemas.microsoft.com/office/drawing/2014/main" id="{99B1767B-1485-CC4C-B978-3F4AF8142A3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717395" y="6648628"/>
            <a:ext cx="2457513" cy="200826"/>
          </a:xfrm>
          <a:prstGeom prst="rect">
            <a:avLst/>
          </a:prstGeom>
          <a:ln>
            <a:noFill/>
          </a:ln>
        </p:spPr>
        <p:txBody>
          <a:bodyPr anchor="ctr"/>
          <a:lstStyle>
            <a:lvl1pPr marL="0" marR="0" indent="0" algn="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800" b="1" i="0">
                <a:solidFill>
                  <a:srgbClr val="000010"/>
                </a:solidFill>
                <a:latin typeface="Proxima Nova Medium" panose="02000506030000020004" pitchFamily="2" charset="0"/>
              </a:defRPr>
            </a:lvl1pPr>
          </a:lstStyle>
          <a:p>
            <a:pPr lvl="0"/>
            <a:r>
              <a:rPr lang="en-US" dirty="0"/>
              <a:t>©</a:t>
            </a:r>
            <a:r>
              <a:rPr lang="en-US" dirty="0" smtClean="0"/>
              <a:t>2021 </a:t>
            </a:r>
            <a:r>
              <a:rPr lang="en-US" dirty="0"/>
              <a:t>DISH Network L.L.C. All Rights Reserved </a:t>
            </a:r>
          </a:p>
        </p:txBody>
      </p:sp>
    </p:spTree>
    <p:extLst>
      <p:ext uri="{BB962C8B-B14F-4D97-AF65-F5344CB8AC3E}">
        <p14:creationId xmlns:p14="http://schemas.microsoft.com/office/powerpoint/2010/main" val="39312193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 preserve="1">
  <p:cSld name="Blank"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8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algn="r"/>
            <a:fld id="{00000000-1234-1234-1234-123412341234}" type="slidenum">
              <a:rPr lang="en" smtClean="0"/>
              <a:pPr algn="r"/>
              <a:t>‹#›</a:t>
            </a:fld>
            <a:endParaRPr lang="en"/>
          </a:p>
        </p:txBody>
      </p:sp>
      <p:pic>
        <p:nvPicPr>
          <p:cNvPr id="73" name="Google Shape;73;p8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1" y="1"/>
            <a:ext cx="12192004" cy="6858001"/>
          </a:xfrm>
          <a:prstGeom prst="rect">
            <a:avLst/>
          </a:prstGeom>
          <a:noFill/>
          <a:ln>
            <a:noFill/>
          </a:ln>
        </p:spPr>
      </p:pic>
      <p:sp>
        <p:nvSpPr>
          <p:cNvPr id="74" name="Google Shape;74;p8"/>
          <p:cNvSpPr txBox="1"/>
          <p:nvPr/>
        </p:nvSpPr>
        <p:spPr>
          <a:xfrm>
            <a:off x="4397600" y="3033767"/>
            <a:ext cx="3396800" cy="10052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4933" b="1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rPr>
              <a:t>Thank you</a:t>
            </a:r>
            <a:endParaRPr sz="2400">
              <a:solidFill>
                <a:schemeClr val="lt1"/>
              </a:solidFill>
            </a:endParaRPr>
          </a:p>
        </p:txBody>
      </p:sp>
      <p:pic>
        <p:nvPicPr>
          <p:cNvPr id="75" name="Google Shape;75;p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218318" y="986597"/>
            <a:ext cx="1686433" cy="1697000"/>
          </a:xfrm>
          <a:prstGeom prst="rect">
            <a:avLst/>
          </a:prstGeom>
          <a:noFill/>
          <a:ln>
            <a:noFill/>
          </a:ln>
        </p:spPr>
      </p:pic>
      <p:sp>
        <p:nvSpPr>
          <p:cNvPr id="76" name="Google Shape;76;p8"/>
          <p:cNvSpPr txBox="1"/>
          <p:nvPr/>
        </p:nvSpPr>
        <p:spPr>
          <a:xfrm>
            <a:off x="492167" y="6220601"/>
            <a:ext cx="4962000" cy="4103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67" dirty="0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rPr>
              <a:t>© 2023 DISH Wireless </a:t>
            </a:r>
            <a:r>
              <a:rPr lang="en" sz="1067" dirty="0">
                <a:solidFill>
                  <a:srgbClr val="3C78D8"/>
                </a:solidFill>
                <a:latin typeface="Proxima Nova"/>
                <a:ea typeface="Proxima Nova"/>
                <a:cs typeface="Proxima Nova"/>
                <a:sym typeface="Proxima Nova"/>
              </a:rPr>
              <a:t>|</a:t>
            </a:r>
            <a:r>
              <a:rPr lang="en" sz="1067" dirty="0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rPr>
              <a:t> All rights reserved </a:t>
            </a:r>
            <a:r>
              <a:rPr lang="en" sz="1067" dirty="0" smtClean="0">
                <a:solidFill>
                  <a:srgbClr val="3C78D8"/>
                </a:solidFill>
                <a:latin typeface="Proxima Nova"/>
                <a:ea typeface="Proxima Nova"/>
                <a:cs typeface="Proxima Nova"/>
                <a:sym typeface="Proxima Nova"/>
              </a:rPr>
              <a:t>|</a:t>
            </a:r>
            <a:endParaRPr sz="1067" dirty="0">
              <a:solidFill>
                <a:schemeClr val="lt1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</p:spTree>
    <p:extLst>
      <p:ext uri="{BB962C8B-B14F-4D97-AF65-F5344CB8AC3E}">
        <p14:creationId xmlns:p14="http://schemas.microsoft.com/office/powerpoint/2010/main" val="923111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69066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7" r:id="rId1"/>
    <p:sldLayoutId id="2147483723" r:id="rId2"/>
    <p:sldLayoutId id="2147483736" r:id="rId3"/>
    <p:sldLayoutId id="2147483735" r:id="rId4"/>
    <p:sldLayoutId id="2147483707" r:id="rId5"/>
    <p:sldLayoutId id="2147483708" r:id="rId6"/>
    <p:sldLayoutId id="2147483721" r:id="rId7"/>
    <p:sldLayoutId id="2147483738" r:id="rId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168" userDrawn="1">
          <p15:clr>
            <a:srgbClr val="F26B43"/>
          </p15:clr>
        </p15:guide>
        <p15:guide id="4" orient="horz" pos="4152" userDrawn="1">
          <p15:clr>
            <a:srgbClr val="F26B43"/>
          </p15:clr>
        </p15:guide>
        <p15:guide id="5" pos="7488" userDrawn="1">
          <p15:clr>
            <a:srgbClr val="F26B43"/>
          </p15:clr>
        </p15:guide>
        <p15:guide id="6" orient="horz" pos="21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5400" dirty="0"/>
              <a:t>On High Power UE 2Tx FDD-FDD UL CA</a:t>
            </a:r>
            <a:br>
              <a:rPr lang="en-US" sz="5400" dirty="0"/>
            </a:br>
            <a:endParaRPr lang="en-US" dirty="0"/>
          </a:p>
        </p:txBody>
      </p:sp>
      <p:sp>
        <p:nvSpPr>
          <p:cNvPr id="7" name="Subtitle 6"/>
          <p:cNvSpPr>
            <a:spLocks noGrp="1"/>
          </p:cNvSpPr>
          <p:nvPr>
            <p:ph type="subTitle" idx="1"/>
          </p:nvPr>
        </p:nvSpPr>
        <p:spPr>
          <a:xfrm>
            <a:off x="2587238" y="3329394"/>
            <a:ext cx="7627916" cy="2021625"/>
          </a:xfrm>
        </p:spPr>
        <p:txBody>
          <a:bodyPr>
            <a:normAutofit/>
          </a:bodyPr>
          <a:lstStyle/>
          <a:p>
            <a:pPr algn="l"/>
            <a:r>
              <a:rPr lang="en-US" dirty="0"/>
              <a:t>Agenda Item:	9.1.4.5</a:t>
            </a:r>
          </a:p>
          <a:p>
            <a:pPr algn="l"/>
            <a:r>
              <a:rPr lang="en-US" altLang="ja-JP" dirty="0"/>
              <a:t>Source: 	</a:t>
            </a:r>
            <a:r>
              <a:rPr lang="en-US" altLang="ja-JP" dirty="0" smtClean="0"/>
              <a:t>	DISH Network, Samsung</a:t>
            </a:r>
            <a:endParaRPr lang="en-US" altLang="ja-JP" dirty="0"/>
          </a:p>
          <a:p>
            <a:pPr algn="l"/>
            <a:r>
              <a:rPr lang="en-US" altLang="ja-JP" dirty="0"/>
              <a:t>Document for:	Discussion</a:t>
            </a:r>
            <a:r>
              <a:rPr lang="ja-JP" altLang="en-US" dirty="0"/>
              <a:t>　</a:t>
            </a:r>
            <a:endParaRPr lang="en-US" dirty="0"/>
          </a:p>
          <a:p>
            <a:pPr algn="l"/>
            <a:endParaRPr lang="en-US" dirty="0"/>
          </a:p>
        </p:txBody>
      </p:sp>
      <p:sp>
        <p:nvSpPr>
          <p:cNvPr id="8" name="Text Placeholder 4"/>
          <p:cNvSpPr txBox="1">
            <a:spLocks/>
          </p:cNvSpPr>
          <p:nvPr/>
        </p:nvSpPr>
        <p:spPr>
          <a:xfrm>
            <a:off x="286330" y="405247"/>
            <a:ext cx="7551384" cy="42882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400" b="1" dirty="0" smtClean="0">
                <a:solidFill>
                  <a:schemeClr val="bg1"/>
                </a:solidFill>
              </a:rPr>
              <a:t>3GPP TSG RAN Meeting #102</a:t>
            </a:r>
            <a:br>
              <a:rPr lang="en-US" sz="2400" b="1" dirty="0" smtClean="0">
                <a:solidFill>
                  <a:schemeClr val="bg1"/>
                </a:solidFill>
              </a:rPr>
            </a:br>
            <a:r>
              <a:rPr lang="en-US" sz="2400" b="1" dirty="0" smtClean="0">
                <a:solidFill>
                  <a:schemeClr val="bg1"/>
                </a:solidFill>
              </a:rPr>
              <a:t>Edinburgh, Scotland, December 11-15, 2023</a:t>
            </a:r>
            <a:br>
              <a:rPr lang="en-US" sz="2400" b="1" dirty="0" smtClean="0">
                <a:solidFill>
                  <a:schemeClr val="bg1"/>
                </a:solidFill>
              </a:rPr>
            </a:br>
            <a:r>
              <a:rPr lang="ja-JP" altLang="en-US" sz="2400" b="1" dirty="0" smtClean="0">
                <a:solidFill>
                  <a:schemeClr val="bg1"/>
                </a:solidFill>
              </a:rPr>
              <a:t>　</a:t>
            </a:r>
            <a:endParaRPr lang="en-US" sz="2400" b="1" dirty="0" smtClean="0">
              <a:solidFill>
                <a:schemeClr val="bg1"/>
              </a:solidFill>
            </a:endParaRPr>
          </a:p>
        </p:txBody>
      </p:sp>
      <p:sp>
        <p:nvSpPr>
          <p:cNvPr id="9" name="Text Placeholder 4"/>
          <p:cNvSpPr txBox="1">
            <a:spLocks/>
          </p:cNvSpPr>
          <p:nvPr/>
        </p:nvSpPr>
        <p:spPr>
          <a:xfrm>
            <a:off x="10284031" y="405247"/>
            <a:ext cx="1710047" cy="42882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400" b="1" dirty="0" smtClean="0">
                <a:solidFill>
                  <a:schemeClr val="bg1"/>
                </a:solidFill>
              </a:rPr>
              <a:t>RP-233481</a:t>
            </a:r>
          </a:p>
        </p:txBody>
      </p:sp>
    </p:spTree>
    <p:extLst>
      <p:ext uri="{BB962C8B-B14F-4D97-AF65-F5344CB8AC3E}">
        <p14:creationId xmlns:p14="http://schemas.microsoft.com/office/powerpoint/2010/main" val="33375826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895325" y="275631"/>
            <a:ext cx="10124976" cy="359877"/>
          </a:xfrm>
        </p:spPr>
        <p:txBody>
          <a:bodyPr/>
          <a:lstStyle/>
          <a:p>
            <a:r>
              <a:rPr lang="en-US" dirty="0" smtClean="0"/>
              <a:t>The need for PC2, PC1.5 2Tx FDD+FDD UL CA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53315" y="822204"/>
            <a:ext cx="10808995" cy="58785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Availability of Higher Power UE standards is essential to significantly extending </a:t>
            </a:r>
            <a:r>
              <a:rPr lang="en-US" dirty="0"/>
              <a:t>uplink coverage area and improving the experience of cell edge </a:t>
            </a:r>
            <a:r>
              <a:rPr lang="en-US" dirty="0" smtClean="0"/>
              <a:t>users, hence open up business opportunity for use cases such as FWA.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The following are the Rel-18 HPUE works in RAN4: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US" sz="1600" dirty="0"/>
              <a:t>High-power UE operation for fixed-wireless/vehicle-mounted use cases in LTE bands and NR bands (RP-231434)</a:t>
            </a:r>
            <a:endParaRPr lang="en-US" sz="1600" dirty="0" smtClean="0"/>
          </a:p>
          <a:p>
            <a:pPr marL="800100" lvl="1" indent="-342900">
              <a:buFont typeface="+mj-lt"/>
              <a:buAutoNum type="arabicPeriod"/>
            </a:pPr>
            <a:r>
              <a:rPr lang="en-US" sz="1600" dirty="0"/>
              <a:t>High power for FR1 for DC_R18_xBLTE_yBNR_zDLnUL with power class PC2 and PC1.5 (RP-231032)</a:t>
            </a:r>
            <a:endParaRPr lang="en-US" sz="1600" dirty="0" smtClean="0"/>
          </a:p>
          <a:p>
            <a:pPr marL="800100" lvl="1" indent="-342900">
              <a:buFont typeface="+mj-lt"/>
              <a:buAutoNum type="arabicPeriod"/>
            </a:pPr>
            <a:r>
              <a:rPr lang="en-US" sz="1600" dirty="0"/>
              <a:t>High power UE for FR1 for NR_CA_R18_intra with power class 2 and 1.5 on TDD band(s) (RP-231139)</a:t>
            </a:r>
            <a:endParaRPr lang="en-US" sz="1600" dirty="0" smtClean="0"/>
          </a:p>
          <a:p>
            <a:pPr marL="800100" lvl="1" indent="-342900">
              <a:buFont typeface="+mj-lt"/>
              <a:buAutoNum type="arabicPeriod"/>
            </a:pPr>
            <a:r>
              <a:rPr lang="en-US" sz="1600" dirty="0"/>
              <a:t>High power UE (power class 1.5) for NR TDD bands (RP-223499)</a:t>
            </a:r>
            <a:endParaRPr lang="en-US" sz="1600" dirty="0" smtClean="0"/>
          </a:p>
          <a:p>
            <a:pPr marL="800100" lvl="1" indent="-342900">
              <a:buFont typeface="+mj-lt"/>
              <a:buAutoNum type="arabicPeriod"/>
            </a:pPr>
            <a:r>
              <a:rPr lang="en-US" sz="1600" dirty="0"/>
              <a:t>High power UE for FR1 NR inter-band CA/DC or SUL band combination with y DL-x UL and </a:t>
            </a:r>
            <a:r>
              <a:rPr lang="en-US" sz="1600" dirty="0" err="1"/>
              <a:t>PCm</a:t>
            </a:r>
            <a:r>
              <a:rPr lang="en-US" sz="1600" dirty="0"/>
              <a:t> (m&lt;3) and high power on TDD (RP-231196)</a:t>
            </a:r>
            <a:endParaRPr lang="en-US" sz="1600" dirty="0" smtClean="0"/>
          </a:p>
          <a:p>
            <a:pPr marL="800100" lvl="1" indent="-342900">
              <a:buFont typeface="+mj-lt"/>
              <a:buAutoNum type="arabicPeriod"/>
            </a:pPr>
            <a:r>
              <a:rPr lang="en-GB" sz="1600" dirty="0" smtClean="0">
                <a:solidFill>
                  <a:srgbClr val="000010"/>
                </a:solidFill>
              </a:rPr>
              <a:t>High power UE for FR1 for inter-band NR_CADC_R18_yBDL_xBUL with power class 2 </a:t>
            </a:r>
            <a:r>
              <a:rPr lang="en-GB" sz="1600" dirty="0" smtClean="0"/>
              <a:t>on single carrier </a:t>
            </a:r>
            <a:r>
              <a:rPr lang="en-GB" sz="1600" dirty="0" smtClean="0">
                <a:solidFill>
                  <a:srgbClr val="000010"/>
                </a:solidFill>
              </a:rPr>
              <a:t>uplink on FDD </a:t>
            </a:r>
            <a:r>
              <a:rPr lang="en-GB" sz="1600" dirty="0">
                <a:solidFill>
                  <a:srgbClr val="000010"/>
                </a:solidFill>
              </a:rPr>
              <a:t>band (RP-231063)</a:t>
            </a:r>
            <a:endParaRPr lang="en-GB" sz="1600" dirty="0" smtClean="0">
              <a:solidFill>
                <a:srgbClr val="000010"/>
              </a:solidFill>
            </a:endParaRPr>
          </a:p>
          <a:p>
            <a:pPr marL="800100" lvl="1" indent="-342900">
              <a:buFont typeface="+mj-lt"/>
              <a:buAutoNum type="arabicPeriod"/>
            </a:pPr>
            <a:r>
              <a:rPr lang="en-GB" sz="1600" dirty="0">
                <a:solidFill>
                  <a:srgbClr val="000010"/>
                </a:solidFill>
              </a:rPr>
              <a:t>High power UE for FR1 for FDD single band(s) with PC2 (RP-231064)</a:t>
            </a:r>
            <a:endParaRPr lang="en-GB" sz="1600" dirty="0" smtClean="0">
              <a:solidFill>
                <a:srgbClr val="000010"/>
              </a:solidFill>
            </a:endParaRPr>
          </a:p>
          <a:p>
            <a:pPr marL="800100" lvl="1" indent="-342900">
              <a:buFont typeface="+mj-lt"/>
              <a:buAutoNum type="arabicPeriod"/>
            </a:pPr>
            <a:r>
              <a:rPr lang="en-US" sz="1600" dirty="0"/>
              <a:t>Low NR band 4Rx for handheld UE and 3Tx for inter-band UL CA and EN-DC (RP-231013)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Among the above works, there is </a:t>
            </a:r>
            <a:r>
              <a:rPr lang="en-US" b="1" dirty="0" smtClean="0"/>
              <a:t>no work item that addresses the requirement for PC2/PC1.5 2Tx FDD+FDD UL CA</a:t>
            </a:r>
            <a:r>
              <a:rPr lang="en-US" dirty="0"/>
              <a:t>.</a:t>
            </a:r>
            <a:endParaRPr lang="en-US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For operators with </a:t>
            </a:r>
            <a:r>
              <a:rPr lang="en-US" dirty="0" smtClean="0"/>
              <a:t>FDD </a:t>
            </a:r>
            <a:r>
              <a:rPr lang="en-US" dirty="0" smtClean="0"/>
              <a:t>spectrums as their main bands, specification for </a:t>
            </a:r>
            <a:r>
              <a:rPr lang="en-US" b="1" dirty="0" smtClean="0">
                <a:solidFill>
                  <a:srgbClr val="0015EA"/>
                </a:solidFill>
              </a:rPr>
              <a:t>PC2/PC1.5 support for 2 </a:t>
            </a:r>
            <a:r>
              <a:rPr lang="en-US" b="1" dirty="0" smtClean="0">
                <a:solidFill>
                  <a:srgbClr val="0015EA"/>
                </a:solidFill>
              </a:rPr>
              <a:t>UL CA on FDD band (2Tx FDD+FDD) </a:t>
            </a:r>
            <a:r>
              <a:rPr lang="en-US" dirty="0" smtClean="0"/>
              <a:t>is important and therefore DISH Network proposes to start this work in Rel-19.</a:t>
            </a:r>
            <a:br>
              <a:rPr lang="en-US" dirty="0" smtClean="0"/>
            </a:br>
            <a:r>
              <a:rPr lang="en-US" dirty="0" smtClean="0"/>
              <a:t>Note that the baseline work of HPUE for Single Band FDD work for the related example bands have been completed. </a:t>
            </a:r>
          </a:p>
        </p:txBody>
      </p:sp>
    </p:spTree>
    <p:extLst>
      <p:ext uri="{BB962C8B-B14F-4D97-AF65-F5344CB8AC3E}">
        <p14:creationId xmlns:p14="http://schemas.microsoft.com/office/powerpoint/2010/main" val="562415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 smtClean="0"/>
              <a:t>Proposal and Example bands</a:t>
            </a:r>
            <a:endParaRPr lang="en-US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823757"/>
              </p:ext>
            </p:extLst>
          </p:nvPr>
        </p:nvGraphicFramePr>
        <p:xfrm>
          <a:off x="1137237" y="2137560"/>
          <a:ext cx="9917526" cy="22250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313362">
                  <a:extLst>
                    <a:ext uri="{9D8B030D-6E8A-4147-A177-3AD203B41FA5}">
                      <a16:colId xmlns:a16="http://schemas.microsoft.com/office/drawing/2014/main" val="3239164875"/>
                    </a:ext>
                  </a:extLst>
                </a:gridCol>
                <a:gridCol w="2447108">
                  <a:extLst>
                    <a:ext uri="{9D8B030D-6E8A-4147-A177-3AD203B41FA5}">
                      <a16:colId xmlns:a16="http://schemas.microsoft.com/office/drawing/2014/main" val="1522463746"/>
                    </a:ext>
                  </a:extLst>
                </a:gridCol>
                <a:gridCol w="5157056">
                  <a:extLst>
                    <a:ext uri="{9D8B030D-6E8A-4147-A177-3AD203B41FA5}">
                      <a16:colId xmlns:a16="http://schemas.microsoft.com/office/drawing/2014/main" val="1684962685"/>
                    </a:ext>
                  </a:extLst>
                </a:gridCol>
              </a:tblGrid>
              <a:tr h="5982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Band combination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UL configuration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Power class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08512206"/>
                  </a:ext>
                </a:extLst>
              </a:tr>
              <a:tr h="159544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0" dirty="0">
                          <a:solidFill>
                            <a:schemeClr val="tx1"/>
                          </a:solidFill>
                          <a:effectLst/>
                        </a:rPr>
                        <a:t>CA_n26A-n66A</a:t>
                      </a:r>
                      <a:endParaRPr lang="en-US" sz="16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CA_n26A-n66A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</a:rPr>
                        <a:t>PC3@n26 1Tx; PC3@n66 1Tx; </a:t>
                      </a:r>
                      <a:r>
                        <a:rPr lang="en-US" sz="1600" baseline="0" dirty="0" smtClean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GB" sz="1600" dirty="0" smtClean="0">
                          <a:solidFill>
                            <a:schemeClr val="tx1"/>
                          </a:solidFill>
                          <a:effectLst/>
                        </a:rPr>
                        <a:t>CA </a:t>
                      </a: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</a:rPr>
                        <a:t>power class </a:t>
                      </a:r>
                      <a:r>
                        <a:rPr lang="en-GB" sz="1600" dirty="0" smtClean="0">
                          <a:solidFill>
                            <a:schemeClr val="tx1"/>
                          </a:solidFill>
                          <a:effectLst/>
                        </a:rPr>
                        <a:t>PC2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</a:rPr>
                        <a:t>PC2@n26 1Tx; PC2@n66 1Tx; </a:t>
                      </a:r>
                      <a:r>
                        <a:rPr lang="en-US" sz="1600" baseline="0" dirty="0" smtClean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GB" sz="1600" dirty="0" smtClean="0">
                          <a:solidFill>
                            <a:schemeClr val="tx1"/>
                          </a:solidFill>
                          <a:effectLst/>
                        </a:rPr>
                        <a:t>CA </a:t>
                      </a: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</a:rPr>
                        <a:t>power class PC1.5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78898515"/>
                  </a:ext>
                </a:extLst>
              </a:tr>
              <a:tr h="159544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0" dirty="0">
                          <a:solidFill>
                            <a:schemeClr val="tx1"/>
                          </a:solidFill>
                          <a:effectLst/>
                        </a:rPr>
                        <a:t>CA_n26A-n70A</a:t>
                      </a:r>
                      <a:endParaRPr lang="en-US" sz="16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CA_n26A-n70A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</a:rPr>
                        <a:t>PC3@n26 1Tx; PC3@n70 </a:t>
                      </a:r>
                      <a:r>
                        <a:rPr lang="en-GB" sz="1600" dirty="0" smtClean="0">
                          <a:solidFill>
                            <a:schemeClr val="tx1"/>
                          </a:solidFill>
                          <a:effectLst/>
                        </a:rPr>
                        <a:t>1Tx;</a:t>
                      </a:r>
                      <a:r>
                        <a:rPr lang="en-US" sz="1600" baseline="0" dirty="0" smtClean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GB" sz="1600" dirty="0" smtClean="0">
                          <a:solidFill>
                            <a:schemeClr val="tx1"/>
                          </a:solidFill>
                          <a:effectLst/>
                        </a:rPr>
                        <a:t>CA </a:t>
                      </a: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</a:rPr>
                        <a:t>power class </a:t>
                      </a:r>
                      <a:r>
                        <a:rPr lang="en-GB" sz="1600" dirty="0" smtClean="0">
                          <a:solidFill>
                            <a:schemeClr val="tx1"/>
                          </a:solidFill>
                          <a:effectLst/>
                        </a:rPr>
                        <a:t>PC2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</a:rPr>
                        <a:t>PC2@n26 1Tx; PC2@n70 </a:t>
                      </a:r>
                      <a:r>
                        <a:rPr lang="en-GB" sz="1600" dirty="0" smtClean="0">
                          <a:solidFill>
                            <a:schemeClr val="tx1"/>
                          </a:solidFill>
                          <a:effectLst/>
                        </a:rPr>
                        <a:t>1Tx;</a:t>
                      </a:r>
                      <a:r>
                        <a:rPr lang="en-US" sz="1600" baseline="0" dirty="0" smtClean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GB" sz="1600" dirty="0" smtClean="0">
                          <a:solidFill>
                            <a:schemeClr val="tx1"/>
                          </a:solidFill>
                          <a:effectLst/>
                        </a:rPr>
                        <a:t>CA </a:t>
                      </a: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</a:rPr>
                        <a:t>power class PC1.5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49937139"/>
                  </a:ext>
                </a:extLst>
              </a:tr>
              <a:tr h="159544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0" dirty="0">
                          <a:solidFill>
                            <a:schemeClr val="tx1"/>
                          </a:solidFill>
                          <a:effectLst/>
                        </a:rPr>
                        <a:t>CA_n66A-n71A</a:t>
                      </a:r>
                      <a:endParaRPr lang="en-US" sz="16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CA_n66A-n71A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</a:rPr>
                        <a:t>PC3@n66 1Tx, PC3@n71 </a:t>
                      </a:r>
                      <a:r>
                        <a:rPr lang="en-GB" sz="1600" dirty="0" smtClean="0">
                          <a:solidFill>
                            <a:schemeClr val="tx1"/>
                          </a:solidFill>
                          <a:effectLst/>
                        </a:rPr>
                        <a:t>1Tx;</a:t>
                      </a:r>
                      <a:r>
                        <a:rPr lang="en-US" sz="1600" baseline="0" dirty="0" smtClean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GB" sz="1600" dirty="0" smtClean="0">
                          <a:solidFill>
                            <a:schemeClr val="tx1"/>
                          </a:solidFill>
                          <a:effectLst/>
                        </a:rPr>
                        <a:t>CA </a:t>
                      </a: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</a:rPr>
                        <a:t>power class </a:t>
                      </a:r>
                      <a:r>
                        <a:rPr lang="en-GB" sz="1600" dirty="0" smtClean="0">
                          <a:solidFill>
                            <a:schemeClr val="tx1"/>
                          </a:solidFill>
                          <a:effectLst/>
                        </a:rPr>
                        <a:t>PC2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 smtClean="0">
                          <a:solidFill>
                            <a:schemeClr val="tx1"/>
                          </a:solidFill>
                          <a:effectLst/>
                        </a:rPr>
                        <a:t>PC2@n66 </a:t>
                      </a: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</a:rPr>
                        <a:t>1Tx, PC2@n71 </a:t>
                      </a:r>
                      <a:r>
                        <a:rPr lang="en-GB" sz="1600" dirty="0" smtClean="0">
                          <a:solidFill>
                            <a:schemeClr val="tx1"/>
                          </a:solidFill>
                          <a:effectLst/>
                        </a:rPr>
                        <a:t>1Tx;</a:t>
                      </a:r>
                      <a:r>
                        <a:rPr lang="en-US" sz="1600" baseline="0" dirty="0" smtClean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GB" sz="1600" dirty="0" smtClean="0">
                          <a:solidFill>
                            <a:schemeClr val="tx1"/>
                          </a:solidFill>
                          <a:effectLst/>
                        </a:rPr>
                        <a:t>CA </a:t>
                      </a: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</a:rPr>
                        <a:t>power class </a:t>
                      </a:r>
                      <a:r>
                        <a:rPr lang="en-GB" sz="1600" dirty="0" smtClean="0">
                          <a:solidFill>
                            <a:schemeClr val="tx1"/>
                          </a:solidFill>
                          <a:effectLst/>
                        </a:rPr>
                        <a:t>PC1.5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25604017"/>
                  </a:ext>
                </a:extLst>
              </a:tr>
              <a:tr h="159544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0" dirty="0">
                          <a:solidFill>
                            <a:schemeClr val="tx1"/>
                          </a:solidFill>
                          <a:effectLst/>
                        </a:rPr>
                        <a:t>CA_n70A-n71A</a:t>
                      </a:r>
                      <a:endParaRPr lang="en-US" sz="16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CA_n70A-n71A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</a:rPr>
                        <a:t>PC3@n70 1Tx, PC3@n71 </a:t>
                      </a:r>
                      <a:r>
                        <a:rPr lang="en-GB" sz="1600" dirty="0" smtClean="0">
                          <a:solidFill>
                            <a:schemeClr val="tx1"/>
                          </a:solidFill>
                          <a:effectLst/>
                        </a:rPr>
                        <a:t>1Tx;</a:t>
                      </a:r>
                      <a:r>
                        <a:rPr lang="en-US" sz="1600" baseline="0" dirty="0" smtClean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GB" sz="1600" dirty="0" smtClean="0">
                          <a:solidFill>
                            <a:schemeClr val="tx1"/>
                          </a:solidFill>
                          <a:effectLst/>
                        </a:rPr>
                        <a:t>CA </a:t>
                      </a: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</a:rPr>
                        <a:t>power class </a:t>
                      </a:r>
                      <a:r>
                        <a:rPr lang="en-GB" sz="1600" dirty="0" smtClean="0">
                          <a:solidFill>
                            <a:schemeClr val="tx1"/>
                          </a:solidFill>
                          <a:effectLst/>
                        </a:rPr>
                        <a:t>PC2</a:t>
                      </a: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 smtClean="0">
                          <a:solidFill>
                            <a:schemeClr val="tx1"/>
                          </a:solidFill>
                          <a:effectLst/>
                        </a:rPr>
                        <a:t>PC2@n70 </a:t>
                      </a: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</a:rPr>
                        <a:t>1Tx, PC2@n71 </a:t>
                      </a:r>
                      <a:r>
                        <a:rPr lang="en-GB" sz="1600" dirty="0" smtClean="0">
                          <a:solidFill>
                            <a:schemeClr val="tx1"/>
                          </a:solidFill>
                          <a:effectLst/>
                        </a:rPr>
                        <a:t>1Tx;</a:t>
                      </a:r>
                      <a:r>
                        <a:rPr lang="en-US" sz="1600" baseline="0" dirty="0" smtClean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GB" sz="1600" dirty="0" smtClean="0">
                          <a:solidFill>
                            <a:schemeClr val="tx1"/>
                          </a:solidFill>
                          <a:effectLst/>
                        </a:rPr>
                        <a:t>CA </a:t>
                      </a: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</a:rPr>
                        <a:t>power class </a:t>
                      </a:r>
                      <a:r>
                        <a:rPr lang="en-GB" sz="1600" dirty="0" smtClean="0">
                          <a:solidFill>
                            <a:schemeClr val="tx1"/>
                          </a:solidFill>
                          <a:effectLst/>
                        </a:rPr>
                        <a:t>PC1.5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73696027"/>
                  </a:ext>
                </a:extLst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895324" y="831272"/>
            <a:ext cx="1014872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Proposal: </a:t>
            </a:r>
          </a:p>
          <a:p>
            <a:r>
              <a:rPr lang="en-US" sz="2000" dirty="0" smtClean="0"/>
              <a:t>Create a </a:t>
            </a:r>
            <a:r>
              <a:rPr lang="en-US" sz="2000" b="1" dirty="0" smtClean="0"/>
              <a:t>non-basket work item </a:t>
            </a:r>
            <a:r>
              <a:rPr lang="en-US" sz="2000" dirty="0" smtClean="0"/>
              <a:t>to specify the RF requirement for PC2/PC1.5 for 2 UL CA on the following FDD example bands.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458402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4520416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Grayscale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ISH-PPT-Template-010419" id="{13DBBB40-E117-A14B-A60D-4C0B2403A415}" vid="{97E1B161-0A03-EF44-AF20-E56632914848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68605</TotalTime>
  <Words>456</Words>
  <Application>Microsoft Office PowerPoint</Application>
  <PresentationFormat>Widescreen</PresentationFormat>
  <Paragraphs>44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5" baseType="lpstr">
      <vt:lpstr>DengXian</vt:lpstr>
      <vt:lpstr>游ゴシック</vt:lpstr>
      <vt:lpstr>Arial</vt:lpstr>
      <vt:lpstr>Calibri</vt:lpstr>
      <vt:lpstr>Proxima Nova</vt:lpstr>
      <vt:lpstr>Proxima Nova Extrabold</vt:lpstr>
      <vt:lpstr>Proxima Nova Medium</vt:lpstr>
      <vt:lpstr>Proxima Nova Semibold</vt:lpstr>
      <vt:lpstr>Times New Roman</vt:lpstr>
      <vt:lpstr>Wingdings</vt:lpstr>
      <vt:lpstr>Office Theme</vt:lpstr>
      <vt:lpstr>On High Power UE 2Tx FDD-FDD UL CA 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Huerta, Joel</dc:creator>
  <cp:lastModifiedBy>DISH - Wuri Hapsari</cp:lastModifiedBy>
  <cp:revision>1132</cp:revision>
  <cp:lastPrinted>2018-12-12T21:17:36Z</cp:lastPrinted>
  <dcterms:created xsi:type="dcterms:W3CDTF">2019-01-06T17:37:19Z</dcterms:created>
  <dcterms:modified xsi:type="dcterms:W3CDTF">2023-12-01T16:55:32Z</dcterms:modified>
</cp:coreProperties>
</file>