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7" r:id="rId2"/>
    <p:sldId id="281" r:id="rId3"/>
    <p:sldId id="285" r:id="rId4"/>
    <p:sldId id="284" r:id="rId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9">
          <p15:clr>
            <a:srgbClr val="A4A3A4"/>
          </p15:clr>
        </p15:guide>
        <p15:guide id="2" pos="289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359" autoAdjust="0"/>
  </p:normalViewPr>
  <p:slideViewPr>
    <p:cSldViewPr>
      <p:cViewPr varScale="1">
        <p:scale>
          <a:sx n="75" d="100"/>
          <a:sy n="75" d="100"/>
        </p:scale>
        <p:origin x="57" y="63"/>
      </p:cViewPr>
      <p:guideLst>
        <p:guide orient="horz" pos="1619"/>
        <p:guide pos="289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270F8D-5F1C-47B6-A12A-54A90574728C}" type="datetimeFigureOut">
              <a:rPr lang="zh-CN" altLang="en-US" smtClean="0"/>
              <a:t>2023/12/4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D2F785-2094-436F-8B04-BBE68CC967C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t>1</a:t>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6858" y="0"/>
            <a:ext cx="9130285" cy="51435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43D148-8FED-40DA-9394-4890DD2B197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7744627" y="4854671"/>
            <a:ext cx="67151" cy="144780"/>
          </a:xfrm>
          <a:prstGeom prst="rect">
            <a:avLst/>
          </a:prstGeom>
        </p:spPr>
        <p:txBody>
          <a:bodyPr vert="horz" wrap="square" lIns="0" tIns="6668" rIns="0" bIns="0" rtlCol="0">
            <a:spAutoFit/>
          </a:bodyPr>
          <a:lstStyle/>
          <a:p>
            <a:pPr>
              <a:spcBef>
                <a:spcPts val="40"/>
              </a:spcBef>
            </a:pPr>
            <a:r>
              <a:rPr sz="900" dirty="0">
                <a:solidFill>
                  <a:srgbClr val="7E7E7E"/>
                </a:solidFill>
                <a:latin typeface="微软雅黑" panose="020B0503020204020204" charset="-122"/>
                <a:cs typeface="微软雅黑" panose="020B0503020204020204" charset="-122"/>
              </a:rPr>
              <a:t>0</a:t>
            </a:r>
            <a:endParaRPr sz="900" dirty="0">
              <a:latin typeface="微软雅黑" panose="020B0503020204020204" charset="-122"/>
              <a:cs typeface="微软雅黑" panose="020B0503020204020204" charset="-122"/>
            </a:endParaRPr>
          </a:p>
        </p:txBody>
      </p:sp>
      <p:pic>
        <p:nvPicPr>
          <p:cNvPr id="2097169" name="object 4"/>
          <p:cNvPicPr/>
          <p:nvPr/>
        </p:nvPicPr>
        <p:blipFill rotWithShape="1">
          <a:blip r:embed="rId3" cstate="print"/>
          <a:srcRect t="-289" r="53640" b="-1"/>
          <a:stretch>
            <a:fillRect/>
          </a:stretch>
        </p:blipFill>
        <p:spPr>
          <a:xfrm>
            <a:off x="0" y="1"/>
            <a:ext cx="3086100" cy="4948493"/>
          </a:xfrm>
          <a:prstGeom prst="rect">
            <a:avLst/>
          </a:prstGeom>
        </p:spPr>
      </p:pic>
      <p:sp>
        <p:nvSpPr>
          <p:cNvPr id="1048690" name="TextBox 8"/>
          <p:cNvSpPr txBox="1"/>
          <p:nvPr/>
        </p:nvSpPr>
        <p:spPr>
          <a:xfrm>
            <a:off x="0" y="2499742"/>
            <a:ext cx="9144000" cy="680123"/>
          </a:xfrm>
          <a:prstGeom prst="rect">
            <a:avLst/>
          </a:prstGeom>
          <a:noFill/>
        </p:spPr>
        <p:txBody>
          <a:bodyPr wrap="square" lIns="68580" tIns="34290" rIns="68580" bIns="34290" rtlCol="0">
            <a:spAutoFit/>
          </a:bodyPr>
          <a:lstStyle/>
          <a:p>
            <a:pPr algn="ctr">
              <a:lnSpc>
                <a:spcPct val="150000"/>
              </a:lnSpc>
            </a:pPr>
            <a:r>
              <a:rPr lang="en-US" altLang="zh-CN" sz="3000" b="1" dirty="0">
                <a:solidFill>
                  <a:srgbClr val="0070C0"/>
                </a:solidFill>
                <a:latin typeface="微软雅黑" panose="020B0503020204020204" charset="-122"/>
                <a:ea typeface="微软雅黑" panose="020B0503020204020204" charset="-122"/>
              </a:rPr>
              <a:t>Views on candidate RF topics for Rel-19</a:t>
            </a:r>
          </a:p>
        </p:txBody>
      </p:sp>
      <p:sp>
        <p:nvSpPr>
          <p:cNvPr id="8193" name="Rectangle 1"/>
          <p:cNvSpPr>
            <a:spLocks noChangeArrowheads="1"/>
          </p:cNvSpPr>
          <p:nvPr/>
        </p:nvSpPr>
        <p:spPr bwMode="auto">
          <a:xfrm>
            <a:off x="316099" y="678705"/>
            <a:ext cx="8568952" cy="1777410"/>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1400" b="1" dirty="0">
                <a:latin typeface="Arial" panose="020B0604020202020204" pitchFamily="34" charset="0"/>
              </a:rPr>
              <a:t>3GPP TSG RAN #102                                                                                                     RP-233430</a:t>
            </a:r>
          </a:p>
          <a:p>
            <a:r>
              <a:rPr lang="en-US" altLang="zh-CN" sz="1400" b="1" dirty="0">
                <a:latin typeface="Arial" panose="020B0604020202020204" pitchFamily="34" charset="0"/>
              </a:rPr>
              <a:t>Edinburgh , GB, December 11-15, 2023</a:t>
            </a:r>
          </a:p>
          <a:p>
            <a:pPr hangingPunct="0">
              <a:spcAft>
                <a:spcPts val="900"/>
              </a:spcAft>
            </a:pPr>
            <a:endParaRPr lang="zh-CN" altLang="zh-CN" sz="1400" dirty="0">
              <a:effectLst/>
              <a:latin typeface="Times New Roman" panose="02020603050405020304" pitchFamily="18" charset="0"/>
              <a:ea typeface="Times New Roman" panose="02020603050405020304" pitchFamily="18" charset="0"/>
            </a:endParaRPr>
          </a:p>
          <a:p>
            <a:pPr hangingPunct="0"/>
            <a:r>
              <a:rPr lang="en-US" altLang="zh-CN" sz="1400" b="1" dirty="0">
                <a:latin typeface="Arial" panose="020B0604020202020204" pitchFamily="34" charset="0"/>
                <a:ea typeface="Times New Roman" panose="02020603050405020304" pitchFamily="18" charset="0"/>
                <a:cs typeface="Arial" panose="020B0604020202020204" pitchFamily="34" charset="0"/>
              </a:rPr>
              <a:t>Agenda Item:   9.1.4.2</a:t>
            </a:r>
            <a:endParaRPr lang="zh-CN" altLang="zh-CN" sz="1400" b="1" dirty="0">
              <a:latin typeface="Arial" panose="020B0604020202020204" pitchFamily="34" charset="0"/>
              <a:ea typeface="Times New Roman" panose="02020603050405020304" pitchFamily="18" charset="0"/>
              <a:cs typeface="Arial" panose="020B0604020202020204" pitchFamily="34" charset="0"/>
            </a:endParaRPr>
          </a:p>
          <a:p>
            <a:pPr hangingPunct="0"/>
            <a:r>
              <a:rPr lang="en-GB" altLang="zh-CN" sz="1400" b="1" dirty="0">
                <a:latin typeface="Arial" panose="020B0604020202020204" pitchFamily="34" charset="0"/>
                <a:ea typeface="Times New Roman" panose="02020603050405020304" pitchFamily="18" charset="0"/>
                <a:cs typeface="Arial" panose="020B0604020202020204" pitchFamily="34" charset="0"/>
              </a:rPr>
              <a:t>Source:            CMCC</a:t>
            </a:r>
            <a:endParaRPr lang="zh-CN" altLang="zh-CN" sz="1400" b="1" dirty="0">
              <a:latin typeface="Arial" panose="020B0604020202020204" pitchFamily="34" charset="0"/>
              <a:ea typeface="Times New Roman" panose="02020603050405020304" pitchFamily="18" charset="0"/>
              <a:cs typeface="Arial" panose="020B0604020202020204" pitchFamily="34" charset="0"/>
            </a:endParaRPr>
          </a:p>
          <a:p>
            <a:pPr hangingPunct="0"/>
            <a:r>
              <a:rPr lang="en-GB" altLang="zh-CN" sz="1400" b="1" dirty="0">
                <a:latin typeface="Arial" panose="020B0604020202020204" pitchFamily="34" charset="0"/>
                <a:ea typeface="Times New Roman" panose="02020603050405020304" pitchFamily="18" charset="0"/>
                <a:cs typeface="Arial" panose="020B0604020202020204" pitchFamily="34" charset="0"/>
              </a:rPr>
              <a:t>Document for: Discussion</a:t>
            </a:r>
          </a:p>
          <a:p>
            <a:pPr marL="0" marR="0" lvl="0" indent="0" algn="l" defTabSz="914400" rtl="0" eaLnBrk="0" fontAlgn="base" latinLnBrk="0" hangingPunct="0">
              <a:lnSpc>
                <a:spcPct val="100000"/>
              </a:lnSpc>
              <a:spcBef>
                <a:spcPct val="0"/>
              </a:spcBef>
              <a:spcAft>
                <a:spcPct val="0"/>
              </a:spcAft>
              <a:buClrTx/>
              <a:buSzTx/>
              <a:buFontTx/>
              <a:buNone/>
            </a:pPr>
            <a:endParaRPr kumimoji="0" lang="en-GB"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7200" y="205978"/>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lang="en-US" altLang="zh-CN" sz="2800" dirty="0">
                <a:latin typeface="+mj-lt"/>
                <a:ea typeface="+mj-ea"/>
                <a:cs typeface="+mj-cs"/>
              </a:rPr>
              <a:t>Extension of UL Tx switching scenarios</a:t>
            </a:r>
            <a:endParaRPr kumimoji="0" lang="zh-CN" altLang="en-US" sz="28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8" name="文本框 30"/>
          <p:cNvSpPr txBox="1"/>
          <p:nvPr/>
        </p:nvSpPr>
        <p:spPr>
          <a:xfrm>
            <a:off x="346825" y="4225619"/>
            <a:ext cx="8329632" cy="738664"/>
          </a:xfrm>
          <a:prstGeom prst="rect">
            <a:avLst/>
          </a:prstGeom>
          <a:noFill/>
          <a:ln w="12700">
            <a:solidFill>
              <a:schemeClr val="accent1"/>
            </a:solidFill>
          </a:ln>
        </p:spPr>
        <p:txBody>
          <a:bodyPr wrap="square" rtlCol="0">
            <a:spAutoFit/>
          </a:bodyPr>
          <a:lstStyle/>
          <a:p>
            <a:pPr marL="342900" indent="-342900">
              <a:spcBef>
                <a:spcPct val="20000"/>
              </a:spcBef>
              <a:buFont typeface="Arial" panose="020B0604020202020204" pitchFamily="34" charset="0"/>
              <a:buChar char="•"/>
              <a:defRPr/>
            </a:pPr>
            <a:r>
              <a:rPr lang="en-US" altLang="zh-CN" sz="1400" dirty="0">
                <a:solidFill>
                  <a:prstClr val="black"/>
                </a:solidFill>
                <a:sym typeface="+mn-ea"/>
              </a:rPr>
              <a:t>Specify UE requirements to enable </a:t>
            </a:r>
            <a:r>
              <a:rPr lang="en-US" altLang="zh-CN" sz="1400" dirty="0" err="1">
                <a:solidFill>
                  <a:prstClr val="black"/>
                </a:solidFill>
                <a:sym typeface="+mn-ea"/>
              </a:rPr>
              <a:t>Tx</a:t>
            </a:r>
            <a:r>
              <a:rPr lang="en-US" altLang="zh-CN" sz="1400" dirty="0">
                <a:solidFill>
                  <a:prstClr val="black"/>
                </a:solidFill>
                <a:sym typeface="+mn-ea"/>
              </a:rPr>
              <a:t> switching between cases, where 2 contiguous aggregated carriers on band A and 2 contiguous aggregated carriers on band B, including both 1Tx-2Tx switching and 2Tx-2Tx switching.</a:t>
            </a:r>
          </a:p>
        </p:txBody>
      </p:sp>
      <p:grpSp>
        <p:nvGrpSpPr>
          <p:cNvPr id="4" name="组合 20"/>
          <p:cNvGrpSpPr/>
          <p:nvPr/>
        </p:nvGrpSpPr>
        <p:grpSpPr>
          <a:xfrm>
            <a:off x="251520" y="3795886"/>
            <a:ext cx="2769922" cy="438079"/>
            <a:chOff x="431362" y="3557138"/>
            <a:chExt cx="2769665" cy="359546"/>
          </a:xfrm>
        </p:grpSpPr>
        <p:sp>
          <p:nvSpPr>
            <p:cNvPr id="10"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p>
          </p:txBody>
        </p:sp>
      </p:grpSp>
      <p:sp>
        <p:nvSpPr>
          <p:cNvPr id="12" name="矩形 14"/>
          <p:cNvSpPr/>
          <p:nvPr/>
        </p:nvSpPr>
        <p:spPr>
          <a:xfrm>
            <a:off x="395536" y="1275606"/>
            <a:ext cx="8280920" cy="2376035"/>
          </a:xfrm>
          <a:prstGeom prst="rect">
            <a:avLst/>
          </a:prstGeom>
          <a:noFill/>
          <a:ln w="12700">
            <a:solidFill>
              <a:schemeClr val="accent1"/>
            </a:solidFill>
          </a:ln>
        </p:spPr>
        <p:txBody>
          <a:bodyPr wrap="square">
            <a:spAutoFit/>
          </a:bodyPr>
          <a:lstStyle/>
          <a:p>
            <a:pPr marL="342900" lvl="0" indent="-342900">
              <a:spcBef>
                <a:spcPct val="20000"/>
              </a:spcBef>
              <a:buFont typeface="Arial" panose="020B0604020202020204" pitchFamily="34" charset="0"/>
              <a:buChar char="•"/>
              <a:defRPr/>
            </a:pPr>
            <a:r>
              <a:rPr lang="en-US" altLang="zh-CN" sz="1400" dirty="0">
                <a:solidFill>
                  <a:prstClr val="black"/>
                </a:solidFill>
              </a:rPr>
              <a:t>In Rel-17, UL </a:t>
            </a:r>
            <a:r>
              <a:rPr lang="en-US" altLang="zh-CN" sz="1400" dirty="0" err="1">
                <a:solidFill>
                  <a:prstClr val="black"/>
                </a:solidFill>
              </a:rPr>
              <a:t>Tx</a:t>
            </a:r>
            <a:r>
              <a:rPr lang="en-US" altLang="zh-CN" sz="1400" dirty="0">
                <a:solidFill>
                  <a:prstClr val="black"/>
                </a:solidFill>
              </a:rPr>
              <a:t> Switching between one carrier in band A and two contiguous carriers in band B was specified.</a:t>
            </a:r>
          </a:p>
          <a:p>
            <a:pPr marL="342900" indent="-342900">
              <a:spcBef>
                <a:spcPct val="20000"/>
              </a:spcBef>
              <a:buFont typeface="Arial" panose="020B0604020202020204" pitchFamily="34" charset="0"/>
              <a:buChar char="•"/>
              <a:defRPr/>
            </a:pPr>
            <a:r>
              <a:rPr lang="en-US" altLang="zh-CN" sz="1400" dirty="0">
                <a:solidFill>
                  <a:prstClr val="black"/>
                </a:solidFill>
              </a:rPr>
              <a:t>In </a:t>
            </a:r>
            <a:r>
              <a:rPr lang="en-US" altLang="zh-CN" sz="1400">
                <a:solidFill>
                  <a:prstClr val="black"/>
                </a:solidFill>
              </a:rPr>
              <a:t>our network, </a:t>
            </a:r>
            <a:r>
              <a:rPr lang="en-US" altLang="zh-CN" sz="1400" b="1" dirty="0">
                <a:solidFill>
                  <a:prstClr val="black"/>
                </a:solidFill>
              </a:rPr>
              <a:t>both 2.6GHz (n41) and 4.9GHz (n79) has two contiguous UL carriers. </a:t>
            </a:r>
            <a:r>
              <a:rPr lang="en-US" altLang="zh-CN" sz="1400" dirty="0">
                <a:solidFill>
                  <a:prstClr val="black"/>
                </a:solidFill>
              </a:rPr>
              <a:t>In order to further improve the uplink throughput, </a:t>
            </a:r>
            <a:r>
              <a:rPr lang="en-US" altLang="zh-CN" sz="1400" b="1" dirty="0">
                <a:solidFill>
                  <a:prstClr val="black"/>
                </a:solidFill>
              </a:rPr>
              <a:t>UL 2Tx-2Tx switching between band A (2.6GHz) and band B (4.9GHz), each with two contiguous uplink carriers, should be supported.</a:t>
            </a:r>
          </a:p>
          <a:p>
            <a:pPr marL="342900" lvl="0" indent="-342900">
              <a:spcBef>
                <a:spcPct val="20000"/>
              </a:spcBef>
              <a:buFont typeface="Arial" panose="020B0604020202020204" pitchFamily="34" charset="0"/>
              <a:buChar char="•"/>
              <a:defRPr/>
            </a:pPr>
            <a:r>
              <a:rPr lang="en-US" altLang="zh-CN" sz="1400" dirty="0">
                <a:solidFill>
                  <a:prstClr val="black"/>
                </a:solidFill>
              </a:rPr>
              <a:t>Time mask requirements need to be specified for</a:t>
            </a:r>
            <a:r>
              <a:rPr lang="en-US" altLang="zh-CN" sz="1400" b="1" dirty="0">
                <a:solidFill>
                  <a:prstClr val="black"/>
                </a:solidFill>
              </a:rPr>
              <a:t> UL </a:t>
            </a:r>
            <a:r>
              <a:rPr lang="en-US" altLang="zh-CN" sz="1400" b="1" dirty="0" err="1">
                <a:solidFill>
                  <a:prstClr val="black"/>
                </a:solidFill>
              </a:rPr>
              <a:t>Tx</a:t>
            </a:r>
            <a:r>
              <a:rPr lang="en-US" altLang="zh-CN" sz="1400" b="1" dirty="0">
                <a:solidFill>
                  <a:prstClr val="black"/>
                </a:solidFill>
              </a:rPr>
              <a:t> switching between two contiguous carriers in band A and two contiguous carriers in band B.</a:t>
            </a:r>
          </a:p>
          <a:p>
            <a:pPr marL="342900" lvl="0" indent="-342900">
              <a:spcBef>
                <a:spcPct val="20000"/>
              </a:spcBef>
              <a:buFont typeface="Arial" panose="020B0604020202020204" pitchFamily="34" charset="0"/>
              <a:buChar char="•"/>
              <a:defRPr/>
            </a:pPr>
            <a:r>
              <a:rPr lang="en-US" altLang="zh-CN" sz="1400" dirty="0">
                <a:solidFill>
                  <a:prstClr val="black"/>
                </a:solidFill>
              </a:rPr>
              <a:t>According to TS38.214 section 6.1.6.2 Uplink switching for carrier aggregation, it is specified that UE is not expected to transmit for certain duration on any of the uplink carriers, there is no differentiation on the number of uplink carriers on each band. </a:t>
            </a:r>
            <a:r>
              <a:rPr lang="en-US" altLang="zh-CN" sz="1400" b="1" dirty="0">
                <a:solidFill>
                  <a:prstClr val="black"/>
                </a:solidFill>
              </a:rPr>
              <a:t>No RAN1 impact is observed</a:t>
            </a:r>
            <a:r>
              <a:rPr lang="en-US" altLang="zh-CN" sz="1400" dirty="0">
                <a:solidFill>
                  <a:prstClr val="black"/>
                </a:solidFill>
              </a:rPr>
              <a:t>. </a:t>
            </a:r>
          </a:p>
        </p:txBody>
      </p:sp>
      <p:grpSp>
        <p:nvGrpSpPr>
          <p:cNvPr id="5" name="组合 20"/>
          <p:cNvGrpSpPr/>
          <p:nvPr/>
        </p:nvGrpSpPr>
        <p:grpSpPr>
          <a:xfrm>
            <a:off x="289910" y="843556"/>
            <a:ext cx="4138074" cy="677104"/>
            <a:chOff x="431362" y="3557138"/>
            <a:chExt cx="2769665" cy="555722"/>
          </a:xfrm>
        </p:grpSpPr>
        <p:sp>
          <p:nvSpPr>
            <p:cNvPr id="14"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p:cNvSpPr txBox="1"/>
            <p:nvPr/>
          </p:nvSpPr>
          <p:spPr>
            <a:xfrm>
              <a:off x="431362" y="3557138"/>
              <a:ext cx="2769613" cy="555722"/>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b="1" kern="0" noProof="0" dirty="0">
                  <a:solidFill>
                    <a:prstClr val="black"/>
                  </a:solidFill>
                  <a:latin typeface="Arial" panose="020B0604020202020204" pitchFamily="34" charset="0"/>
                  <a:ea typeface="Arial Unicode MS" panose="020B0604020202020204" pitchFamily="34" charset="-122"/>
                  <a:cs typeface="Arial" panose="020B0604020202020204" pitchFamily="34" charset="0"/>
                </a:rPr>
                <a:t>Motivations: UL </a:t>
              </a:r>
              <a:r>
                <a:rPr lang="en-US" altLang="zh-CN" b="1" kern="0" noProof="0" dirty="0" err="1">
                  <a:solidFill>
                    <a:prstClr val="black"/>
                  </a:solidFill>
                  <a:latin typeface="Arial" panose="020B0604020202020204" pitchFamily="34" charset="0"/>
                  <a:ea typeface="Arial Unicode MS" panose="020B0604020202020204" pitchFamily="34" charset="-122"/>
                  <a:cs typeface="Arial" panose="020B0604020202020204" pitchFamily="34" charset="0"/>
                </a:rPr>
                <a:t>Tx</a:t>
              </a:r>
              <a:r>
                <a:rPr lang="en-US" altLang="zh-CN" b="1" kern="0" noProof="0" dirty="0">
                  <a:solidFill>
                    <a:prstClr val="black"/>
                  </a:solidFill>
                  <a:latin typeface="Arial" panose="020B0604020202020204" pitchFamily="34" charset="0"/>
                  <a:ea typeface="Arial Unicode MS" panose="020B0604020202020204" pitchFamily="34" charset="-122"/>
                  <a:cs typeface="Arial" panose="020B0604020202020204" pitchFamily="34" charset="0"/>
                </a:rPr>
                <a:t> switching</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7200" y="205978"/>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lang="en-US" altLang="zh-CN" sz="3200" dirty="0">
                <a:latin typeface="+mj-lt"/>
                <a:ea typeface="+mj-ea"/>
                <a:cs typeface="+mj-cs"/>
              </a:rPr>
              <a:t>Enhancement for Handheld UE</a:t>
            </a: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8" name="文本框 30"/>
          <p:cNvSpPr txBox="1"/>
          <p:nvPr/>
        </p:nvSpPr>
        <p:spPr>
          <a:xfrm>
            <a:off x="408425" y="3511723"/>
            <a:ext cx="8268031" cy="1436291"/>
          </a:xfrm>
          <a:prstGeom prst="rect">
            <a:avLst/>
          </a:prstGeom>
          <a:noFill/>
          <a:ln w="12700">
            <a:solidFill>
              <a:schemeClr val="accent1"/>
            </a:solidFill>
          </a:ln>
        </p:spPr>
        <p:txBody>
          <a:bodyPr wrap="square" rtlCol="0">
            <a:spAutoFit/>
          </a:bodyPr>
          <a:lstStyle/>
          <a:p>
            <a:pPr marL="342900" indent="-342900">
              <a:spcBef>
                <a:spcPts val="100"/>
              </a:spcBef>
              <a:buFont typeface="Arial" panose="020B0604020202020204" pitchFamily="34" charset="0"/>
              <a:buChar char="•"/>
              <a:defRPr/>
            </a:pPr>
            <a:r>
              <a:rPr lang="en-US" altLang="zh-CN" sz="1400" b="1" dirty="0"/>
              <a:t>Specify RF requirements for PC1.5 of following band combinations</a:t>
            </a:r>
          </a:p>
          <a:p>
            <a:pPr marL="800100" lvl="1" indent="-342900">
              <a:spcBef>
                <a:spcPts val="100"/>
              </a:spcBef>
              <a:buFont typeface="Arial" panose="020B0604020202020204" pitchFamily="34" charset="0"/>
              <a:buChar char="•"/>
              <a:defRPr/>
            </a:pPr>
            <a:r>
              <a:rPr lang="en-US" altLang="zh-CN" sz="1400" dirty="0"/>
              <a:t>PC1.5 2Tx: intra-band CA, PC2 TDD/FDD band 1Tx + PC2 TDD band 1Tx (UL MIMO and </a:t>
            </a:r>
            <a:r>
              <a:rPr lang="en-US" altLang="zh-CN" sz="1400" dirty="0" err="1"/>
              <a:t>TxD</a:t>
            </a:r>
            <a:r>
              <a:rPr lang="en-US" altLang="zh-CN" sz="1400" dirty="0"/>
              <a:t>) if not included in Rel-18</a:t>
            </a:r>
          </a:p>
          <a:p>
            <a:pPr marL="800100" lvl="1" indent="-342900">
              <a:spcBef>
                <a:spcPts val="100"/>
              </a:spcBef>
              <a:buFont typeface="Arial" panose="020B0604020202020204" pitchFamily="34" charset="0"/>
              <a:buChar char="•"/>
              <a:defRPr/>
            </a:pPr>
            <a:r>
              <a:rPr lang="en-US" altLang="zh-CN" sz="1400" dirty="0"/>
              <a:t>PC1.5 3Tx: </a:t>
            </a:r>
          </a:p>
          <a:p>
            <a:pPr marL="1257300" lvl="2" indent="-342900">
              <a:spcBef>
                <a:spcPts val="100"/>
              </a:spcBef>
              <a:buFont typeface="Arial" panose="020B0604020202020204" pitchFamily="34" charset="0"/>
              <a:buChar char="•"/>
              <a:defRPr/>
            </a:pPr>
            <a:r>
              <a:rPr lang="en-US" altLang="zh-CN" sz="1400" dirty="0"/>
              <a:t>TDD + TDD band, including PC2 + PC2,</a:t>
            </a:r>
            <a:r>
              <a:rPr lang="zh-CN" altLang="en-US" sz="1400" dirty="0"/>
              <a:t> </a:t>
            </a:r>
            <a:r>
              <a:rPr lang="en-US" altLang="zh-CN" sz="1400" dirty="0"/>
              <a:t>PC1.5 + PC2/PC3</a:t>
            </a:r>
          </a:p>
          <a:p>
            <a:pPr marL="1257300" lvl="2" indent="-342900">
              <a:spcBef>
                <a:spcPts val="100"/>
              </a:spcBef>
              <a:buFont typeface="Arial" panose="020B0604020202020204" pitchFamily="34" charset="0"/>
              <a:buChar char="•"/>
              <a:defRPr/>
            </a:pPr>
            <a:r>
              <a:rPr lang="en-US" altLang="zh-CN" sz="1400" dirty="0"/>
              <a:t>TDD + FDD band, including PC2+ PC2(2Tx)</a:t>
            </a:r>
            <a:endParaRPr lang="en-US" altLang="zh-CN" sz="1400" b="1" dirty="0">
              <a:latin typeface="Times New Roman" panose="02020603050405020304" pitchFamily="18" charset="0"/>
            </a:endParaRPr>
          </a:p>
        </p:txBody>
      </p:sp>
      <p:grpSp>
        <p:nvGrpSpPr>
          <p:cNvPr id="4" name="组合 20"/>
          <p:cNvGrpSpPr/>
          <p:nvPr/>
        </p:nvGrpSpPr>
        <p:grpSpPr>
          <a:xfrm>
            <a:off x="313782" y="3074401"/>
            <a:ext cx="3383430" cy="438079"/>
            <a:chOff x="431362" y="3557138"/>
            <a:chExt cx="2769665" cy="359546"/>
          </a:xfrm>
        </p:grpSpPr>
        <p:sp>
          <p:nvSpPr>
            <p:cNvPr id="10"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b="1" kern="0" dirty="0">
                  <a:solidFill>
                    <a:prstClr val="black"/>
                  </a:solidFill>
                  <a:latin typeface="Arial" panose="020B0604020202020204" pitchFamily="34" charset="0"/>
                  <a:ea typeface="Arial Unicode MS" panose="020B0604020202020204" pitchFamily="34" charset="-122"/>
                  <a:cs typeface="Arial" panose="020B0604020202020204" pitchFamily="34" charset="0"/>
                </a:rPr>
                <a:t>HPUE enhancement</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12" name="矩形 14"/>
          <p:cNvSpPr/>
          <p:nvPr/>
        </p:nvSpPr>
        <p:spPr>
          <a:xfrm>
            <a:off x="395536" y="1275606"/>
            <a:ext cx="8280920" cy="1661993"/>
          </a:xfrm>
          <a:prstGeom prst="rect">
            <a:avLst/>
          </a:prstGeom>
          <a:noFill/>
          <a:ln w="12700">
            <a:solidFill>
              <a:schemeClr val="accent1"/>
            </a:solidFill>
          </a:ln>
        </p:spPr>
        <p:txBody>
          <a:bodyPr wrap="square">
            <a:spAutoFit/>
          </a:bodyPr>
          <a:lstStyle/>
          <a:p>
            <a:pPr marL="342900" indent="-342900">
              <a:spcBef>
                <a:spcPct val="20000"/>
              </a:spcBef>
              <a:buFont typeface="Arial" panose="020B0604020202020204" pitchFamily="34" charset="0"/>
              <a:buChar char="•"/>
              <a:defRPr/>
            </a:pPr>
            <a:r>
              <a:rPr lang="en-US" altLang="zh-CN" sz="1600" b="1" dirty="0"/>
              <a:t>Prioritize handheld UE enhancement compared to FWA</a:t>
            </a:r>
          </a:p>
          <a:p>
            <a:pPr marL="800100" lvl="1" indent="-342900">
              <a:spcBef>
                <a:spcPct val="20000"/>
              </a:spcBef>
              <a:buFont typeface="Arial" panose="020B0604020202020204" pitchFamily="34" charset="0"/>
              <a:buChar char="•"/>
              <a:defRPr/>
            </a:pPr>
            <a:r>
              <a:rPr lang="en-US" altLang="zh-CN" sz="1600" b="1" dirty="0"/>
              <a:t>6Rx single band for handheld UE</a:t>
            </a:r>
          </a:p>
          <a:p>
            <a:pPr marL="1257300" lvl="2" indent="-342900">
              <a:spcBef>
                <a:spcPct val="20000"/>
              </a:spcBef>
              <a:buFont typeface="Arial" panose="020B0604020202020204" pitchFamily="34" charset="0"/>
              <a:buChar char="•"/>
              <a:defRPr/>
            </a:pPr>
            <a:r>
              <a:rPr lang="en-US" altLang="zh-CN" sz="1400" dirty="0"/>
              <a:t>Example bands are n41, n77,</a:t>
            </a:r>
            <a:r>
              <a:rPr lang="zh-CN" altLang="en-US" sz="1400" dirty="0"/>
              <a:t> </a:t>
            </a:r>
            <a:r>
              <a:rPr lang="en-US" altLang="zh-CN" sz="1400" dirty="0"/>
              <a:t>n78 and n79 (other bands to be introduced in the release independent way later from Rel-18)</a:t>
            </a:r>
          </a:p>
          <a:p>
            <a:pPr marL="1257300" lvl="2" indent="-342900">
              <a:spcBef>
                <a:spcPct val="20000"/>
              </a:spcBef>
              <a:buFont typeface="Arial" panose="020B0604020202020204" pitchFamily="34" charset="0"/>
              <a:buChar char="•"/>
              <a:defRPr/>
            </a:pPr>
            <a:r>
              <a:rPr lang="en-US" altLang="zh-CN" sz="1400" dirty="0"/>
              <a:t>Applicable frequency upper bound to support 6Rx.</a:t>
            </a:r>
          </a:p>
          <a:p>
            <a:pPr marL="800100" lvl="1" indent="-342900">
              <a:spcBef>
                <a:spcPct val="20000"/>
              </a:spcBef>
              <a:buFont typeface="Arial" panose="020B0604020202020204" pitchFamily="34" charset="0"/>
              <a:buChar char="•"/>
              <a:defRPr/>
            </a:pPr>
            <a:r>
              <a:rPr lang="en-US" altLang="zh-CN" sz="1600" b="1" dirty="0"/>
              <a:t>3Tx inter-band UL CA for handheld UE</a:t>
            </a:r>
          </a:p>
        </p:txBody>
      </p:sp>
      <p:grpSp>
        <p:nvGrpSpPr>
          <p:cNvPr id="5" name="组合 20"/>
          <p:cNvGrpSpPr/>
          <p:nvPr/>
        </p:nvGrpSpPr>
        <p:grpSpPr>
          <a:xfrm>
            <a:off x="289910" y="843556"/>
            <a:ext cx="4066066" cy="677104"/>
            <a:chOff x="431362" y="3557145"/>
            <a:chExt cx="2769665" cy="555723"/>
          </a:xfrm>
        </p:grpSpPr>
        <p:sp>
          <p:nvSpPr>
            <p:cNvPr id="14"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p:cNvSpPr txBox="1"/>
            <p:nvPr/>
          </p:nvSpPr>
          <p:spPr>
            <a:xfrm>
              <a:off x="431362" y="3557145"/>
              <a:ext cx="2769612" cy="555723"/>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Enhancement for Handheld</a:t>
              </a:r>
              <a:r>
                <a:rPr kumimoji="0" lang="en-US" altLang="zh-CN" b="1" i="0" u="none" strike="noStrike" kern="0" cap="none" spc="0" normalizeH="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 UE</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411760" y="1923678"/>
            <a:ext cx="3960440" cy="830997"/>
          </a:xfrm>
          <a:prstGeom prst="rect">
            <a:avLst/>
          </a:prstGeom>
          <a:noFill/>
        </p:spPr>
        <p:txBody>
          <a:bodyPr wrap="square" rtlCol="0">
            <a:spAutoFit/>
          </a:bodyPr>
          <a:lstStyle/>
          <a:p>
            <a:r>
              <a:rPr lang="en-US" altLang="zh-CN" sz="4800" b="1" dirty="0">
                <a:solidFill>
                  <a:srgbClr val="0070C0"/>
                </a:solidFill>
              </a:rPr>
              <a:t>THANK YOU</a:t>
            </a:r>
            <a:r>
              <a:rPr lang="zh-CN" altLang="en-US" sz="4800" b="1" dirty="0">
                <a:solidFill>
                  <a:srgbClr val="0070C0"/>
                </a:solidFill>
              </a:rPr>
              <a:t>！</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369</Words>
  <Application>Microsoft Office PowerPoint</Application>
  <PresentationFormat>全屏显示(16:9)</PresentationFormat>
  <Paragraphs>33</Paragraphs>
  <Slides>4</Slides>
  <Notes>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Xiaoran Zhang</cp:lastModifiedBy>
  <cp:revision>160</cp:revision>
  <dcterms:created xsi:type="dcterms:W3CDTF">2023-05-29T11:07:00Z</dcterms:created>
  <dcterms:modified xsi:type="dcterms:W3CDTF">2023-12-04T08:31:59Z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E15E32A50C89438592A6A3C35D81EB1D</vt:lpwstr>
  </property>
  <property fmtid="{D5CDD505-2E9C-101B-9397-08002B2CF9AE}" pid="3" name="KSOProductBuildVer">
    <vt:lpwstr>2052-11.8.2.12085</vt:lpwstr>
  </property>
</Properties>
</file>