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251" r:id="rId3"/>
    <p:sldId id="7959" r:id="rId5"/>
    <p:sldId id="7960" r:id="rId6"/>
    <p:sldId id="7966" r:id="rId7"/>
    <p:sldId id="7970" r:id="rId8"/>
    <p:sldId id="7964" r:id="rId9"/>
    <p:sldId id="7971" r:id="rId10"/>
    <p:sldId id="7967" r:id="rId11"/>
    <p:sldId id="795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3D1"/>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9" autoAdjust="0"/>
    <p:restoredTop sz="88853" autoAdjust="0"/>
  </p:normalViewPr>
  <p:slideViewPr>
    <p:cSldViewPr snapToGrid="0" snapToObjects="1" showGuides="1">
      <p:cViewPr varScale="1">
        <p:scale>
          <a:sx n="83" d="100"/>
          <a:sy n="83" d="100"/>
        </p:scale>
        <p:origin x="686" y="58"/>
      </p:cViewPr>
      <p:guideLst>
        <p:guide orient="horz" pos="2188"/>
        <p:guide pos="3738"/>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幻灯片图像占位符 1"/>
          <p:cNvSpPr>
            <a:spLocks noGrp="1" noRot="1" noChangeAspect="1"/>
          </p:cNvSpPr>
          <p:nvPr>
            <p:ph type="sldImg"/>
          </p:nvPr>
        </p:nvSpPr>
        <p:spPr/>
      </p:sp>
      <p:sp>
        <p:nvSpPr>
          <p:cNvPr id="1048779" name="备注占位符 2"/>
          <p:cNvSpPr>
            <a:spLocks noGrp="1"/>
          </p:cNvSpPr>
          <p:nvPr>
            <p:ph type="body" idx="1"/>
          </p:nvPr>
        </p:nvSpPr>
        <p:spPr/>
        <p:txBody>
          <a:bodyPr vert="horz" lIns="91440" tIns="45720" rIns="91440" bIns="45720" rtlCol="0">
            <a:noAutofit/>
          </a:bodyPr>
          <a:lstStyle/>
          <a:p>
            <a:pPr lvl="0" indent="0" algn="l">
              <a:buClrTx/>
              <a:buSzTx/>
              <a:buFontTx/>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1048780"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8" name="object 2"/>
          <p:cNvSpPr txBox="1"/>
          <p:nvPr/>
        </p:nvSpPr>
        <p:spPr>
          <a:xfrm>
            <a:off x="10326168" y="6472895"/>
            <a:ext cx="89535" cy="193040"/>
          </a:xfrm>
          <a:prstGeom prst="rect">
            <a:avLst/>
          </a:prstGeom>
        </p:spPr>
        <p:txBody>
          <a:bodyPr vert="horz" wrap="square" lIns="0" tIns="8890" rIns="0" bIns="0" rtlCol="0">
            <a:spAutoFit/>
          </a:bodyPr>
          <a:lstStyle/>
          <a:p>
            <a:pPr>
              <a:spcBef>
                <a:spcPts val="55"/>
              </a:spcBef>
            </a:pPr>
            <a:r>
              <a:rPr sz="1200" dirty="0">
                <a:solidFill>
                  <a:srgbClr val="7E7E7E"/>
                </a:solidFill>
                <a:latin typeface="微软雅黑" panose="020B0503020204020204" charset="-122"/>
                <a:cs typeface="微软雅黑" panose="020B0503020204020204" charset="-122"/>
              </a:rPr>
              <a:t>0</a:t>
            </a:r>
            <a:endParaRPr sz="1200">
              <a:latin typeface="微软雅黑" panose="020B0503020204020204" charset="-122"/>
              <a:cs typeface="微软雅黑" panose="020B0503020204020204" charset="-122"/>
            </a:endParaRPr>
          </a:p>
        </p:txBody>
      </p:sp>
      <p:pic>
        <p:nvPicPr>
          <p:cNvPr id="2097166" name="object 4"/>
          <p:cNvPicPr/>
          <p:nvPr/>
        </p:nvPicPr>
        <p:blipFill rotWithShape="1">
          <a:blip r:embed="rId1" cstate="print"/>
          <a:srcRect l="55372" t="38171"/>
          <a:stretch>
            <a:fillRect/>
          </a:stretch>
        </p:blipFill>
        <p:spPr>
          <a:xfrm>
            <a:off x="8058316" y="2804839"/>
            <a:ext cx="4114800" cy="4079475"/>
          </a:xfrm>
          <a:prstGeom prst="rect">
            <a:avLst/>
          </a:prstGeom>
        </p:spPr>
      </p:pic>
      <p:pic>
        <p:nvPicPr>
          <p:cNvPr id="2097169" name="object 4"/>
          <p:cNvPicPr/>
          <p:nvPr/>
        </p:nvPicPr>
        <p:blipFill rotWithShape="1">
          <a:blip r:embed="rId1" cstate="print"/>
          <a:srcRect t="-289" r="53640" b="-1"/>
          <a:stretch>
            <a:fillRect/>
          </a:stretch>
        </p:blipFill>
        <p:spPr>
          <a:xfrm>
            <a:off x="19050" y="0"/>
            <a:ext cx="4114800" cy="6597991"/>
          </a:xfrm>
          <a:prstGeom prst="rect">
            <a:avLst/>
          </a:prstGeom>
        </p:spPr>
      </p:pic>
      <p:sp>
        <p:nvSpPr>
          <p:cNvPr id="1048690" name="TextBox 8"/>
          <p:cNvSpPr txBox="1"/>
          <p:nvPr/>
        </p:nvSpPr>
        <p:spPr>
          <a:xfrm>
            <a:off x="0" y="2759710"/>
            <a:ext cx="12192000" cy="2214880"/>
          </a:xfrm>
          <a:prstGeom prst="rect">
            <a:avLst/>
          </a:prstGeom>
          <a:noFill/>
        </p:spPr>
        <p:txBody>
          <a:bodyPr wrap="square" rtlCol="0">
            <a:spAutoFit/>
          </a:bodyPr>
          <a:lstStyle/>
          <a:p>
            <a:pPr algn="ctr">
              <a:lnSpc>
                <a:spcPct val="150000"/>
              </a:lnSpc>
            </a:pPr>
            <a:r>
              <a:rPr lang="en-US" altLang="zh-CN" sz="3200" b="1" dirty="0">
                <a:solidFill>
                  <a:srgbClr val="0070C0"/>
                </a:solidFill>
                <a:latin typeface="微软雅黑" panose="020B0503020204020204" charset="-122"/>
                <a:ea typeface="微软雅黑" panose="020B0503020204020204" charset="-122"/>
                <a:sym typeface="+mn-ea"/>
              </a:rPr>
              <a:t>Views</a:t>
            </a:r>
            <a:r>
              <a:rPr lang="en-US" altLang="zh-CN" sz="3200" b="1" dirty="0">
                <a:solidFill>
                  <a:srgbClr val="0070C0"/>
                </a:solidFill>
                <a:latin typeface="微软雅黑" panose="020B0503020204020204" charset="-122"/>
                <a:ea typeface="微软雅黑" panose="020B0503020204020204" charset="-122"/>
              </a:rPr>
              <a:t> on </a:t>
            </a:r>
            <a:r>
              <a:rPr lang="en-US" altLang="zh-CN" sz="3200" b="1" dirty="0">
                <a:solidFill>
                  <a:srgbClr val="0070C0"/>
                </a:solidFill>
                <a:latin typeface="微软雅黑" panose="020B0503020204020204" charset="-122"/>
                <a:ea typeface="微软雅黑" panose="020B0503020204020204" charset="-122"/>
                <a:sym typeface="+mn-ea"/>
              </a:rPr>
              <a:t>Rel-19 SON/MDT Enhancements in NR</a:t>
            </a:r>
            <a:endParaRPr lang="en-US" altLang="zh-CN" sz="3200" b="1" dirty="0">
              <a:solidFill>
                <a:srgbClr val="0070C0"/>
              </a:solidFill>
              <a:latin typeface="微软雅黑" panose="020B0503020204020204" charset="-122"/>
              <a:ea typeface="微软雅黑" panose="020B0503020204020204" charset="-122"/>
            </a:endParaRPr>
          </a:p>
          <a:p>
            <a:pPr algn="ctr">
              <a:lnSpc>
                <a:spcPct val="150000"/>
              </a:lnSpc>
            </a:pPr>
            <a:endParaRPr lang="en-US" altLang="zh-CN" sz="3600" b="1" dirty="0">
              <a:solidFill>
                <a:srgbClr val="0070C0"/>
              </a:solidFill>
              <a:latin typeface="微软雅黑" panose="020B0503020204020204" charset="-122"/>
              <a:ea typeface="微软雅黑" panose="020B0503020204020204" charset="-122"/>
            </a:endParaRPr>
          </a:p>
          <a:p>
            <a:pPr algn="ctr">
              <a:lnSpc>
                <a:spcPct val="150000"/>
              </a:lnSpc>
            </a:pPr>
            <a:r>
              <a:rPr lang="en-US" altLang="zh-CN" sz="2400" b="1" dirty="0">
                <a:solidFill>
                  <a:srgbClr val="0070C0"/>
                </a:solidFill>
                <a:latin typeface="微软雅黑" panose="020B0503020204020204" charset="-122"/>
                <a:ea typeface="微软雅黑" panose="020B0503020204020204" charset="-122"/>
              </a:rPr>
              <a:t>CMCC</a:t>
            </a:r>
            <a:endParaRPr lang="en-US" altLang="zh-CN" sz="2400" b="1" dirty="0">
              <a:solidFill>
                <a:srgbClr val="0070C0"/>
              </a:solidFill>
              <a:latin typeface="微软雅黑" panose="020B0503020204020204" charset="-122"/>
              <a:ea typeface="微软雅黑" panose="020B0503020204020204" charset="-122"/>
            </a:endParaRPr>
          </a:p>
        </p:txBody>
      </p:sp>
      <p:sp>
        <p:nvSpPr>
          <p:cNvPr id="2" name="文本框 1"/>
          <p:cNvSpPr txBox="1"/>
          <p:nvPr/>
        </p:nvSpPr>
        <p:spPr>
          <a:xfrm>
            <a:off x="191344" y="953587"/>
            <a:ext cx="11665296" cy="1271270"/>
          </a:xfrm>
          <a:prstGeom prst="rect">
            <a:avLst/>
          </a:prstGeom>
          <a:noFill/>
        </p:spPr>
        <p:txBody>
          <a:bodyPr wrap="square">
            <a:spAutoFit/>
          </a:bodyPr>
          <a:lstStyle/>
          <a:p>
            <a:pPr indent="0" fontAlgn="auto">
              <a:lnSpc>
                <a:spcPct val="120000"/>
              </a:lnSpc>
              <a:spcAft>
                <a:spcPts val="0"/>
              </a:spcAft>
            </a:pPr>
            <a:r>
              <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rPr>
              <a:t>3GPP TSG RAN meeting #102	                                                                                                                          RP-233429</a:t>
            </a:r>
            <a:endPar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indent="0" fontAlgn="auto">
              <a:lnSpc>
                <a:spcPct val="120000"/>
              </a:lnSpc>
              <a:spcAft>
                <a:spcPts val="0"/>
              </a:spcAft>
            </a:pPr>
            <a:r>
              <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rPr>
              <a:t>Edinburgh, GB, Dec 11-15, 2023</a:t>
            </a:r>
            <a:endPar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endParaRPr>
          </a:p>
          <a:p>
            <a:pPr indent="0" fontAlgn="auto">
              <a:lnSpc>
                <a:spcPct val="120000"/>
              </a:lnSpc>
              <a:spcAft>
                <a:spcPts val="0"/>
              </a:spcAft>
            </a:pPr>
            <a:r>
              <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sym typeface="+mn-ea"/>
              </a:rPr>
              <a:t>Document for: discussion</a:t>
            </a:r>
            <a:endPar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sym typeface="+mn-ea"/>
            </a:endParaRPr>
          </a:p>
          <a:p>
            <a:pPr indent="0" fontAlgn="auto">
              <a:lnSpc>
                <a:spcPct val="120000"/>
              </a:lnSpc>
              <a:spcAft>
                <a:spcPts val="0"/>
              </a:spcAft>
            </a:pPr>
            <a:r>
              <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sym typeface="+mn-ea"/>
              </a:rPr>
              <a:t>Agenda Item: 9.1.3.2</a:t>
            </a:r>
            <a:endParaRPr lang="en-US" altLang="zh-CN" sz="1600" b="1" dirty="0">
              <a:solidFill>
                <a:schemeClr val="accent1"/>
              </a:solidFill>
              <a:latin typeface="Arial" panose="020B0604020202020204" pitchFamily="34" charset="0"/>
              <a:ea typeface="MS Mincho" panose="02020609040205080304" pitchFamily="49" charset="-128"/>
              <a:cs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a:latin typeface="Calibri" panose="020F0502020204030204" charset="0"/>
                  <a:ea typeface="微软雅黑" panose="020B0503020204020204" charset="-122"/>
                  <a:cs typeface="Calibri" panose="020F0502020204030204" charset="0"/>
                  <a:sym typeface="+mn-ea"/>
                </a:rPr>
                <a:t>Introduction</a:t>
              </a:r>
              <a:endParaRPr lang="en-US" altLang="zh-CN" sz="3200" b="1" i="1" dirty="0">
                <a:latin typeface="Calibri" panose="020F0502020204030204" charset="0"/>
                <a:ea typeface="微软雅黑" panose="020B0503020204020204" charset="-122"/>
                <a:cs typeface="Calibri" panose="020F0502020204030204" charset="0"/>
                <a:sym typeface="+mn-ea"/>
              </a:endParaRPr>
            </a:p>
          </p:txBody>
        </p:sp>
      </p:grpSp>
      <p:sp>
        <p:nvSpPr>
          <p:cNvPr id="6" name="矩形 14"/>
          <p:cNvSpPr/>
          <p:nvPr/>
        </p:nvSpPr>
        <p:spPr>
          <a:xfrm>
            <a:off x="326390" y="1031875"/>
            <a:ext cx="11577320" cy="829945"/>
          </a:xfrm>
          <a:prstGeom prst="rect">
            <a:avLst/>
          </a:prstGeom>
          <a:noFill/>
          <a:ln w="12700">
            <a:noFill/>
          </a:ln>
        </p:spPr>
        <p:txBody>
          <a:bodyPr wrap="square">
            <a:spAutoFit/>
          </a:bodyPr>
          <a:p>
            <a:pPr marL="387350" lvl="1" indent="-329565" algn="l" defTabSz="914400" fontAlgn="auto">
              <a:lnSpc>
                <a:spcPct val="120000"/>
              </a:lnSpc>
              <a:spcBef>
                <a:spcPts val="1200"/>
              </a:spcBef>
              <a:spcAft>
                <a:spcPts val="600"/>
              </a:spcAft>
              <a:buClrTx/>
              <a:buSzTx/>
              <a:buFont typeface="Arial" panose="020B0604020202020204" pitchFamily="34" charset="0"/>
              <a:buChar char="•"/>
            </a:pPr>
            <a:r>
              <a:rPr lang="en-US" altLang="zh-CN" sz="2000" b="1" i="1" dirty="0">
                <a:solidFill>
                  <a:srgbClr val="0070C0"/>
                </a:solidFill>
                <a:latin typeface="Calibri" panose="020F0502020204030204" charset="0"/>
                <a:ea typeface="微软雅黑" panose="020B0503020204020204" charset="-122"/>
                <a:cs typeface="Calibri" panose="020F0502020204030204" charset="0"/>
                <a:sym typeface="+mn-ea"/>
              </a:rPr>
              <a:t>Base on the discussion on the scope of Rel-19 SON/MDT enhancements WI in RAN#101 meeting (RP-232624), the following potential objectives were listed for further scoping activity:</a:t>
            </a:r>
            <a:endParaRPr lang="en-US" altLang="zh-CN" sz="2000" b="1" i="1" dirty="0">
              <a:solidFill>
                <a:srgbClr val="0070C0"/>
              </a:solidFill>
              <a:latin typeface="Calibri" panose="020F0502020204030204" charset="0"/>
              <a:ea typeface="微软雅黑" panose="020B0503020204020204" charset="-122"/>
              <a:cs typeface="Calibri" panose="020F0502020204030204" charset="0"/>
              <a:sym typeface="+mn-ea"/>
            </a:endParaRPr>
          </a:p>
        </p:txBody>
      </p:sp>
      <p:sp>
        <p:nvSpPr>
          <p:cNvPr id="100" name="文本框 99"/>
          <p:cNvSpPr txBox="1"/>
          <p:nvPr/>
        </p:nvSpPr>
        <p:spPr>
          <a:xfrm>
            <a:off x="572770" y="2099945"/>
            <a:ext cx="11073130" cy="3925570"/>
          </a:xfrm>
          <a:prstGeom prst="rect">
            <a:avLst/>
          </a:prstGeom>
          <a:noFill/>
          <a:ln w="3175">
            <a:solidFill>
              <a:schemeClr val="tx1"/>
            </a:solidFill>
          </a:ln>
        </p:spPr>
        <p:txBody>
          <a:bodyPr wrap="square">
            <a:noAutofit/>
          </a:bodyPr>
          <a:p>
            <a:pPr marL="914400" indent="-914400" fontAlgn="auto">
              <a:spcAft>
                <a:spcPts val="600"/>
              </a:spcAft>
            </a:pPr>
            <a:r>
              <a:rPr lang="en-US" b="0">
                <a:highlight>
                  <a:srgbClr val="00FF00"/>
                </a:highlight>
                <a:latin typeface="Times New Roman" panose="02020603050405020304" charset="0"/>
                <a:ea typeface="MS Mincho" panose="02020609040205080304" pitchFamily="49" charset="-128"/>
              </a:rPr>
              <a:t>Objective 1: </a:t>
            </a:r>
            <a:endParaRPr lang="en-US" b="0">
              <a:highlight>
                <a:srgbClr val="00FF00"/>
              </a:highlight>
              <a:latin typeface="Times New Roman" panose="02020603050405020304" charset="0"/>
              <a:ea typeface="MS Mincho" panose="02020609040205080304" pitchFamily="49" charset="-128"/>
            </a:endParaRPr>
          </a:p>
          <a:p>
            <a:pPr marL="914400" indent="-914400" fontAlgn="auto">
              <a:spcAft>
                <a:spcPts val="600"/>
              </a:spcAft>
            </a:pPr>
            <a:r>
              <a:rPr lang="en-US" b="0">
                <a:latin typeface="Times New Roman" panose="02020603050405020304" charset="0"/>
                <a:ea typeface="MS Mincho" panose="02020609040205080304" pitchFamily="49" charset="-128"/>
              </a:rPr>
              <a:t>MRO enhancement for R18 mobility mechanisms, Lower layer triggered mobility (LTM), CHO with candidate SCGs, subsequent CPAC [RAN3, RAN2]:</a:t>
            </a:r>
            <a:endParaRPr lang="en-US" b="0">
              <a:latin typeface="Times New Roman" panose="02020603050405020304" charset="0"/>
              <a:ea typeface="MS Mincho" panose="02020609040205080304" pitchFamily="49" charset="-128"/>
            </a:endParaRPr>
          </a:p>
          <a:p>
            <a:pPr marL="914400" indent="-914400" fontAlgn="auto">
              <a:spcAft>
                <a:spcPts val="600"/>
              </a:spcAft>
            </a:pPr>
            <a:r>
              <a:rPr lang="en-US" b="0">
                <a:latin typeface="Times New Roman" panose="02020603050405020304" charset="0"/>
                <a:ea typeface="MS Mincho" panose="02020609040205080304" pitchFamily="49" charset="-128"/>
              </a:rPr>
              <a:t>- Specification of the inter-node information exchange, including possible enhancements to interfaces[RAN3];</a:t>
            </a:r>
            <a:endParaRPr lang="en-US" b="0">
              <a:latin typeface="Times New Roman" panose="02020603050405020304" charset="0"/>
              <a:ea typeface="MS Mincho" panose="02020609040205080304" pitchFamily="49" charset="-128"/>
            </a:endParaRPr>
          </a:p>
          <a:p>
            <a:pPr marL="914400" indent="-914400" fontAlgn="auto">
              <a:spcAft>
                <a:spcPts val="600"/>
              </a:spcAft>
            </a:pPr>
            <a:r>
              <a:rPr lang="en-US" b="0">
                <a:latin typeface="Times New Roman" panose="02020603050405020304" charset="0"/>
                <a:ea typeface="MS Mincho" panose="02020609040205080304" pitchFamily="49" charset="-128"/>
              </a:rPr>
              <a:t>- Identify and specify necessary UE reporting to enhance the mobility parameter tuning</a:t>
            </a:r>
            <a:r>
              <a:rPr lang="en-US" b="0">
                <a:latin typeface="Times New Roman" panose="02020603050405020304" charset="0"/>
                <a:ea typeface="MS Mincho" panose="02020609040205080304" pitchFamily="49" charset="-128"/>
                <a:cs typeface="Times New Roman" panose="02020603050405020304" charset="0"/>
              </a:rPr>
              <a:t> </a:t>
            </a:r>
            <a:r>
              <a:rPr lang="en-US" b="0">
                <a:latin typeface="Times New Roman" panose="02020603050405020304" charset="0"/>
                <a:ea typeface="MS Mincho" panose="02020609040205080304" pitchFamily="49" charset="-128"/>
              </a:rPr>
              <a:t>[RAN2]</a:t>
            </a:r>
            <a:endParaRPr lang="en-US" b="0">
              <a:latin typeface="Times New Roman" panose="02020603050405020304" charset="0"/>
              <a:ea typeface="MS Mincho" panose="02020609040205080304" pitchFamily="49" charset="-128"/>
            </a:endParaRPr>
          </a:p>
          <a:p>
            <a:pPr marL="914400" indent="-914400" fontAlgn="auto">
              <a:spcAft>
                <a:spcPts val="600"/>
              </a:spcAft>
            </a:pPr>
            <a:r>
              <a:rPr lang="en-US" b="0">
                <a:highlight>
                  <a:srgbClr val="00FF00"/>
                </a:highlight>
                <a:latin typeface="Times New Roman" panose="02020603050405020304" charset="0"/>
                <a:ea typeface="MS Mincho" panose="02020609040205080304" pitchFamily="49" charset="-128"/>
              </a:rPr>
              <a:t>Potential Objective 2:</a:t>
            </a:r>
            <a:r>
              <a:rPr lang="en-US" b="0">
                <a:latin typeface="Times New Roman" panose="02020603050405020304" charset="0"/>
                <a:ea typeface="MS Mincho" panose="02020609040205080304" pitchFamily="49" charset="-128"/>
                <a:cs typeface="Times New Roman" panose="02020603050405020304" charset="0"/>
              </a:rPr>
              <a:t> </a:t>
            </a:r>
            <a:endParaRPr lang="en-US" b="0">
              <a:latin typeface="Times New Roman" panose="02020603050405020304" charset="0"/>
              <a:ea typeface="MS Mincho" panose="02020609040205080304" pitchFamily="49" charset="-128"/>
              <a:cs typeface="Times New Roman" panose="02020603050405020304" charset="0"/>
            </a:endParaRPr>
          </a:p>
          <a:p>
            <a:pPr marL="914400" indent="-914400" fontAlgn="auto">
              <a:spcAft>
                <a:spcPts val="600"/>
              </a:spcAft>
            </a:pPr>
            <a:r>
              <a:rPr lang="en-US" b="0">
                <a:latin typeface="Times New Roman" panose="02020603050405020304" charset="0"/>
                <a:ea typeface="MS Mincho" panose="02020609040205080304" pitchFamily="49" charset="-128"/>
              </a:rPr>
              <a:t>Only SON/MDT enhancements for intra NTN mobility , Network slicing and NW energy saving are for further consideration. For next meeting, details of these aspects (e.g., spec changes, assessment of workload) should be provided by companies for further discussion. Other new features are ruled out…For NW energy saving, we should avoid duplication with AI for NG-RAN.</a:t>
            </a:r>
            <a:endParaRPr lang="en-US" b="0">
              <a:highlight>
                <a:srgbClr val="00FF00"/>
              </a:highlight>
              <a:latin typeface="Times New Roman" panose="02020603050405020304" charset="0"/>
              <a:ea typeface="MS Mincho" panose="02020609040205080304" pitchFamily="49" charset="-128"/>
            </a:endParaRPr>
          </a:p>
          <a:p>
            <a:pPr marL="914400" indent="-914400" fontAlgn="auto">
              <a:spcAft>
                <a:spcPts val="600"/>
              </a:spcAft>
            </a:pPr>
            <a:r>
              <a:rPr lang="en-US" b="0">
                <a:highlight>
                  <a:srgbClr val="00FF00"/>
                </a:highlight>
                <a:latin typeface="Times New Roman" panose="02020603050405020304" charset="0"/>
                <a:ea typeface="MS Mincho" panose="02020609040205080304" pitchFamily="49" charset="-128"/>
              </a:rPr>
              <a:t>Objective 3:</a:t>
            </a:r>
            <a:r>
              <a:rPr lang="zh-CN" b="0">
                <a:highlight>
                  <a:srgbClr val="00FF00"/>
                </a:highlight>
                <a:latin typeface="Times New Roman" panose="02020603050405020304" charset="0"/>
                <a:ea typeface="MS Mincho" panose="02020609040205080304" pitchFamily="49" charset="-128"/>
              </a:rPr>
              <a:t> </a:t>
            </a:r>
            <a:r>
              <a:rPr lang="en-US" b="0">
                <a:latin typeface="Times New Roman" panose="02020603050405020304" charset="0"/>
                <a:ea typeface="MS Mincho" panose="02020609040205080304" pitchFamily="49" charset="-128"/>
              </a:rPr>
              <a:t>R18 leftovers, FFS</a:t>
            </a:r>
            <a:r>
              <a:rPr lang="en-US" b="0">
                <a:latin typeface="Times New Roman" panose="02020603050405020304" charset="0"/>
                <a:ea typeface="MS Mincho" panose="02020609040205080304" pitchFamily="49" charset="-128"/>
                <a:cs typeface="Times New Roman" panose="02020603050405020304" charset="0"/>
              </a:rPr>
              <a:t> </a:t>
            </a:r>
            <a:r>
              <a:rPr lang="en-US" b="0">
                <a:latin typeface="Times New Roman" panose="02020603050405020304" charset="0"/>
                <a:ea typeface="MS Mincho" panose="02020609040205080304" pitchFamily="49" charset="-128"/>
              </a:rPr>
              <a:t>details, which can be decided based on further progress in RAN2/3 [RAN3, RAN2]</a:t>
            </a:r>
            <a:endParaRPr lang="en-US" altLang="en-US" b="0">
              <a:latin typeface="Times New Roman" panose="02020603050405020304" charset="0"/>
              <a:ea typeface="MS Mincho" panose="02020609040205080304" pitchFamily="49"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smtClean="0">
                  <a:sym typeface="+mn-ea"/>
                </a:rPr>
                <a:t>MRO enhancement for R18 mobility mechanisms</a:t>
              </a:r>
              <a:endParaRPr lang="en-US" altLang="zh-CN" sz="3200" b="1" i="1" dirty="0" smtClean="0">
                <a:sym typeface="+mn-ea"/>
              </a:endParaRPr>
            </a:p>
          </p:txBody>
        </p:sp>
      </p:grpSp>
      <p:sp>
        <p:nvSpPr>
          <p:cNvPr id="6" name="矩形 14"/>
          <p:cNvSpPr/>
          <p:nvPr/>
        </p:nvSpPr>
        <p:spPr>
          <a:xfrm>
            <a:off x="227965" y="942975"/>
            <a:ext cx="11675745" cy="5178425"/>
          </a:xfrm>
          <a:prstGeom prst="rect">
            <a:avLst/>
          </a:prstGeom>
          <a:noFill/>
          <a:ln w="12700">
            <a:noFill/>
          </a:ln>
        </p:spPr>
        <p:txBody>
          <a:bodyPr wrap="square">
            <a:spAutoFit/>
          </a:bodyPr>
          <a:p>
            <a:pPr marL="387350" lvl="1"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For Objective 1, </a:t>
            </a: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MRO enhancement for L1/L2 Triggered Mobility (LTM), </a:t>
            </a: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CHO with candidate SCGs and subsequent CPAC are included</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387350" lvl="1" indent="-329565" algn="l" defTabSz="914400" fontAlgn="auto">
              <a:lnSpc>
                <a:spcPct val="120000"/>
              </a:lnSpc>
              <a:spcBef>
                <a:spcPts val="6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The following details on MRO enhancements for the above features are proposed to be considered in Rel-19</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514985" lvl="2" indent="0" algn="l" defTabSz="914400" fontAlgn="auto">
              <a:lnSpc>
                <a:spcPct val="120000"/>
              </a:lnSpc>
              <a:spcBef>
                <a:spcPts val="600"/>
              </a:spcBef>
              <a:spcAft>
                <a:spcPts val="300"/>
              </a:spcAft>
              <a:buClrTx/>
              <a:buSzTx/>
              <a:buFont typeface="Arial" panose="020B0604020202020204" pitchFamily="34" charset="0"/>
              <a:buNone/>
            </a:pPr>
            <a:r>
              <a:rPr lang="en-US" altLang="zh-CN" b="1" i="1" u="sng" dirty="0">
                <a:solidFill>
                  <a:schemeClr val="tx1"/>
                </a:solidFill>
                <a:latin typeface="Calibri" panose="020F0502020204030204" charset="0"/>
                <a:ea typeface="微软雅黑" panose="020B0503020204020204" charset="-122"/>
                <a:cs typeface="Calibri" panose="020F0502020204030204" charset="0"/>
                <a:sym typeface="+mn-ea"/>
              </a:rPr>
              <a:t>L1/L2 Triggered Mobility (LTM)</a:t>
            </a:r>
            <a:endParaRPr lang="en-US" altLang="zh-CN" b="1" i="1" u="sng" dirty="0">
              <a:solidFill>
                <a:schemeClr val="tx1"/>
              </a:solidFill>
              <a:latin typeface="Calibri" panose="020F0502020204030204" charset="0"/>
              <a:ea typeface="微软雅黑" panose="020B0503020204020204" charset="-122"/>
              <a:cs typeface="Calibri" panose="020F0502020204030204" charset="0"/>
              <a:sym typeface="+mn-ea"/>
            </a:endParaRPr>
          </a:p>
          <a:p>
            <a:pPr marL="844550" lvl="2"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chemeClr val="tx1"/>
                </a:solidFill>
                <a:latin typeface="Calibri" panose="020F0502020204030204" charset="0"/>
                <a:ea typeface="微软雅黑" panose="020B0503020204020204" charset="-122"/>
                <a:cs typeface="Calibri" panose="020F0502020204030204" charset="0"/>
                <a:sym typeface="+mn-ea"/>
              </a:rPr>
              <a:t>Optimization for LTM failure, </a:t>
            </a:r>
            <a:r>
              <a:rPr lang="en-US" altLang="zh-CN" b="1" i="1" dirty="0">
                <a:latin typeface="Calibri" panose="020F0502020204030204" charset="0"/>
                <a:ea typeface="微软雅黑" panose="020B0503020204020204" charset="-122"/>
                <a:cs typeface="Calibri" panose="020F0502020204030204" charset="0"/>
                <a:sym typeface="+mn-ea"/>
              </a:rPr>
              <a:t>e.g. RLF report enhancement for too late LTM, too early LTM and LTM to wrong cell</a:t>
            </a:r>
            <a:endParaRPr lang="en-US" altLang="zh-CN" b="1" i="1" dirty="0">
              <a:latin typeface="Calibri" panose="020F0502020204030204" charset="0"/>
              <a:ea typeface="微软雅黑" panose="020B0503020204020204" charset="-122"/>
              <a:cs typeface="Calibri" panose="020F0502020204030204" charset="0"/>
              <a:sym typeface="+mn-ea"/>
            </a:endParaRPr>
          </a:p>
          <a:p>
            <a:pPr marL="844550" lvl="2"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Optimization for near failure, e.g. SHR triggered due to timer threshold</a:t>
            </a:r>
            <a:endParaRPr lang="en-US" altLang="zh-CN" b="1" i="1" dirty="0">
              <a:latin typeface="Calibri" panose="020F0502020204030204" charset="0"/>
              <a:ea typeface="微软雅黑" panose="020B0503020204020204" charset="-122"/>
              <a:cs typeface="Calibri" panose="020F0502020204030204" charset="0"/>
              <a:sym typeface="+mn-ea"/>
            </a:endParaRPr>
          </a:p>
          <a:p>
            <a:pPr marL="514985" lvl="2" indent="0" algn="l" defTabSz="914400" fontAlgn="auto">
              <a:lnSpc>
                <a:spcPct val="120000"/>
              </a:lnSpc>
              <a:spcBef>
                <a:spcPts val="300"/>
              </a:spcBef>
              <a:spcAft>
                <a:spcPts val="300"/>
              </a:spcAft>
              <a:buClrTx/>
              <a:buSzTx/>
              <a:buFont typeface="Arial" panose="020B0604020202020204" pitchFamily="34" charset="0"/>
              <a:buNone/>
            </a:pPr>
            <a:r>
              <a:rPr lang="en-US" altLang="zh-CN" b="1" i="1" u="sng" dirty="0">
                <a:latin typeface="Calibri" panose="020F0502020204030204" charset="0"/>
                <a:ea typeface="微软雅黑" panose="020B0503020204020204" charset="-122"/>
                <a:cs typeface="Calibri" panose="020F0502020204030204" charset="0"/>
                <a:sym typeface="+mn-ea"/>
              </a:rPr>
              <a:t>CHO with candidate SCGs</a:t>
            </a:r>
            <a:endParaRPr lang="en-US" altLang="zh-CN" b="1" i="1" u="sng"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Near failure optimization, e.g. </a:t>
            </a:r>
            <a:r>
              <a:rPr lang="en-US" altLang="zh-CN" b="1" i="1" dirty="0" smtClean="0">
                <a:latin typeface="Calibri" panose="020F0502020204030204" charset="0"/>
                <a:cs typeface="Calibri" panose="020F0502020204030204" charset="0"/>
                <a:sym typeface="+mn-ea"/>
              </a:rPr>
              <a:t>UE reporting of time differnece between CHO and CPAC execution conditions satisfied</a:t>
            </a:r>
            <a:endParaRPr lang="en-US" altLang="zh-CN" b="1" i="1" dirty="0" smtClean="0">
              <a:latin typeface="Calibri" panose="020F0502020204030204" charset="0"/>
              <a:cs typeface="Calibri" panose="020F0502020204030204" charset="0"/>
              <a:sym typeface="+mn-ea"/>
            </a:endParaRPr>
          </a:p>
          <a:p>
            <a:pPr marL="857885" lvl="2" indent="-342900"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Optimization for f</a:t>
            </a:r>
            <a:r>
              <a:rPr lang="en-US" altLang="zh-CN" b="1" i="1" dirty="0" smtClean="0">
                <a:latin typeface="Calibri" panose="020F0502020204030204" charset="0"/>
                <a:cs typeface="Calibri" panose="020F0502020204030204" charset="0"/>
                <a:sym typeface="+mn-ea"/>
              </a:rPr>
              <a:t>ailure case </a:t>
            </a:r>
            <a:r>
              <a:rPr lang="en-US" altLang="zh-CN" b="1" i="1" dirty="0">
                <a:latin typeface="Calibri" panose="020F0502020204030204" charset="0"/>
                <a:ea typeface="微软雅黑" panose="020B0503020204020204" charset="-122"/>
                <a:cs typeface="Calibri" panose="020F0502020204030204" charset="0"/>
                <a:sym typeface="+mn-ea"/>
              </a:rPr>
              <a:t>, e.g. only CHO execution condition or CPAC execution condition is fulfilled, both CHO execution condition and CPAC execution condition are not fulfilled</a:t>
            </a:r>
            <a:endParaRPr lang="en-US" altLang="zh-CN" b="1" i="1" dirty="0">
              <a:latin typeface="Calibri" panose="020F0502020204030204" charset="0"/>
              <a:ea typeface="微软雅黑" panose="020B0503020204020204" charset="-122"/>
              <a:cs typeface="Calibri" panose="020F0502020204030204" charset="0"/>
              <a:sym typeface="+mn-ea"/>
            </a:endParaRPr>
          </a:p>
          <a:p>
            <a:pPr marL="514985" lvl="2" algn="l" defTabSz="914400" fontAlgn="auto">
              <a:lnSpc>
                <a:spcPct val="120000"/>
              </a:lnSpc>
              <a:spcBef>
                <a:spcPts val="300"/>
              </a:spcBef>
              <a:spcAft>
                <a:spcPts val="300"/>
              </a:spcAft>
              <a:buClrTx/>
              <a:buSzTx/>
              <a:buFont typeface="Arial" panose="020B0604020202020204" pitchFamily="34" charset="0"/>
            </a:pPr>
            <a:r>
              <a:rPr lang="en-US" altLang="zh-CN" b="1" i="1" u="sng" dirty="0">
                <a:latin typeface="Calibri" panose="020F0502020204030204" charset="0"/>
                <a:ea typeface="微软雅黑" panose="020B0503020204020204" charset="-122"/>
                <a:cs typeface="Calibri" panose="020F0502020204030204" charset="0"/>
                <a:sym typeface="+mn-ea"/>
              </a:rPr>
              <a:t>Subsequent CPAC</a:t>
            </a:r>
            <a:endParaRPr lang="en-US" altLang="zh-CN" b="1" i="1" u="sng"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SPR enhancement for consecutive near failure in subsequent CPC</a:t>
            </a:r>
            <a:endParaRPr lang="en-US" altLang="zh-CN" b="1" i="1" dirty="0">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smtClean="0">
                  <a:sym typeface="+mn-ea"/>
                </a:rPr>
                <a:t>SON/MDT enhancement for new features</a:t>
              </a:r>
              <a:endParaRPr lang="en-US" altLang="zh-CN" sz="3200" b="1" i="1" dirty="0" smtClean="0">
                <a:sym typeface="+mn-ea"/>
              </a:endParaRPr>
            </a:p>
          </p:txBody>
        </p:sp>
      </p:grpSp>
      <p:sp>
        <p:nvSpPr>
          <p:cNvPr id="6" name="矩形 14"/>
          <p:cNvSpPr/>
          <p:nvPr/>
        </p:nvSpPr>
        <p:spPr>
          <a:xfrm>
            <a:off x="227965" y="904875"/>
            <a:ext cx="11675745" cy="5688965"/>
          </a:xfrm>
          <a:prstGeom prst="rect">
            <a:avLst/>
          </a:prstGeom>
          <a:noFill/>
          <a:ln w="12700">
            <a:noFill/>
          </a:ln>
        </p:spPr>
        <p:txBody>
          <a:bodyPr wrap="square">
            <a:spAutoFit/>
          </a:bodyPr>
          <a:p>
            <a:pPr marL="387350" lvl="1"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For Objective 2, </a:t>
            </a: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SON/MDT enhancements for intra NTN mobility, Network slicing and NW energy saving are for further consideration</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387350" lvl="1"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In order to keep the work efficient, it is proposed to focus on the key scenarios to optimize in NTN, </a:t>
            </a: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Network slicing and NW energy saving</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514985" lvl="2" indent="0" algn="l" defTabSz="914400" fontAlgn="auto">
              <a:lnSpc>
                <a:spcPct val="120000"/>
              </a:lnSpc>
              <a:spcBef>
                <a:spcPts val="300"/>
              </a:spcBef>
              <a:spcAft>
                <a:spcPts val="300"/>
              </a:spcAft>
              <a:buClrTx/>
              <a:buSzTx/>
              <a:buFont typeface="Arial" panose="020B0604020202020204" pitchFamily="34" charset="0"/>
              <a:buNone/>
            </a:pPr>
            <a:r>
              <a:rPr lang="en-US" altLang="zh-CN" b="1" i="1" u="sng" dirty="0">
                <a:latin typeface="Calibri" panose="020F0502020204030204" charset="0"/>
                <a:ea typeface="微软雅黑" panose="020B0503020204020204" charset="-122"/>
                <a:cs typeface="Calibri" panose="020F0502020204030204" charset="0"/>
                <a:sym typeface="+mn-ea"/>
              </a:rPr>
              <a:t>Intra NTN mobility</a:t>
            </a:r>
            <a:endParaRPr lang="en-US" altLang="zh-CN" b="1" i="1" u="sng" dirty="0">
              <a:solidFill>
                <a:schemeClr val="tx1"/>
              </a:solidFill>
              <a:latin typeface="Calibri" panose="020F0502020204030204" charset="0"/>
              <a:ea typeface="微软雅黑" panose="020B0503020204020204" charset="-122"/>
              <a:cs typeface="Calibri" panose="020F0502020204030204" charset="0"/>
              <a:sym typeface="+mn-ea"/>
            </a:endParaRPr>
          </a:p>
          <a:p>
            <a:pPr marL="844550" lvl="2"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chemeClr val="tx1"/>
                </a:solidFill>
                <a:latin typeface="Calibri" panose="020F0502020204030204" charset="0"/>
                <a:ea typeface="微软雅黑" panose="020B0503020204020204" charset="-122"/>
                <a:cs typeface="Calibri" panose="020F0502020204030204" charset="0"/>
                <a:sym typeface="+mn-ea"/>
              </a:rPr>
              <a:t>Optimization for failure and near-</a:t>
            </a:r>
            <a:r>
              <a:rPr lang="en-US" altLang="zh-CN" b="1" i="1" dirty="0">
                <a:latin typeface="Calibri" panose="020F0502020204030204" charset="0"/>
                <a:ea typeface="微软雅黑" panose="020B0503020204020204" charset="-122"/>
                <a:cs typeface="Calibri" panose="020F0502020204030204" charset="0"/>
                <a:sym typeface="+mn-ea"/>
              </a:rPr>
              <a:t>failure case for NTN-NTN mobility</a:t>
            </a:r>
            <a:r>
              <a:rPr lang="en-US" altLang="zh-CN" b="1" i="1" dirty="0">
                <a:solidFill>
                  <a:schemeClr val="tx1"/>
                </a:solidFill>
                <a:latin typeface="Calibri" panose="020F0502020204030204" charset="0"/>
                <a:ea typeface="微软雅黑" panose="020B0503020204020204" charset="-122"/>
                <a:cs typeface="Calibri" panose="020F0502020204030204" charset="0"/>
                <a:sym typeface="+mn-ea"/>
              </a:rPr>
              <a:t> , </a:t>
            </a:r>
            <a:r>
              <a:rPr lang="en-US" altLang="zh-CN" b="1" i="1" dirty="0">
                <a:latin typeface="Calibri" panose="020F0502020204030204" charset="0"/>
                <a:ea typeface="微软雅黑" panose="020B0503020204020204" charset="-122"/>
                <a:cs typeface="Calibri" panose="020F0502020204030204" charset="0"/>
                <a:sym typeface="+mn-ea"/>
              </a:rPr>
              <a:t>e.g. RLF report and SHR enhancement for </a:t>
            </a:r>
            <a:r>
              <a:rPr lang="en-US" altLang="zh-CN" b="1" i="1" dirty="0">
                <a:latin typeface="Calibri" panose="020F0502020204030204" charset="0"/>
                <a:ea typeface="微软雅黑" panose="020B0503020204020204" charset="-122"/>
                <a:cs typeface="Calibri" panose="020F0502020204030204" charset="0"/>
                <a:sym typeface="+mn-ea"/>
              </a:rPr>
              <a:t>time based and location based CHO</a:t>
            </a:r>
            <a:endParaRPr lang="en-US" altLang="zh-CN" b="1" i="1" dirty="0">
              <a:latin typeface="Calibri" panose="020F0502020204030204" charset="0"/>
              <a:ea typeface="微软雅黑" panose="020B0503020204020204" charset="-122"/>
              <a:cs typeface="Calibri" panose="020F0502020204030204" charset="0"/>
              <a:sym typeface="+mn-ea"/>
            </a:endParaRPr>
          </a:p>
          <a:p>
            <a:pPr marL="514985" lvl="2" algn="l" defTabSz="914400" fontAlgn="auto">
              <a:lnSpc>
                <a:spcPct val="120000"/>
              </a:lnSpc>
              <a:spcBef>
                <a:spcPts val="300"/>
              </a:spcBef>
              <a:spcAft>
                <a:spcPts val="300"/>
              </a:spcAft>
              <a:buClrTx/>
              <a:buSzTx/>
              <a:buFont typeface="Arial" panose="020B0604020202020204" pitchFamily="34" charset="0"/>
              <a:buNone/>
            </a:pPr>
            <a:r>
              <a:rPr lang="en-US" altLang="zh-CN" b="1" i="1" u="sng" dirty="0">
                <a:latin typeface="Calibri" panose="020F0502020204030204" charset="0"/>
                <a:ea typeface="微软雅黑" panose="020B0503020204020204" charset="-122"/>
                <a:cs typeface="Calibri" panose="020F0502020204030204" charset="0"/>
                <a:sym typeface="+mn-ea"/>
              </a:rPr>
              <a:t>Network slicing</a:t>
            </a:r>
            <a:endParaRPr lang="en-US" altLang="zh-CN" b="1" i="1" u="sng" dirty="0">
              <a:latin typeface="Calibri" panose="020F0502020204030204" charset="0"/>
              <a:ea typeface="微软雅黑" panose="020B0503020204020204" charset="-122"/>
              <a:cs typeface="Calibri" panose="020F0502020204030204" charset="0"/>
              <a:sym typeface="+mn-ea"/>
            </a:endParaRPr>
          </a:p>
          <a:p>
            <a:pPr marL="844550" lvl="2"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UE reporting for slice unavailablity or interruption, while UE still in the coverage of radio signalling, which can be used by the operator for network planning of slice deployment</a:t>
            </a:r>
            <a:endParaRPr lang="en-US" altLang="zh-CN" b="1" i="1" dirty="0">
              <a:latin typeface="Calibri" panose="020F0502020204030204" charset="0"/>
              <a:ea typeface="微软雅黑" panose="020B0503020204020204" charset="-122"/>
              <a:cs typeface="Calibri" panose="020F0502020204030204" charset="0"/>
              <a:sym typeface="+mn-ea"/>
            </a:endParaRPr>
          </a:p>
          <a:p>
            <a:pPr marL="514985" lvl="2" algn="l" defTabSz="914400" fontAlgn="auto">
              <a:lnSpc>
                <a:spcPct val="120000"/>
              </a:lnSpc>
              <a:spcBef>
                <a:spcPts val="300"/>
              </a:spcBef>
              <a:spcAft>
                <a:spcPts val="300"/>
              </a:spcAft>
              <a:buClrTx/>
              <a:buSzTx/>
              <a:buFont typeface="Arial" panose="020B0604020202020204" pitchFamily="34" charset="0"/>
            </a:pPr>
            <a:r>
              <a:rPr lang="en-US" altLang="zh-CN" b="1" i="1" u="sng" dirty="0">
                <a:latin typeface="Calibri" panose="020F0502020204030204" charset="0"/>
                <a:ea typeface="微软雅黑" panose="020B0503020204020204" charset="-122"/>
                <a:cs typeface="Calibri" panose="020F0502020204030204" charset="0"/>
                <a:sym typeface="+mn-ea"/>
              </a:rPr>
              <a:t>NW energy saving (NES)</a:t>
            </a:r>
            <a:endParaRPr lang="en-US" altLang="zh-CN" b="1" i="1" u="sng"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20000"/>
              </a:lnSpc>
              <a:spcBef>
                <a:spcPts val="300"/>
              </a:spcBef>
              <a:spcAft>
                <a:spcPts val="300"/>
              </a:spcAft>
              <a:buClrTx/>
              <a:buSzTx/>
              <a:buFont typeface="Arial" panose="020B0604020202020204" pitchFamily="34" charset="0"/>
              <a:buChar char="•"/>
            </a:pPr>
            <a:r>
              <a:rPr lang="en-US" b="1" i="1" dirty="0" smtClean="0">
                <a:latin typeface="Calibri" panose="020F0502020204030204" charset="0"/>
                <a:cs typeface="Calibri" panose="020F0502020204030204" charset="0"/>
                <a:sym typeface="+mn-ea"/>
              </a:rPr>
              <a:t>Although there is </a:t>
            </a:r>
            <a:r>
              <a:rPr lang="en-US" b="1" i="1" dirty="0" smtClean="0">
                <a:latin typeface="Calibri" panose="020F0502020204030204" charset="0"/>
                <a:cs typeface="Calibri" panose="020F0502020204030204" charset="0"/>
                <a:sym typeface="+mn-ea"/>
              </a:rPr>
              <a:t>use case of </a:t>
            </a:r>
            <a:r>
              <a:rPr lang="en-US" b="1" i="1" dirty="0" smtClean="0">
                <a:latin typeface="Calibri" panose="020F0502020204030204" charset="0"/>
                <a:cs typeface="Calibri" panose="020F0502020204030204" charset="0"/>
                <a:sym typeface="+mn-ea"/>
              </a:rPr>
              <a:t>AI/ML based Energy Saving in </a:t>
            </a:r>
            <a:r>
              <a:rPr lang="en-US" b="1" i="1" dirty="0" smtClean="0">
                <a:latin typeface="Calibri" panose="020F0502020204030204" charset="0"/>
                <a:cs typeface="Calibri" panose="020F0502020204030204" charset="0"/>
                <a:sym typeface="+mn-ea"/>
              </a:rPr>
              <a:t>AI for NG-RAN, i</a:t>
            </a:r>
            <a:r>
              <a:rPr lang="en-US" b="1" i="1" dirty="0" smtClean="0">
                <a:latin typeface="Calibri" panose="020F0502020204030204" charset="0"/>
                <a:cs typeface="Calibri" panose="020F0502020204030204" charset="0"/>
                <a:sym typeface="+mn-ea"/>
              </a:rPr>
              <a:t>t is different between SON/MDT enhancement for NES (e.g. </a:t>
            </a:r>
            <a:r>
              <a:rPr lang="en-US" b="1" i="1" dirty="0">
                <a:latin typeface="Calibri" panose="020F0502020204030204" charset="0"/>
                <a:cs typeface="Calibri" panose="020F0502020204030204" charset="0"/>
                <a:sym typeface="+mn-ea"/>
              </a:rPr>
              <a:t>UE reporting </a:t>
            </a:r>
            <a:r>
              <a:rPr lang="en-US" altLang="zh-CN" b="1" i="1" dirty="0">
                <a:latin typeface="Calibri" panose="020F0502020204030204" charset="0"/>
                <a:ea typeface="微软雅黑" panose="020B0503020204020204" charset="-122"/>
                <a:cs typeface="Calibri" panose="020F0502020204030204" charset="0"/>
                <a:sym typeface="+mn-ea"/>
              </a:rPr>
              <a:t>enhancement</a:t>
            </a:r>
            <a:r>
              <a:rPr lang="en-US" b="1" i="1" dirty="0">
                <a:latin typeface="Calibri" panose="020F0502020204030204" charset="0"/>
                <a:cs typeface="Calibri" panose="020F0502020204030204" charset="0"/>
                <a:sym typeface="+mn-ea"/>
              </a:rPr>
              <a:t> for SSB-less inter-band CA SCell</a:t>
            </a:r>
            <a:r>
              <a:rPr lang="en-US" b="1" i="1" dirty="0" smtClean="0">
                <a:latin typeface="Calibri" panose="020F0502020204030204" charset="0"/>
                <a:cs typeface="Calibri" panose="020F0502020204030204" charset="0"/>
                <a:sym typeface="+mn-ea"/>
              </a:rPr>
              <a:t>) and the use case in AI for NR-RAN. Moreover, </a:t>
            </a:r>
            <a:r>
              <a:rPr lang="en-US" b="1" i="1" dirty="0" smtClean="0">
                <a:latin typeface="Calibri" panose="020F0502020204030204" charset="0"/>
                <a:cs typeface="Calibri" panose="020F0502020204030204" charset="0"/>
                <a:sym typeface="+mn-ea"/>
              </a:rPr>
              <a:t>NES is the key feature with commercial interest for Operatores</a:t>
            </a:r>
            <a:endParaRPr lang="en-US" b="1" i="1" dirty="0" smtClean="0">
              <a:latin typeface="Calibri" panose="020F0502020204030204" charset="0"/>
              <a:cs typeface="Calibri" panose="020F0502020204030204" charset="0"/>
              <a:sym typeface="+mn-ea"/>
            </a:endParaRPr>
          </a:p>
          <a:p>
            <a:pPr marL="857885" lvl="2" indent="-342900"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It is proposed to include </a:t>
            </a:r>
            <a:r>
              <a:rPr lang="en-US" altLang="zh-CN" b="1" i="1" dirty="0">
                <a:latin typeface="Calibri" panose="020F0502020204030204" charset="0"/>
                <a:ea typeface="微软雅黑" panose="020B0503020204020204" charset="-122"/>
                <a:cs typeface="Calibri" panose="020F0502020204030204" charset="0"/>
                <a:sym typeface="+mn-ea"/>
              </a:rPr>
              <a:t>SON/MDT enhancements for NW energy saving in scope of Rel-19 SON/MDT WI</a:t>
            </a:r>
            <a:endParaRPr lang="en-US" altLang="zh-CN" b="1" i="1" dirty="0">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smtClean="0">
                  <a:sym typeface="+mn-ea"/>
                </a:rPr>
                <a:t>Rel-18 leftovers</a:t>
              </a:r>
              <a:endParaRPr lang="en-US" altLang="zh-CN" sz="3200" b="1" i="1" dirty="0" smtClean="0">
                <a:sym typeface="+mn-ea"/>
              </a:endParaRPr>
            </a:p>
          </p:txBody>
        </p:sp>
      </p:grpSp>
      <p:sp>
        <p:nvSpPr>
          <p:cNvPr id="6" name="矩形 14"/>
          <p:cNvSpPr/>
          <p:nvPr/>
        </p:nvSpPr>
        <p:spPr>
          <a:xfrm>
            <a:off x="227965" y="904875"/>
            <a:ext cx="11675745" cy="5356860"/>
          </a:xfrm>
          <a:prstGeom prst="rect">
            <a:avLst/>
          </a:prstGeom>
          <a:noFill/>
          <a:ln w="12700">
            <a:noFill/>
          </a:ln>
        </p:spPr>
        <p:txBody>
          <a:bodyPr wrap="square">
            <a:spAutoFit/>
          </a:bodyPr>
          <a:p>
            <a:pPr marL="387350" lvl="1"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For Objective 3, in the scope of Rel-18 WI shown below, discussions on the most topics were closed and achieved relevent agreements  </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Successful Handover Report and Successful PSCell Change Report</a:t>
            </a:r>
            <a:endParaRPr lang="en-US" altLang="zh-CN" b="1" i="1" dirty="0" smtClean="0">
              <a:latin typeface="Calibri" panose="020F0502020204030204" charset="0"/>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MRO for CPC and CPA, fast MCG recovery, inter-system handover for voice fallback and MRO for MR-DC SCG failure</a:t>
            </a:r>
            <a:endParaRPr lang="en-US" altLang="zh-CN" b="1" i="1" dirty="0" smtClean="0">
              <a:latin typeface="Calibri" panose="020F0502020204030204" charset="0"/>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RACH Enhancements, including RACH partitioning and SN RACH report in MR-DC</a:t>
            </a:r>
            <a:endParaRPr lang="en-US" altLang="zh-CN" b="1" i="1" dirty="0" smtClean="0">
              <a:latin typeface="Calibri" panose="020F0502020204030204" charset="0"/>
              <a:cs typeface="Calibri" panose="020F0502020204030204" charset="0"/>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SON/MDT Enhancements for Non-Public Networks, NR-U</a:t>
            </a:r>
            <a:endParaRPr lang="en-US" altLang="zh-CN" b="1" i="1" dirty="0" smtClean="0">
              <a:latin typeface="Calibri" panose="020F0502020204030204" charset="0"/>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Signaling based logged MDT override protection</a:t>
            </a:r>
            <a:endParaRPr lang="en-US" altLang="zh-CN" b="1" i="1" dirty="0" smtClean="0">
              <a:latin typeface="Calibri" panose="020F0502020204030204" charset="0"/>
              <a:cs typeface="Calibri" panose="020F0502020204030204" charset="0"/>
              <a:sym typeface="+mn-ea"/>
            </a:endParaRPr>
          </a:p>
          <a:p>
            <a:pPr marL="387350" lvl="1" indent="-329565" algn="l" defTabSz="914400" fontAlgn="auto">
              <a:lnSpc>
                <a:spcPct val="120000"/>
              </a:lnSpc>
              <a:spcBef>
                <a:spcPts val="300"/>
              </a:spcBef>
              <a:spcAft>
                <a:spcPts val="300"/>
              </a:spcAft>
              <a:buClrTx/>
              <a:buSzTx/>
              <a:buFont typeface="Arial" panose="020B0604020202020204" pitchFamily="34" charset="0"/>
              <a:buChar char="•"/>
            </a:pPr>
            <a:r>
              <a:rPr lang="en-US" altLang="zh-CN" b="1" i="1" dirty="0">
                <a:solidFill>
                  <a:srgbClr val="0070C0"/>
                </a:solidFill>
                <a:latin typeface="Calibri" panose="020F0502020204030204" charset="0"/>
                <a:ea typeface="微软雅黑" panose="020B0503020204020204" charset="-122"/>
                <a:cs typeface="Calibri" panose="020F0502020204030204" charset="0"/>
                <a:sym typeface="+mn-ea"/>
              </a:rPr>
              <a:t>MRO enhancement for some of the features in Rel-17 were not discussed due to the time constraints, e.g. MHI Enhancement for SCG Activation/Deactivation</a:t>
            </a:r>
            <a:endParaRPr lang="en-US" altLang="zh-CN" b="1" i="1" dirty="0">
              <a:solidFill>
                <a:srgbClr val="0070C0"/>
              </a:solidFill>
              <a:latin typeface="Calibri" panose="020F0502020204030204" charset="0"/>
              <a:ea typeface="微软雅黑" panose="020B0503020204020204" charset="-122"/>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smtClean="0">
                <a:latin typeface="Calibri" panose="020F0502020204030204" charset="0"/>
                <a:cs typeface="Calibri" panose="020F0502020204030204" charset="0"/>
                <a:sym typeface="+mn-ea"/>
              </a:rPr>
              <a:t>Including the information of SCG activation and/or deactivation could help the network understand the actual utilization of Dual Connectivity and further optimize the configuration of Dual Connectivity. But now no information about SCG activation or deactivation is recorded by the UE in current MHI</a:t>
            </a:r>
            <a:endParaRPr lang="en-US" altLang="zh-CN" b="1" i="1" dirty="0" smtClean="0">
              <a:latin typeface="Calibri" panose="020F0502020204030204" charset="0"/>
              <a:cs typeface="Calibri" panose="020F0502020204030204" charset="0"/>
              <a:sym typeface="+mn-ea"/>
            </a:endParaRPr>
          </a:p>
          <a:p>
            <a:pPr marL="730885" lvl="1" indent="-350520" algn="l" defTabSz="914400" fontAlgn="auto">
              <a:lnSpc>
                <a:spcPct val="12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It is proposed to consider MHI Enhancement for SCG Activation/Deactivation in Rel-19 WI</a:t>
            </a:r>
            <a:endParaRPr lang="en-US" altLang="zh-CN" b="1" i="1" dirty="0">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9827895" cy="774065"/>
            <a:chOff x="0" y="0"/>
            <a:chExt cx="15477" cy="1219"/>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45"/>
              <a:ext cx="15117" cy="1074"/>
            </a:xfrm>
            <a:prstGeom prst="rect">
              <a:avLst/>
            </a:prstGeom>
            <a:noFill/>
          </p:spPr>
          <p:txBody>
            <a:bodyPr wrap="square" rtlCol="0">
              <a:spAutoFit/>
            </a:bodyPr>
            <a:lstStyle/>
            <a:p>
              <a:pPr indent="0" defTabSz="914400" fontAlgn="auto">
                <a:lnSpc>
                  <a:spcPct val="120000"/>
                </a:lnSpc>
                <a:spcBef>
                  <a:spcPts val="0"/>
                </a:spcBef>
                <a:defRPr/>
              </a:pPr>
              <a:r>
                <a:rPr lang="en-US" altLang="zh-CN" sz="3200" b="1" i="1" dirty="0" smtClean="0">
                  <a:sym typeface="+mn-ea"/>
                </a:rPr>
                <a:t>Proposed Objective of Rel-19 </a:t>
              </a:r>
              <a:r>
                <a:rPr lang="en-US" altLang="zh-CN" sz="3200" b="1" i="1" dirty="0" smtClean="0">
                  <a:sym typeface="+mn-ea"/>
                </a:rPr>
                <a:t>SON/MDT WI</a:t>
              </a:r>
              <a:endParaRPr lang="en-US" altLang="zh-CN" sz="3200" b="1" i="1" dirty="0" smtClean="0">
                <a:sym typeface="+mn-ea"/>
              </a:endParaRPr>
            </a:p>
          </p:txBody>
        </p:sp>
      </p:grpSp>
      <p:sp>
        <p:nvSpPr>
          <p:cNvPr id="3" name="文本框 2"/>
          <p:cNvSpPr txBox="1"/>
          <p:nvPr/>
        </p:nvSpPr>
        <p:spPr>
          <a:xfrm>
            <a:off x="228600" y="932180"/>
            <a:ext cx="11781790" cy="5215890"/>
          </a:xfrm>
          <a:prstGeom prst="rect">
            <a:avLst/>
          </a:prstGeom>
          <a:noFill/>
        </p:spPr>
        <p:txBody>
          <a:bodyPr wrap="square" rtlCol="0" anchor="t">
            <a:spAutoFit/>
          </a:bodyPr>
          <a:p>
            <a:pPr marL="300990" lvl="1"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Support of MRO enhancement for R18 mobility mechanisms, including, Lower layer triggered mobility (LTM), CHO with candidate SCGs, subsequent CPAC [RAN3, RAN2]:</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Specification of the inter-node information exchange, including possible enhancements to interfaces    [RAN3]</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Specification of the necessary UE reporting to enhance the mobility parameter tuning [RAN2]</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300990" lvl="1"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Support of SON/MDT enhancements for new features introduced in Rel-17/Rel-18 [RAN3, RAN2]:</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Intra NTN mobility</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Network Slicing</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NW energy saving (NES)</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300990" lvl="1"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Support of the leftovers in Rel-18 SON/MDT [RAN3, RAN2]:</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758190" lvl="2" indent="-241935" algn="l" defTabSz="914400" fontAlgn="auto">
              <a:lnSpc>
                <a:spcPct val="120000"/>
              </a:lnSpc>
              <a:spcBef>
                <a:spcPts val="3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MHI Enhancement for SCG Deactivation/Activation</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59055" lvl="1" indent="0" algn="l" defTabSz="914400" fontAlgn="auto">
              <a:lnSpc>
                <a:spcPct val="120000"/>
              </a:lnSpc>
              <a:spcBef>
                <a:spcPts val="300"/>
              </a:spcBef>
              <a:spcAft>
                <a:spcPts val="300"/>
              </a:spcAft>
              <a:buClrTx/>
              <a:buSzTx/>
              <a:buFont typeface="Arial" panose="020B0604020202020204" pitchFamily="34" charset="0"/>
              <a:buNone/>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If needed, co-operate with RAN1, SA2, SA5, CT4.</a:t>
            </a:r>
            <a:endParaRPr lang="en-US" altLang="zh-CN" b="1" i="1" dirty="0">
              <a:solidFill>
                <a:schemeClr val="tx1"/>
              </a:solidFill>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smtClean="0">
                  <a:sym typeface="+mn-ea"/>
                </a:rPr>
                <a:t>Conclusion </a:t>
              </a:r>
              <a:endParaRPr lang="en-US" altLang="zh-CN" sz="3200" b="1" i="1" dirty="0" smtClean="0">
                <a:sym typeface="+mn-ea"/>
              </a:endParaRPr>
            </a:p>
          </p:txBody>
        </p:sp>
      </p:grpSp>
      <p:sp>
        <p:nvSpPr>
          <p:cNvPr id="6" name="矩形 14"/>
          <p:cNvSpPr/>
          <p:nvPr/>
        </p:nvSpPr>
        <p:spPr>
          <a:xfrm>
            <a:off x="227965" y="1139825"/>
            <a:ext cx="11675745" cy="4739005"/>
          </a:xfrm>
          <a:prstGeom prst="rect">
            <a:avLst/>
          </a:prstGeom>
          <a:noFill/>
          <a:ln w="12700">
            <a:noFill/>
          </a:ln>
        </p:spPr>
        <p:txBody>
          <a:bodyPr wrap="square">
            <a:spAutoFit/>
          </a:bodyPr>
          <a:p>
            <a:pPr marL="387350" lvl="1" indent="-329565" algn="l" defTabSz="914400" fontAlgn="auto">
              <a:lnSpc>
                <a:spcPct val="110000"/>
              </a:lnSpc>
              <a:spcBef>
                <a:spcPts val="6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Proposal 1: Support MRO enhancement for Rel-18 Mobility, which may include:</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For LTM:</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972185" lvl="3" indent="0" algn="l" defTabSz="914400" fontAlgn="auto">
              <a:lnSpc>
                <a:spcPct val="110000"/>
              </a:lnSpc>
              <a:spcBef>
                <a:spcPts val="600"/>
              </a:spcBef>
              <a:spcAft>
                <a:spcPts val="300"/>
              </a:spcAft>
              <a:buClrTx/>
              <a:buSzTx/>
              <a:buFont typeface="Arial" panose="020B0604020202020204" pitchFamily="34" charset="0"/>
              <a:buNone/>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 Optimization for LTM failure, e.g. RLF report enhancement for too late LTM, too early LTM and LTM to wrong cell</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972185" lvl="3" indent="0" algn="l" defTabSz="914400" fontAlgn="auto">
              <a:lnSpc>
                <a:spcPct val="110000"/>
              </a:lnSpc>
              <a:spcBef>
                <a:spcPts val="600"/>
              </a:spcBef>
              <a:spcAft>
                <a:spcPts val="300"/>
              </a:spcAft>
              <a:buClrTx/>
              <a:buSzTx/>
              <a:buFont typeface="Arial" panose="020B0604020202020204" pitchFamily="34" charset="0"/>
              <a:buNone/>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 Optimization for near failure, e.g. SHR triggered due to timer threshold</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For CHO with candidate SCGs:</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972185" lvl="3" indent="0" algn="l" defTabSz="914400" fontAlgn="auto">
              <a:lnSpc>
                <a:spcPct val="110000"/>
              </a:lnSpc>
              <a:spcBef>
                <a:spcPts val="600"/>
              </a:spcBef>
              <a:spcAft>
                <a:spcPts val="300"/>
              </a:spcAft>
              <a:buClrTx/>
              <a:buSzTx/>
              <a:buFont typeface="Arial" panose="020B0604020202020204" pitchFamily="34" charset="0"/>
              <a:buNone/>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 Near failure optimization, e.g. </a:t>
            </a:r>
            <a:r>
              <a:rPr lang="en-US" altLang="zh-CN" sz="2000" b="1" i="1" dirty="0" smtClean="0">
                <a:solidFill>
                  <a:schemeClr val="tx1"/>
                </a:solidFill>
                <a:latin typeface="Calibri" panose="020F0502020204030204" charset="0"/>
                <a:cs typeface="Calibri" panose="020F0502020204030204" charset="0"/>
                <a:sym typeface="+mn-ea"/>
              </a:rPr>
              <a:t>UE reporting of time differnece between CHO and CPAC execution conditions satisfied</a:t>
            </a:r>
            <a:endParaRPr lang="en-US" altLang="zh-CN" sz="2000" b="1" i="1" dirty="0" smtClean="0">
              <a:solidFill>
                <a:schemeClr val="tx1"/>
              </a:solidFill>
              <a:latin typeface="Calibri" panose="020F0502020204030204" charset="0"/>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For subsequent CPAC:</a:t>
            </a:r>
            <a:endPar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endParaRPr>
          </a:p>
          <a:p>
            <a:pPr marL="972185" lvl="3" indent="0" algn="l" defTabSz="914400" fontAlgn="auto">
              <a:lnSpc>
                <a:spcPct val="110000"/>
              </a:lnSpc>
              <a:spcBef>
                <a:spcPts val="600"/>
              </a:spcBef>
              <a:spcAft>
                <a:spcPts val="300"/>
              </a:spcAft>
              <a:buClrTx/>
              <a:buSzTx/>
              <a:buFont typeface="Arial" panose="020B0604020202020204" pitchFamily="34" charset="0"/>
              <a:buNone/>
            </a:pPr>
            <a:r>
              <a:rPr lang="en-US" sz="2000" b="1" i="1" dirty="0" smtClean="0">
                <a:solidFill>
                  <a:schemeClr val="tx1"/>
                </a:solidFill>
                <a:latin typeface="Calibri" panose="020F0502020204030204" charset="0"/>
                <a:cs typeface="Calibri" panose="020F0502020204030204" charset="0"/>
                <a:sym typeface="+mn-ea"/>
              </a:rPr>
              <a:t>- Optimization for configuration of subsequent CPAC to the UE</a:t>
            </a:r>
            <a:endParaRPr lang="en-US" sz="2000" b="1" i="1" dirty="0" smtClean="0">
              <a:solidFill>
                <a:schemeClr val="tx1"/>
              </a:solidFill>
              <a:latin typeface="Calibri" panose="020F0502020204030204" charset="0"/>
              <a:cs typeface="Calibri" panose="020F0502020204030204" charset="0"/>
              <a:sym typeface="+mn-ea"/>
            </a:endParaRPr>
          </a:p>
          <a:p>
            <a:pPr marL="972185" lvl="3" indent="0" algn="l" defTabSz="914400" fontAlgn="auto">
              <a:lnSpc>
                <a:spcPct val="110000"/>
              </a:lnSpc>
              <a:spcBef>
                <a:spcPts val="600"/>
              </a:spcBef>
              <a:spcAft>
                <a:spcPts val="300"/>
              </a:spcAft>
              <a:buClrTx/>
              <a:buSzTx/>
              <a:buFont typeface="Arial" panose="020B0604020202020204" pitchFamily="34" charset="0"/>
              <a:buNone/>
            </a:pPr>
            <a:r>
              <a:rPr lang="en-US" altLang="zh-CN" sz="2000" b="1" i="1" dirty="0">
                <a:solidFill>
                  <a:schemeClr val="tx1"/>
                </a:solidFill>
                <a:latin typeface="Calibri" panose="020F0502020204030204" charset="0"/>
                <a:ea typeface="微软雅黑" panose="020B0503020204020204" charset="-122"/>
                <a:cs typeface="Calibri" panose="020F0502020204030204" charset="0"/>
                <a:sym typeface="+mn-ea"/>
              </a:rPr>
              <a:t>- SPR enhancement for consecutive near failure in subsequent CPC</a:t>
            </a:r>
            <a:endParaRPr lang="en-US" altLang="zh-CN" sz="2000" b="1" i="1" dirty="0">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0" y="0"/>
            <a:ext cx="11868150" cy="762000"/>
            <a:chOff x="0" y="0"/>
            <a:chExt cx="18690" cy="1200"/>
          </a:xfrm>
        </p:grpSpPr>
        <p:grpSp>
          <p:nvGrpSpPr>
            <p:cNvPr id="4" name="组合 12"/>
            <p:cNvGrpSpPr/>
            <p:nvPr/>
          </p:nvGrpSpPr>
          <p:grpSpPr>
            <a:xfrm>
              <a:off x="0" y="0"/>
              <a:ext cx="14040" cy="1200"/>
              <a:chOff x="0" y="152400"/>
              <a:chExt cx="8915400" cy="762000"/>
            </a:xfrm>
          </p:grpSpPr>
          <p:sp>
            <p:nvSpPr>
              <p:cNvPr id="1048770" name="矩形 19"/>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3600" b="1" dirty="0">
                  <a:solidFill>
                    <a:prstClr val="white"/>
                  </a:solidFill>
                  <a:latin typeface="微软雅黑" panose="020B0503020204020204" charset="-122"/>
                  <a:ea typeface="微软雅黑" panose="020B0503020204020204" charset="-122"/>
                </a:endParaRPr>
              </a:p>
            </p:txBody>
          </p:sp>
          <p:cxnSp>
            <p:nvCxnSpPr>
              <p:cNvPr id="3145735" name="直接连接符 20"/>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48771" name="TextBox 4"/>
            <p:cNvSpPr txBox="1"/>
            <p:nvPr/>
          </p:nvSpPr>
          <p:spPr>
            <a:xfrm>
              <a:off x="360" y="189"/>
              <a:ext cx="18330" cy="919"/>
            </a:xfrm>
            <a:prstGeom prst="rect">
              <a:avLst/>
            </a:prstGeom>
            <a:noFill/>
          </p:spPr>
          <p:txBody>
            <a:bodyPr wrap="square" rtlCol="0">
              <a:spAutoFit/>
            </a:bodyPr>
            <a:lstStyle/>
            <a:p>
              <a:pPr defTabSz="914400">
                <a:spcBef>
                  <a:spcPct val="20000"/>
                </a:spcBef>
                <a:defRPr/>
              </a:pPr>
              <a:r>
                <a:rPr lang="en-US" altLang="zh-CN" sz="3200" b="1" i="1" dirty="0" smtClean="0">
                  <a:sym typeface="+mn-ea"/>
                </a:rPr>
                <a:t>Conclusion (</a:t>
              </a:r>
              <a:r>
                <a:rPr lang="en-US" altLang="zh-CN" sz="3200" b="1" i="1" dirty="0" smtClean="0">
                  <a:sym typeface="+mn-ea"/>
                </a:rPr>
                <a:t>cont.)</a:t>
              </a:r>
              <a:endParaRPr lang="en-US" altLang="zh-CN" sz="3200" b="1" i="1" dirty="0" smtClean="0">
                <a:sym typeface="+mn-ea"/>
              </a:endParaRPr>
            </a:p>
          </p:txBody>
        </p:sp>
      </p:grpSp>
      <p:sp>
        <p:nvSpPr>
          <p:cNvPr id="6" name="矩形 14"/>
          <p:cNvSpPr/>
          <p:nvPr/>
        </p:nvSpPr>
        <p:spPr>
          <a:xfrm>
            <a:off x="227965" y="771525"/>
            <a:ext cx="11675745" cy="5723255"/>
          </a:xfrm>
          <a:prstGeom prst="rect">
            <a:avLst/>
          </a:prstGeom>
          <a:noFill/>
          <a:ln w="12700">
            <a:noFill/>
          </a:ln>
        </p:spPr>
        <p:txBody>
          <a:bodyPr wrap="square">
            <a:spAutoFit/>
          </a:bodyPr>
          <a:p>
            <a:pPr marL="387350" lvl="1" indent="-329565" algn="l" defTabSz="914400" fontAlgn="auto">
              <a:lnSpc>
                <a:spcPct val="150000"/>
              </a:lnSpc>
              <a:spcBef>
                <a:spcPts val="300"/>
              </a:spcBef>
              <a:spcAft>
                <a:spcPts val="300"/>
              </a:spcAft>
              <a:buClrTx/>
              <a:buSzTx/>
              <a:buFont typeface="Arial" panose="020B0604020202020204" pitchFamily="34" charset="0"/>
              <a:buChar char="•"/>
            </a:pPr>
            <a:r>
              <a:rPr lang="en-US" altLang="zh-CN" b="1" i="1" dirty="0">
                <a:solidFill>
                  <a:schemeClr val="tx1"/>
                </a:solidFill>
                <a:latin typeface="Calibri" panose="020F0502020204030204" charset="0"/>
                <a:ea typeface="微软雅黑" panose="020B0503020204020204" charset="-122"/>
                <a:cs typeface="Calibri" panose="020F0502020204030204" charset="0"/>
                <a:sym typeface="+mn-ea"/>
              </a:rPr>
              <a:t>Proposal 2: </a:t>
            </a:r>
            <a:r>
              <a:rPr lang="en-US" altLang="zh-CN" b="1" i="1" dirty="0">
                <a:latin typeface="Calibri" panose="020F0502020204030204" charset="0"/>
                <a:ea typeface="微软雅黑" panose="020B0503020204020204" charset="-122"/>
                <a:cs typeface="Calibri" panose="020F0502020204030204" charset="0"/>
                <a:sym typeface="+mn-ea"/>
              </a:rPr>
              <a:t>In order to keep the work efficient, it is proposed to focus on the key scenarios to optimize </a:t>
            </a:r>
            <a:r>
              <a:rPr lang="en-US" altLang="zh-CN" b="1" i="1" dirty="0">
                <a:solidFill>
                  <a:schemeClr val="tx1"/>
                </a:solidFill>
                <a:latin typeface="Calibri" panose="020F0502020204030204" charset="0"/>
                <a:ea typeface="微软雅黑" panose="020B0503020204020204" charset="-122"/>
                <a:cs typeface="Calibri" panose="020F0502020204030204" charset="0"/>
                <a:sym typeface="+mn-ea"/>
              </a:rPr>
              <a:t>in</a:t>
            </a:r>
            <a:r>
              <a:rPr lang="en-US" altLang="zh-CN" b="1" i="1" dirty="0">
                <a:latin typeface="Calibri" panose="020F0502020204030204" charset="0"/>
                <a:ea typeface="微软雅黑" panose="020B0503020204020204" charset="-122"/>
                <a:cs typeface="Calibri" panose="020F0502020204030204" charset="0"/>
                <a:sym typeface="+mn-ea"/>
              </a:rPr>
              <a:t> intra NTN mobility , Network slicing and NW energy saving. The details </a:t>
            </a:r>
            <a:r>
              <a:rPr lang="en-US" altLang="zh-CN" b="1" i="1" dirty="0">
                <a:latin typeface="Calibri" panose="020F0502020204030204" charset="0"/>
                <a:ea typeface="微软雅黑" panose="020B0503020204020204" charset="-122"/>
                <a:cs typeface="Calibri" panose="020F0502020204030204" charset="0"/>
                <a:sym typeface="+mn-ea"/>
              </a:rPr>
              <a:t>may include:</a:t>
            </a:r>
            <a:endParaRPr lang="en-US" altLang="zh-CN" b="1" i="1"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sz="1800" b="1" i="1" dirty="0">
                <a:latin typeface="Calibri" panose="020F0502020204030204" charset="0"/>
                <a:ea typeface="微软雅黑" panose="020B0503020204020204" charset="-122"/>
                <a:cs typeface="Calibri" panose="020F0502020204030204" charset="0"/>
                <a:sym typeface="+mn-ea"/>
              </a:rPr>
              <a:t>For Intra NTN mobility:</a:t>
            </a:r>
            <a:endParaRPr lang="en-US" altLang="zh-CN" sz="1800" b="1" i="1" dirty="0">
              <a:solidFill>
                <a:schemeClr val="tx1"/>
              </a:solidFill>
              <a:latin typeface="Calibri" panose="020F0502020204030204" charset="0"/>
              <a:ea typeface="微软雅黑" panose="020B0503020204020204" charset="-122"/>
              <a:cs typeface="Calibri" panose="020F0502020204030204" charset="0"/>
              <a:sym typeface="+mn-ea"/>
            </a:endParaRPr>
          </a:p>
          <a:p>
            <a:pPr marL="972185" lvl="3" indent="0" algn="l" defTabSz="914400" fontAlgn="auto">
              <a:lnSpc>
                <a:spcPct val="120000"/>
              </a:lnSpc>
              <a:spcBef>
                <a:spcPts val="300"/>
              </a:spcBef>
              <a:spcAft>
                <a:spcPts val="300"/>
              </a:spcAft>
              <a:buClrTx/>
              <a:buSzTx/>
              <a:buFont typeface="Arial" panose="020B0604020202020204" pitchFamily="34" charset="0"/>
              <a:buNone/>
            </a:pPr>
            <a:r>
              <a:rPr lang="en-US" altLang="zh-CN" b="1" i="1" dirty="0">
                <a:latin typeface="Calibri" panose="020F0502020204030204" charset="0"/>
                <a:ea typeface="微软雅黑" panose="020B0503020204020204" charset="-122"/>
                <a:cs typeface="Calibri" panose="020F0502020204030204" charset="0"/>
                <a:sym typeface="+mn-ea"/>
              </a:rPr>
              <a:t>- Optimization for failure and near-failure case for NTN-NTN mobility , e.g. RLF report and SHR enhancement for time based and location based CHO</a:t>
            </a:r>
            <a:endParaRPr lang="en-US" altLang="zh-CN" b="1" i="1"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For Network slicing:</a:t>
            </a:r>
            <a:endParaRPr lang="en-US" altLang="zh-CN" b="1" i="1" dirty="0">
              <a:latin typeface="Calibri" panose="020F0502020204030204" charset="0"/>
              <a:ea typeface="微软雅黑" panose="020B0503020204020204" charset="-122"/>
              <a:cs typeface="Calibri" panose="020F0502020204030204" charset="0"/>
              <a:sym typeface="+mn-ea"/>
            </a:endParaRPr>
          </a:p>
          <a:p>
            <a:pPr marL="972185" lvl="3" algn="l" defTabSz="914400" fontAlgn="auto">
              <a:lnSpc>
                <a:spcPct val="120000"/>
              </a:lnSpc>
              <a:spcBef>
                <a:spcPts val="300"/>
              </a:spcBef>
              <a:spcAft>
                <a:spcPts val="300"/>
              </a:spcAft>
              <a:buClrTx/>
              <a:buSzTx/>
              <a:buFont typeface="Arial" panose="020B0604020202020204" pitchFamily="34" charset="0"/>
            </a:pPr>
            <a:r>
              <a:rPr lang="en-US" altLang="zh-CN" b="1" i="1" dirty="0">
                <a:latin typeface="Calibri" panose="020F0502020204030204" charset="0"/>
                <a:ea typeface="微软雅黑" panose="020B0503020204020204" charset="-122"/>
                <a:cs typeface="Calibri" panose="020F0502020204030204" charset="0"/>
                <a:sym typeface="+mn-ea"/>
              </a:rPr>
              <a:t>- UE reporting for slice unavailablity or interruption, while UE still in the coverage of radio signalling, which can be used by the operator for network planning of slice deployment</a:t>
            </a:r>
            <a:endParaRPr lang="en-US" altLang="zh-CN" b="1" i="1"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10000"/>
              </a:lnSpc>
              <a:spcBef>
                <a:spcPts val="6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For NW energy saving (NES):</a:t>
            </a:r>
            <a:endParaRPr lang="en-US" altLang="zh-CN" b="1" i="1" dirty="0">
              <a:latin typeface="Calibri" panose="020F0502020204030204" charset="0"/>
              <a:ea typeface="微软雅黑" panose="020B0503020204020204" charset="-122"/>
              <a:cs typeface="Calibri" panose="020F0502020204030204" charset="0"/>
              <a:sym typeface="+mn-ea"/>
            </a:endParaRPr>
          </a:p>
          <a:p>
            <a:pPr marL="972185" lvl="3" algn="l" defTabSz="914400" fontAlgn="auto">
              <a:lnSpc>
                <a:spcPct val="120000"/>
              </a:lnSpc>
              <a:spcBef>
                <a:spcPts val="300"/>
              </a:spcBef>
              <a:spcAft>
                <a:spcPts val="300"/>
              </a:spcAft>
              <a:buClrTx/>
              <a:buSzTx/>
              <a:buFont typeface="Arial" panose="020B0604020202020204" pitchFamily="34" charset="0"/>
              <a:buNone/>
            </a:pPr>
            <a:r>
              <a:rPr lang="en-US" altLang="zh-CN" b="1" i="1" dirty="0">
                <a:latin typeface="Calibri" panose="020F0502020204030204" charset="0"/>
                <a:ea typeface="微软雅黑" panose="020B0503020204020204" charset="-122"/>
                <a:cs typeface="Calibri" panose="020F0502020204030204" charset="0"/>
                <a:sym typeface="+mn-ea"/>
              </a:rPr>
              <a:t>- Optimation for the network configuration, e.g. UE reporting enhancement for SSB-less inter-band CA SCell operation which can enable the network know the actual Received time difference (RTD) between the SSB-less SCell and the FR1 inter-band active serving cell</a:t>
            </a:r>
            <a:endParaRPr lang="en-US" altLang="zh-CN" b="1" i="1" dirty="0">
              <a:latin typeface="Calibri" panose="020F0502020204030204" charset="0"/>
              <a:ea typeface="微软雅黑" panose="020B0503020204020204" charset="-122"/>
              <a:cs typeface="Calibri" panose="020F0502020204030204" charset="0"/>
              <a:sym typeface="+mn-ea"/>
            </a:endParaRPr>
          </a:p>
          <a:p>
            <a:pPr marL="387350" lvl="1" indent="-329565" algn="l" defTabSz="914400" fontAlgn="auto">
              <a:lnSpc>
                <a:spcPct val="15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Proposal 3: Support of the leftovers in Rel-18 SON/MDT, which may include:</a:t>
            </a:r>
            <a:endParaRPr lang="en-US" altLang="zh-CN" b="1" i="1" dirty="0">
              <a:latin typeface="Calibri" panose="020F0502020204030204" charset="0"/>
              <a:ea typeface="微软雅黑" panose="020B0503020204020204" charset="-122"/>
              <a:cs typeface="Calibri" panose="020F0502020204030204" charset="0"/>
              <a:sym typeface="+mn-ea"/>
            </a:endParaRPr>
          </a:p>
          <a:p>
            <a:pPr marL="857885" lvl="2" indent="-342900" algn="l" defTabSz="914400" fontAlgn="auto">
              <a:lnSpc>
                <a:spcPct val="150000"/>
              </a:lnSpc>
              <a:spcBef>
                <a:spcPts val="300"/>
              </a:spcBef>
              <a:spcAft>
                <a:spcPts val="300"/>
              </a:spcAft>
              <a:buClrTx/>
              <a:buSzTx/>
              <a:buFont typeface="Arial" panose="020B0604020202020204" pitchFamily="34" charset="0"/>
              <a:buChar char="•"/>
            </a:pPr>
            <a:r>
              <a:rPr lang="en-US" altLang="zh-CN" b="1" i="1" dirty="0">
                <a:latin typeface="Calibri" panose="020F0502020204030204" charset="0"/>
                <a:ea typeface="微软雅黑" panose="020B0503020204020204" charset="-122"/>
                <a:cs typeface="Calibri" panose="020F0502020204030204" charset="0"/>
                <a:sym typeface="+mn-ea"/>
              </a:rPr>
              <a:t>MHI Enhancement for SCG Deactivation/Activation</a:t>
            </a:r>
            <a:endParaRPr lang="en-US" altLang="zh-CN" b="1" i="1" dirty="0">
              <a:latin typeface="Calibri" panose="020F0502020204030204" charset="0"/>
              <a:ea typeface="微软雅黑" panose="020B0503020204020204" charset="-122"/>
              <a:cs typeface="Calibri" panose="020F0502020204030204"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722" y="1992243"/>
            <a:ext cx="11516139" cy="1323439"/>
          </a:xfrm>
          <a:prstGeom prst="rect">
            <a:avLst/>
          </a:prstGeom>
          <a:noFill/>
        </p:spPr>
        <p:txBody>
          <a:bodyPr wrap="square" rtlCol="0">
            <a:spAutoFit/>
          </a:bodyPr>
          <a:lstStyle/>
          <a:p>
            <a:pPr algn="ctr"/>
            <a:r>
              <a:rPr lang="en-US" altLang="zh-CN"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rPr>
              <a:t>Thank you!</a:t>
            </a:r>
            <a:endParaRPr lang="zh-CN" altLang="en-US" sz="8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6567</Words>
  <Application>WPS 演示</Application>
  <PresentationFormat>宽屏</PresentationFormat>
  <Paragraphs>101</Paragraphs>
  <Slides>9</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微软雅黑</vt:lpstr>
      <vt:lpstr>MS Mincho</vt:lpstr>
      <vt:lpstr>Calibri</vt:lpstr>
      <vt:lpstr>Times New Roman</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cp:lastModifiedBy>
  <cp:revision>632</cp:revision>
  <dcterms:created xsi:type="dcterms:W3CDTF">2021-03-17T03:39:00Z</dcterms:created>
  <dcterms:modified xsi:type="dcterms:W3CDTF">2023-12-01T03:02:39Z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2EA6BD376B0C4E91A2F0841541973737</vt:lpwstr>
  </property>
  <property fmtid="{D5CDD505-2E9C-101B-9397-08002B2CF9AE}" pid="3" name="KSOProductBuildVer">
    <vt:lpwstr>2052-11.8.2.12085</vt:lpwstr>
  </property>
</Properties>
</file>