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autoCompressPictures="0">
  <p:sldMasterIdLst>
    <p:sldMasterId id="2147483648" r:id="rId1"/>
    <p:sldMasterId id="2147483655" r:id="rId2"/>
    <p:sldMasterId id="2147483656" r:id="rId3"/>
    <p:sldMasterId id="2147483658" r:id="rId4"/>
    <p:sldMasterId id="2147483660" r:id="rId5"/>
    <p:sldMasterId id="2147483661" r:id="rId6"/>
  </p:sldMasterIdLst>
  <p:notesMasterIdLst>
    <p:notesMasterId r:id="rId13"/>
  </p:notesMasterIdLst>
  <p:sldIdLst>
    <p:sldId id="295" r:id="rId7"/>
    <p:sldId id="308" r:id="rId8"/>
    <p:sldId id="313" r:id="rId9"/>
    <p:sldId id="311" r:id="rId10"/>
    <p:sldId id="318" r:id="rId11"/>
    <p:sldId id="317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C24"/>
    <a:srgbClr val="898989"/>
    <a:srgbClr val="B716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8" autoAdjust="0"/>
    <p:restoredTop sz="94659"/>
  </p:normalViewPr>
  <p:slideViewPr>
    <p:cSldViewPr snapToGrid="0" snapToObjects="1">
      <p:cViewPr varScale="1">
        <p:scale>
          <a:sx n="167" d="100"/>
          <a:sy n="167" d="100"/>
        </p:scale>
        <p:origin x="31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hmed.mikaeil.sz\Desktop\5555\Book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NTN Related</a:t>
            </a:r>
            <a:r>
              <a:rPr lang="en-GB" baseline="0" dirty="0"/>
              <a:t> Topic Discussion</a:t>
            </a:r>
            <a:endParaRPr lang="en-GB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82-4708-9580-693C5F6A95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82-4708-9580-693C5F6A95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A82-4708-9580-693C5F6A95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A82-4708-9580-693C5F6A95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A82-4708-9580-693C5F6A958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A82-4708-9580-693C5F6A958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A82-4708-9580-693C5F6A958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A82-4708-9580-693C5F6A958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A82-4708-9580-693C5F6A958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1A82-4708-9580-693C5F6A9587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1A82-4708-9580-693C5F6A9587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1A82-4708-9580-693C5F6A9587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1A82-4708-9580-693C5F6A9587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1A82-4708-9580-693C5F6A9587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1A82-4708-9580-693C5F6A9587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1A82-4708-9580-693C5F6A9587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1A82-4708-9580-693C5F6A9587}"/>
              </c:ext>
            </c:extLst>
          </c:dPt>
          <c:cat>
            <c:strRef>
              <c:f>Sheet1!$A$1:$A$17</c:f>
              <c:strCache>
                <c:ptCount val="17"/>
                <c:pt idx="0">
                  <c:v>Downlink Coverage enhancements</c:v>
                </c:pt>
                <c:pt idx="1">
                  <c:v>Uplink Coverage enhancements</c:v>
                </c:pt>
                <c:pt idx="2">
                  <c:v>Support of Regenerative payloads for NR</c:v>
                </c:pt>
                <c:pt idx="3">
                  <c:v>Enhanced GNSS Operation</c:v>
                </c:pt>
                <c:pt idx="4">
                  <c:v>Support of MBS in NTN</c:v>
                </c:pt>
                <c:pt idx="5">
                  <c:v>Dedicated Notification/Alert</c:v>
                </c:pt>
                <c:pt idx="6">
                  <c:v>Uplink Capacity/Throughput Enhancement for NR NTN</c:v>
                </c:pt>
                <c:pt idx="7">
                  <c:v>Discontinuous coverage for NR</c:v>
                </c:pt>
                <c:pt idx="8">
                  <c:v>Support of RedCAP - Reduced Capabilities UEs</c:v>
                </c:pt>
                <c:pt idx="9">
                  <c:v>NTN/TN Mobility enhancement </c:v>
                </c:pt>
                <c:pt idx="10">
                  <c:v>Improved beam management</c:v>
                </c:pt>
                <c:pt idx="11">
                  <c:v>Multi-connectivity</c:v>
                </c:pt>
                <c:pt idx="12">
                  <c:v>Network Verified UE location enhancements</c:v>
                </c:pt>
                <c:pt idx="13">
                  <c:v>Lower than 5 MHz CBW</c:v>
                </c:pt>
                <c:pt idx="14">
                  <c:v>Ku band support</c:v>
                </c:pt>
                <c:pt idx="15">
                  <c:v>NTN/TN Spectrum Sharing</c:v>
                </c:pt>
                <c:pt idx="16">
                  <c:v>Enhanced usage of circular polarization</c:v>
                </c:pt>
              </c:strCache>
            </c:strRef>
          </c:cat>
          <c:val>
            <c:numRef>
              <c:f>Sheet1!$B$1:$B$17</c:f>
              <c:numCache>
                <c:formatCode>General</c:formatCode>
                <c:ptCount val="17"/>
                <c:pt idx="0">
                  <c:v>27</c:v>
                </c:pt>
                <c:pt idx="1">
                  <c:v>12</c:v>
                </c:pt>
                <c:pt idx="2">
                  <c:v>58</c:v>
                </c:pt>
                <c:pt idx="3">
                  <c:v>19</c:v>
                </c:pt>
                <c:pt idx="4">
                  <c:v>9</c:v>
                </c:pt>
                <c:pt idx="5">
                  <c:v>12</c:v>
                </c:pt>
                <c:pt idx="6">
                  <c:v>11</c:v>
                </c:pt>
                <c:pt idx="7">
                  <c:v>10</c:v>
                </c:pt>
                <c:pt idx="8">
                  <c:v>10</c:v>
                </c:pt>
                <c:pt idx="9">
                  <c:v>27</c:v>
                </c:pt>
                <c:pt idx="10">
                  <c:v>5</c:v>
                </c:pt>
                <c:pt idx="11">
                  <c:v>10</c:v>
                </c:pt>
                <c:pt idx="12">
                  <c:v>2</c:v>
                </c:pt>
                <c:pt idx="13">
                  <c:v>5</c:v>
                </c:pt>
                <c:pt idx="14">
                  <c:v>2</c:v>
                </c:pt>
                <c:pt idx="15">
                  <c:v>3</c:v>
                </c:pt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1A82-4708-9580-693C5F6A95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6660514320065005E-2"/>
          <c:y val="0.66506571871620535"/>
          <c:w val="0.89193550755687667"/>
          <c:h val="0.334110380088686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>
                <a:effectLst/>
              </a:rPr>
              <a:t>Rel-19 NTN Iot discussed Topics </a:t>
            </a:r>
            <a:endParaRPr lang="en-GB"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GB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D-4339-971C-3FC02C76974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CD-4339-971C-3FC02C76974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CD-4339-971C-3FC02C76974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CD-4339-971C-3FC02C76974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ECD-4339-971C-3FC02C76974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ECD-4339-971C-3FC02C76974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ECD-4339-971C-3FC02C76974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ECD-4339-971C-3FC02C76974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ECD-4339-971C-3FC02C769746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ECD-4339-971C-3FC02C769746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DECD-4339-971C-3FC02C769746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DECD-4339-971C-3FC02C769746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DECD-4339-971C-3FC02C769746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DECD-4339-971C-3FC02C769746}"/>
              </c:ext>
            </c:extLst>
          </c:dPt>
          <c:cat>
            <c:strRef>
              <c:f>Sheet1!$A$3:$A$16</c:f>
              <c:strCache>
                <c:ptCount val="14"/>
                <c:pt idx="0">
                  <c:v>Support of S&amp;F Satellite operatio</c:v>
                </c:pt>
                <c:pt idx="1">
                  <c:v>Enhanced HARQ disablement over GSO</c:v>
                </c:pt>
                <c:pt idx="2">
                  <c:v>5GC supporting IoT-NTN</c:v>
                </c:pt>
                <c:pt idx="3">
                  <c:v>UE location reporting for NB-IoT NTN</c:v>
                </c:pt>
                <c:pt idx="4">
                  <c:v>Network capacity enhancements</c:v>
                </c:pt>
                <c:pt idx="5">
                  <c:v>Higher Tx power</c:v>
                </c:pt>
                <c:pt idx="6">
                  <c:v>Enhanced GNSS Operation</c:v>
                </c:pt>
                <c:pt idx="7">
                  <c:v>NB-IoT NTN coexistence in NR NTN</c:v>
                </c:pt>
                <c:pt idx="8">
                  <c:v>Support of MBS </c:v>
                </c:pt>
                <c:pt idx="9">
                  <c:v>Mobility enhancements</c:v>
                </c:pt>
                <c:pt idx="10">
                  <c:v>Emergency Services for NB-NTN</c:v>
                </c:pt>
                <c:pt idx="11">
                  <c:v>Satellite/Terrestrial Roaming</c:v>
                </c:pt>
                <c:pt idx="12">
                  <c:v>Voice over NB-NTN</c:v>
                </c:pt>
                <c:pt idx="13">
                  <c:v>Link Performance Enhancements</c:v>
                </c:pt>
              </c:strCache>
            </c:strRef>
          </c:cat>
          <c:val>
            <c:numRef>
              <c:f>Sheet1!$B$3:$B$16</c:f>
              <c:numCache>
                <c:formatCode>General</c:formatCode>
                <c:ptCount val="14"/>
                <c:pt idx="0">
                  <c:v>5</c:v>
                </c:pt>
                <c:pt idx="1">
                  <c:v>2</c:v>
                </c:pt>
                <c:pt idx="2">
                  <c:v>5</c:v>
                </c:pt>
                <c:pt idx="3">
                  <c:v>2</c:v>
                </c:pt>
                <c:pt idx="4">
                  <c:v>12</c:v>
                </c:pt>
                <c:pt idx="5">
                  <c:v>7</c:v>
                </c:pt>
                <c:pt idx="6">
                  <c:v>2</c:v>
                </c:pt>
                <c:pt idx="7">
                  <c:v>7</c:v>
                </c:pt>
                <c:pt idx="8">
                  <c:v>2</c:v>
                </c:pt>
                <c:pt idx="9">
                  <c:v>4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DECD-4339-971C-3FC02C7697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DC459-2FDE-384B-BC4D-E0C5A62CC535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9F79E-B6B7-534B-AAEE-1F443B7D50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08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8" name="组合 12"/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/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/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1" name="图片 10" descr="徽标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60800" y="2997198"/>
            <a:ext cx="1231900" cy="86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徽标, 公司名称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441487"/>
            <a:ext cx="1574800" cy="17526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0570040" y="6111102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898989"/>
                </a:solidFill>
                <a:latin typeface="FZLanTingHei-M-GBK" panose="02000000000000000000" pitchFamily="2" charset="-122"/>
                <a:ea typeface="FZLanTingHei-M-GBK" panose="02000000000000000000" pitchFamily="2" charset="-122"/>
              </a:rPr>
              <a:t>www.tcl.com</a:t>
            </a:r>
            <a:endParaRPr lang="zh-CN" altLang="en-US" sz="1200" dirty="0">
              <a:solidFill>
                <a:srgbClr val="898989"/>
              </a:solidFill>
              <a:latin typeface="FZLanTingHei-M-GBK" panose="02000000000000000000" pitchFamily="2" charset="-122"/>
              <a:ea typeface="FZLanTingHei-M-GBK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B52A-F000-4E29-A0B7-B2144A5E84B7}" type="datetimeFigureOut">
              <a:rPr lang="en-GB" smtClean="0"/>
              <a:t>04/12/2023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D981-A028-4F98-ACB0-D673A892C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9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项目符号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形"/>
          <p:cNvSpPr/>
          <p:nvPr userDrawn="1"/>
        </p:nvSpPr>
        <p:spPr>
          <a:xfrm>
            <a:off x="321965" y="1248664"/>
            <a:ext cx="4899607" cy="4967307"/>
          </a:xfrm>
          <a:prstGeom prst="ellipse">
            <a:avLst/>
          </a:prstGeom>
          <a:blipFill>
            <a:blip r:embed="rId2"/>
            <a:srcRect/>
            <a:stretch>
              <a:fillRect l="-27358" t="-13404" r="-524" b="-4060"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4368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Neue Medium"/>
            </a:endParaRPr>
          </a:p>
        </p:txBody>
      </p:sp>
      <p:sp>
        <p:nvSpPr>
          <p:cNvPr id="11" name="圆形"/>
          <p:cNvSpPr/>
          <p:nvPr userDrawn="1"/>
        </p:nvSpPr>
        <p:spPr>
          <a:xfrm>
            <a:off x="3622557" y="2494796"/>
            <a:ext cx="3007650" cy="3049207"/>
          </a:xfrm>
          <a:prstGeom prst="ellipse">
            <a:avLst/>
          </a:prstGeom>
          <a:solidFill>
            <a:srgbClr val="DC3E33">
              <a:alpha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4368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60000"/>
                  <a:lumOff val="4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Neue Medium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18" y="253474"/>
            <a:ext cx="1831471" cy="85991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项目符号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形"/>
          <p:cNvSpPr/>
          <p:nvPr userDrawn="1"/>
        </p:nvSpPr>
        <p:spPr>
          <a:xfrm>
            <a:off x="321965" y="1248664"/>
            <a:ext cx="4899607" cy="4967307"/>
          </a:xfrm>
          <a:prstGeom prst="ellipse">
            <a:avLst/>
          </a:prstGeom>
          <a:blipFill>
            <a:blip r:embed="rId2"/>
            <a:srcRect/>
            <a:stretch>
              <a:fillRect l="-27358" t="-13404" r="-524" b="-4060"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4368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Neue Medium"/>
            </a:endParaRPr>
          </a:p>
        </p:txBody>
      </p:sp>
      <p:sp>
        <p:nvSpPr>
          <p:cNvPr id="11" name="圆形"/>
          <p:cNvSpPr/>
          <p:nvPr userDrawn="1"/>
        </p:nvSpPr>
        <p:spPr>
          <a:xfrm>
            <a:off x="3622557" y="2494796"/>
            <a:ext cx="3007650" cy="3049207"/>
          </a:xfrm>
          <a:prstGeom prst="ellipse">
            <a:avLst/>
          </a:prstGeom>
          <a:solidFill>
            <a:srgbClr val="DC3E33">
              <a:alpha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4368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60000"/>
                  <a:lumOff val="4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Neue Medium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18" y="253474"/>
            <a:ext cx="1831471" cy="85991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3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07" y="364574"/>
            <a:ext cx="5760834" cy="280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610170" y="6490068"/>
            <a:ext cx="3245824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E6D20B-5538-E34D-91FE-E40835CF0C83}" type="slidenum">
              <a:rPr kumimoji="1" lang="zh-CN" altLang="en-US" sz="10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kumimoji="1" lang="zh-CN" altLang="en-US" sz="10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marL="0" marR="0" indent="0" algn="l" defTabSz="550545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8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05410" indent="-105410" algn="l" defTabSz="422275" rtl="0" eaLnBrk="1" latinLnBrk="0" hangingPunct="1">
        <a:lnSpc>
          <a:spcPct val="90000"/>
        </a:lnSpc>
        <a:spcBef>
          <a:spcPts val="460"/>
        </a:spcBef>
        <a:buFont typeface="Arial" panose="020B0604020202020204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1623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1105" kern="1200">
          <a:solidFill>
            <a:schemeClr val="tx1"/>
          </a:solidFill>
          <a:latin typeface="+mn-lt"/>
          <a:ea typeface="+mn-ea"/>
          <a:cs typeface="+mn-cs"/>
        </a:defRPr>
      </a:lvl2pPr>
      <a:lvl3pPr marL="52768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3850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94932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16078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58242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79451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1pPr>
      <a:lvl2pPr marL="21082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2pPr>
      <a:lvl3pPr marL="42227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3pPr>
      <a:lvl4pPr marL="63309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84391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05537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26619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47701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68910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07" y="364574"/>
            <a:ext cx="5760834" cy="280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610170" y="6490068"/>
            <a:ext cx="3245824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defTabSz="436880" hangingPunct="0"/>
            <a:fld id="{22E6D20B-5538-E34D-91FE-E40835CF0C83}" type="slidenum">
              <a:rPr kumimoji="1" lang="zh-CN" altLang="en-US" kern="0" smtClean="0">
                <a:solidFill>
                  <a:prstClr val="black"/>
                </a:solidFill>
                <a:sym typeface="Helvetica Neue"/>
              </a:rPr>
              <a:t>‹#›</a:t>
            </a:fld>
            <a:endParaRPr kumimoji="1" lang="zh-CN" altLang="en-US" kern="0">
              <a:solidFill>
                <a:prstClr val="black"/>
              </a:solidFill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hf hdr="0" ftr="0" dt="0"/>
  <p:txStyles>
    <p:titleStyle>
      <a:lvl1pPr marL="0" marR="0" indent="0" algn="l" defTabSz="550545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8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05410" indent="-105410" algn="l" defTabSz="422275" rtl="0" eaLnBrk="1" latinLnBrk="0" hangingPunct="1">
        <a:lnSpc>
          <a:spcPct val="90000"/>
        </a:lnSpc>
        <a:spcBef>
          <a:spcPts val="460"/>
        </a:spcBef>
        <a:buFont typeface="Arial" panose="020B0604020202020204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1623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1105" kern="1200">
          <a:solidFill>
            <a:schemeClr val="tx1"/>
          </a:solidFill>
          <a:latin typeface="+mn-lt"/>
          <a:ea typeface="+mn-ea"/>
          <a:cs typeface="+mn-cs"/>
        </a:defRPr>
      </a:lvl2pPr>
      <a:lvl3pPr marL="52768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3850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94932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16078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58242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79451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1pPr>
      <a:lvl2pPr marL="21082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2pPr>
      <a:lvl3pPr marL="42227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3pPr>
      <a:lvl4pPr marL="63309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84391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05537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26619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47701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68910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07" y="364574"/>
            <a:ext cx="5760834" cy="280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610170" y="6490068"/>
            <a:ext cx="3245824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defTabSz="436880" hangingPunct="0"/>
            <a:fld id="{22E6D20B-5538-E34D-91FE-E40835CF0C83}" type="slidenum">
              <a:rPr kumimoji="1" lang="zh-CN" altLang="en-US" kern="0" smtClean="0">
                <a:solidFill>
                  <a:prstClr val="black"/>
                </a:solidFill>
                <a:sym typeface="Helvetica Neue"/>
              </a:rPr>
              <a:t>‹#›</a:t>
            </a:fld>
            <a:endParaRPr kumimoji="1" lang="zh-CN" altLang="en-US" kern="0">
              <a:solidFill>
                <a:prstClr val="black"/>
              </a:solidFill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lvl1pPr marL="0" marR="0" indent="0" algn="l" defTabSz="550545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8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05410" indent="-105410" algn="l" defTabSz="422275" rtl="0" eaLnBrk="1" latinLnBrk="0" hangingPunct="1">
        <a:lnSpc>
          <a:spcPct val="90000"/>
        </a:lnSpc>
        <a:spcBef>
          <a:spcPts val="460"/>
        </a:spcBef>
        <a:buFont typeface="Arial" panose="020B0604020202020204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1623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1105" kern="1200">
          <a:solidFill>
            <a:schemeClr val="tx1"/>
          </a:solidFill>
          <a:latin typeface="+mn-lt"/>
          <a:ea typeface="+mn-ea"/>
          <a:cs typeface="+mn-cs"/>
        </a:defRPr>
      </a:lvl2pPr>
      <a:lvl3pPr marL="52768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3850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94932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16078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58242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79451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1pPr>
      <a:lvl2pPr marL="21082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2pPr>
      <a:lvl3pPr marL="42227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3pPr>
      <a:lvl4pPr marL="63309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84391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05537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26619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47701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68910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07" y="364574"/>
            <a:ext cx="5760834" cy="280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610170" y="6490068"/>
            <a:ext cx="3245824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defTabSz="436880" hangingPunct="0"/>
            <a:fld id="{22E6D20B-5538-E34D-91FE-E40835CF0C83}" type="slidenum">
              <a:rPr kumimoji="1" lang="zh-CN" altLang="en-US" kern="0" smtClean="0">
                <a:solidFill>
                  <a:prstClr val="black"/>
                </a:solidFill>
                <a:sym typeface="Helvetica Neue"/>
              </a:rPr>
              <a:t>‹#›</a:t>
            </a:fld>
            <a:endParaRPr kumimoji="1" lang="zh-CN" altLang="en-US" kern="0">
              <a:solidFill>
                <a:prstClr val="black"/>
              </a:solidFill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marL="0" marR="0" indent="0" algn="l" defTabSz="550545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8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05410" indent="-105410" algn="l" defTabSz="422275" rtl="0" eaLnBrk="1" latinLnBrk="0" hangingPunct="1">
        <a:lnSpc>
          <a:spcPct val="90000"/>
        </a:lnSpc>
        <a:spcBef>
          <a:spcPts val="460"/>
        </a:spcBef>
        <a:buFont typeface="Arial" panose="020B0604020202020204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1623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1105" kern="1200">
          <a:solidFill>
            <a:schemeClr val="tx1"/>
          </a:solidFill>
          <a:latin typeface="+mn-lt"/>
          <a:ea typeface="+mn-ea"/>
          <a:cs typeface="+mn-cs"/>
        </a:defRPr>
      </a:lvl2pPr>
      <a:lvl3pPr marL="52768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3850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94932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16078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58242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79451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1pPr>
      <a:lvl2pPr marL="21082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2pPr>
      <a:lvl3pPr marL="42227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3pPr>
      <a:lvl4pPr marL="63309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84391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05537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26619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47701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68910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07" y="364574"/>
            <a:ext cx="5760834" cy="280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8610170" y="6490068"/>
            <a:ext cx="3245824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E6D20B-5538-E34D-91FE-E40835CF0C83}" type="slidenum">
              <a:rPr kumimoji="1" lang="zh-CN" altLang="en-US" sz="10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kumimoji="1" lang="zh-CN" altLang="en-US" sz="10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marL="0" marR="0" indent="0" algn="l" defTabSz="550545" rtl="0" eaLnBrk="1" fontAlgn="auto" latinLnBrk="0" hangingPunct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8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05410" indent="-105410" algn="l" defTabSz="422275" rtl="0" eaLnBrk="1" latinLnBrk="0" hangingPunct="1">
        <a:lnSpc>
          <a:spcPct val="90000"/>
        </a:lnSpc>
        <a:spcBef>
          <a:spcPts val="460"/>
        </a:spcBef>
        <a:buFont typeface="Arial" panose="020B0604020202020204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1623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1105" kern="1200">
          <a:solidFill>
            <a:schemeClr val="tx1"/>
          </a:solidFill>
          <a:latin typeface="+mn-lt"/>
          <a:ea typeface="+mn-ea"/>
          <a:cs typeface="+mn-cs"/>
        </a:defRPr>
      </a:lvl2pPr>
      <a:lvl3pPr marL="52768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3850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949325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16078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58242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794510" indent="-105410" algn="l" defTabSz="422275" rtl="0" eaLnBrk="1" latinLnBrk="0" hangingPunct="1">
        <a:lnSpc>
          <a:spcPct val="90000"/>
        </a:lnSpc>
        <a:spcBef>
          <a:spcPts val="235"/>
        </a:spcBef>
        <a:buFont typeface="Arial" panose="020B0604020202020204"/>
        <a:buChar char="•"/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1pPr>
      <a:lvl2pPr marL="21082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2pPr>
      <a:lvl3pPr marL="42227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3pPr>
      <a:lvl4pPr marL="63309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4pPr>
      <a:lvl5pPr marL="843915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5pPr>
      <a:lvl6pPr marL="105537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6pPr>
      <a:lvl7pPr marL="126619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7pPr>
      <a:lvl8pPr marL="147701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8pPr>
      <a:lvl9pPr marL="1689100" algn="l" defTabSz="422275" rtl="0" eaLnBrk="1" latinLnBrk="0" hangingPunct="1">
        <a:defRPr sz="8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主标题为方正兰亭 , 最大30pt"/>
          <p:cNvSpPr txBox="1"/>
          <p:nvPr/>
        </p:nvSpPr>
        <p:spPr>
          <a:xfrm>
            <a:off x="647701" y="3241630"/>
            <a:ext cx="5547359" cy="42062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Views on R19 NTN Enhancements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0159" y="6061710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TCL </a:t>
            </a:r>
            <a:r>
              <a:rPr lang="en-GB" b="1" dirty="0" smtClean="0">
                <a:solidFill>
                  <a:schemeClr val="bg1"/>
                </a:solidFill>
              </a:rPr>
              <a:t>New Technology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341350" y="600252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35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45" y="698437"/>
            <a:ext cx="10515600" cy="1325563"/>
          </a:xfrm>
        </p:spPr>
        <p:txBody>
          <a:bodyPr>
            <a:normAutofit/>
          </a:bodyPr>
          <a:lstStyle/>
          <a:p>
            <a:r>
              <a:rPr lang="en-US" sz="3400" dirty="0">
                <a:latin typeface="Arial" panose="020B0604020202020204" pitchFamily="34" charset="0"/>
                <a:cs typeface="Arial" panose="020B0604020202020204" pitchFamily="34" charset="0"/>
              </a:rPr>
              <a:t>Table of Contents </a:t>
            </a:r>
            <a:endParaRPr lang="en-GB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3545" y="6428112"/>
            <a:ext cx="762000" cy="3333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341350" y="600252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  <p:sp>
        <p:nvSpPr>
          <p:cNvPr id="7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1052945" y="1921660"/>
            <a:ext cx="10099964" cy="3629025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93017" y="2332664"/>
            <a:ext cx="9859891" cy="3186114"/>
          </a:xfrm>
        </p:spPr>
        <p:txBody>
          <a:bodyPr/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5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NTN </a:t>
            </a:r>
            <a:r>
              <a:rPr lang="en-US" altLang="zh-CN" sz="25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Rel-19 Potential Enhancements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5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NTN </a:t>
            </a:r>
            <a:r>
              <a:rPr lang="en-US" altLang="zh-CN" sz="2500" dirty="0" err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IoT</a:t>
            </a:r>
            <a:r>
              <a:rPr lang="en-US" altLang="zh-CN" sz="25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Rel-19 Potential Enhancements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Detailed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Summary of NTN &amp; NTN-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Potential </a:t>
            </a:r>
            <a:r>
              <a:rPr lang="en-US" altLang="zh-CN" sz="25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Enhancements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TCL 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Views on Potential Rel-19 NTN and NTN-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5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Enhancements</a:t>
            </a:r>
            <a:endParaRPr lang="en-US" altLang="zh-CN" sz="25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1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2</a:t>
            </a:fld>
            <a:endParaRPr kumimoji="1"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494720" y="728687"/>
            <a:ext cx="4779819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u="sng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NTN Rel-19 Potential Enhancements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878901"/>
              </p:ext>
            </p:extLst>
          </p:nvPr>
        </p:nvGraphicFramePr>
        <p:xfrm>
          <a:off x="5291857" y="1081817"/>
          <a:ext cx="6620780" cy="50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/>
          <p:cNvSpPr/>
          <p:nvPr/>
        </p:nvSpPr>
        <p:spPr>
          <a:xfrm>
            <a:off x="10341350" y="712485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961209" y="1688368"/>
            <a:ext cx="4187483" cy="3884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Regenerative payloads for NR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TN/TN Mobility enhancement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Downlink Coverage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Enhanced GNSS Operation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Uplink Capacity/Throughput Enhancement for NR NTN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Discontinuous coverage for NR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Multi-connectivity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</a:t>
            </a:r>
            <a:r>
              <a:rPr lang="en-GB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Reduced Capabilities </a:t>
            </a: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Dedicated Notification/Alert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GB" sz="1400" dirty="0" smtClean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GB" sz="14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1209" y="5153101"/>
            <a:ext cx="4182556" cy="11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TCL is supportive </a:t>
            </a: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all </a:t>
            </a: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above Rel-19 NTN features enhancements.</a:t>
            </a:r>
          </a:p>
          <a:p>
            <a:pPr marL="285750" indent="-285750">
              <a:lnSpc>
                <a:spcPct val="107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TCL also supports additional topics such as MBS related Enhancements </a:t>
            </a:r>
            <a:endParaRPr lang="en-GB" sz="1300" b="1" dirty="0"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8148" y="1365523"/>
            <a:ext cx="4461164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NTN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According to Past Contributions</a:t>
            </a:r>
            <a:endParaRPr lang="en-GB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0865" y="4826377"/>
            <a:ext cx="4461164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TCL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R19 NTN</a:t>
            </a:r>
            <a:endParaRPr lang="en-GB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5776589" y="1117599"/>
            <a:ext cx="5640149" cy="5238751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528201" y="1282685"/>
            <a:ext cx="4904828" cy="5073665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17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3</a:t>
            </a:fld>
            <a:endParaRPr kumimoji="1"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469137" y="1067684"/>
            <a:ext cx="5151509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u="sng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NTN</a:t>
            </a:r>
            <a:r>
              <a:rPr lang="en-US" altLang="zh-CN" sz="2000" u="sng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lang="en-US" altLang="zh-CN" sz="2000" u="sng" dirty="0" err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IoT</a:t>
            </a:r>
            <a:r>
              <a:rPr lang="en-US" altLang="zh-CN" sz="2000" u="sng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Rel-19 </a:t>
            </a:r>
            <a:r>
              <a:rPr lang="en-US" altLang="zh-CN" sz="2000" u="sng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Potential</a:t>
            </a:r>
            <a:r>
              <a:rPr lang="en-US" altLang="zh-CN" sz="2000" u="sng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Enhancements</a:t>
            </a:r>
            <a:endParaRPr lang="en-US" altLang="zh-CN" sz="2000" u="sng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3480493"/>
              </p:ext>
            </p:extLst>
          </p:nvPr>
        </p:nvGraphicFramePr>
        <p:xfrm>
          <a:off x="5795818" y="1219200"/>
          <a:ext cx="5629563" cy="4807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/>
          <p:cNvSpPr/>
          <p:nvPr/>
        </p:nvSpPr>
        <p:spPr>
          <a:xfrm>
            <a:off x="10341350" y="600252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932433" y="2401976"/>
            <a:ext cx="4456546" cy="2166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capacity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S&amp;F Satellite operation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en-GB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NB-</a:t>
            </a:r>
            <a:r>
              <a:rPr lang="en-GB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NTN coexistence in NR NTN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Mobility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5GC supporting </a:t>
            </a:r>
            <a:r>
              <a:rPr lang="en-GB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-NTN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0975" y="1854318"/>
            <a:ext cx="4862370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NTN-</a:t>
            </a:r>
            <a:r>
              <a:rPr lang="en-GB" sz="14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Topics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According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to Past Contributions</a:t>
            </a:r>
            <a:endParaRPr lang="en-GB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0975" y="4635390"/>
            <a:ext cx="4461164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TCL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R19 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NTN-</a:t>
            </a:r>
            <a:r>
              <a:rPr lang="en-GB" sz="1400" u="sng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95340" y="5075511"/>
            <a:ext cx="4593639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TCL is supportive of all of the above Rel-19 NTN features enhancements.</a:t>
            </a:r>
          </a:p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TCL also supports </a:t>
            </a:r>
            <a:r>
              <a:rPr lang="en-GB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NTN-IOT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features</a:t>
            </a:r>
            <a:r>
              <a:rPr lang="en-GB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MBS related Enhancements </a:t>
            </a:r>
            <a:endParaRPr lang="en-GB" sz="1600" b="1" dirty="0"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5717948" y="1117600"/>
            <a:ext cx="5924486" cy="5197080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528201" y="1735931"/>
            <a:ext cx="4904828" cy="4620419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4521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66743"/>
              </p:ext>
            </p:extLst>
          </p:nvPr>
        </p:nvGraphicFramePr>
        <p:xfrm>
          <a:off x="8323875" y="1741737"/>
          <a:ext cx="2984268" cy="2257717"/>
        </p:xfrm>
        <a:graphic>
          <a:graphicData uri="http://schemas.openxmlformats.org/drawingml/2006/table">
            <a:tbl>
              <a:tblPr/>
              <a:tblGrid>
                <a:gridCol w="2984268">
                  <a:extLst>
                    <a:ext uri="{9D8B030D-6E8A-4147-A177-3AD203B41FA5}">
                      <a16:colId xmlns:a16="http://schemas.microsoft.com/office/drawing/2014/main" val="3247621631"/>
                    </a:ext>
                  </a:extLst>
                </a:gridCol>
              </a:tblGrid>
              <a:tr h="440381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nhancements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the conditional hand-over procedure in order to address the latency discrepancy between both NTN and TN access links.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696145"/>
                  </a:ext>
                </a:extLst>
              </a:tr>
              <a:tr h="179772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 reselection enhancements from TN to NTN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880736"/>
                  </a:ext>
                </a:extLst>
              </a:tr>
              <a:tr h="179772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TN-NTN handover enhancement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308052"/>
                  </a:ext>
                </a:extLst>
              </a:tr>
              <a:tr h="179772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NTN-TN handover enhancement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245636"/>
                  </a:ext>
                </a:extLst>
              </a:tr>
              <a:tr h="310076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Handover-&gt; to support a group of UEs simultaneously switch to the same cell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410714"/>
                  </a:ext>
                </a:extLst>
              </a:tr>
              <a:tr h="310076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enhancement in the scenarios of the predictable future service satellites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438576"/>
                  </a:ext>
                </a:extLst>
              </a:tr>
              <a:tr h="195237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 - NTN mobility enhancement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246"/>
                  </a:ext>
                </a:extLst>
              </a:tr>
              <a:tr h="179772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 switching HO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443349"/>
                  </a:ext>
                </a:extLst>
              </a:tr>
              <a:tr h="179772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in RRC_INACTIVE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40526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54205"/>
              </p:ext>
            </p:extLst>
          </p:nvPr>
        </p:nvGraphicFramePr>
        <p:xfrm>
          <a:off x="8115737" y="1539207"/>
          <a:ext cx="3505200" cy="21971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92094708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NTN/TN Mobility enhancement 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384167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11996"/>
              </p:ext>
            </p:extLst>
          </p:nvPr>
        </p:nvGraphicFramePr>
        <p:xfrm>
          <a:off x="4933819" y="2863533"/>
          <a:ext cx="3505200" cy="351155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3329045691"/>
                    </a:ext>
                  </a:extLst>
                </a:gridCol>
              </a:tblGrid>
              <a:tr h="35115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Dedicated Notification/Alert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41083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627264"/>
              </p:ext>
            </p:extLst>
          </p:nvPr>
        </p:nvGraphicFramePr>
        <p:xfrm>
          <a:off x="4994539" y="3348979"/>
          <a:ext cx="2703745" cy="486410"/>
        </p:xfrm>
        <a:graphic>
          <a:graphicData uri="http://schemas.openxmlformats.org/drawingml/2006/table">
            <a:tbl>
              <a:tblPr/>
              <a:tblGrid>
                <a:gridCol w="2703745">
                  <a:extLst>
                    <a:ext uri="{9D8B030D-6E8A-4147-A177-3AD203B41FA5}">
                      <a16:colId xmlns:a16="http://schemas.microsoft.com/office/drawing/2014/main" val="41546632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L1 or if L3 is enough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407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Specify, a notification/alert message and its delivery (without UE response)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17528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394775"/>
              </p:ext>
            </p:extLst>
          </p:nvPr>
        </p:nvGraphicFramePr>
        <p:xfrm>
          <a:off x="5034880" y="2309892"/>
          <a:ext cx="2720828" cy="571500"/>
        </p:xfrm>
        <a:graphic>
          <a:graphicData uri="http://schemas.openxmlformats.org/drawingml/2006/table">
            <a:tbl>
              <a:tblPr/>
              <a:tblGrid>
                <a:gridCol w="2720828">
                  <a:extLst>
                    <a:ext uri="{9D8B030D-6E8A-4147-A177-3AD203B41FA5}">
                      <a16:colId xmlns:a16="http://schemas.microsoft.com/office/drawing/2014/main" val="11043668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NTN/NTN CA/DC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192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NTN/TN  CA/DC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8746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based network selection or mobility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76324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58289"/>
              </p:ext>
            </p:extLst>
          </p:nvPr>
        </p:nvGraphicFramePr>
        <p:xfrm>
          <a:off x="4878752" y="2039574"/>
          <a:ext cx="3505200" cy="21971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212538609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Multi-connectivity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82978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633691"/>
              </p:ext>
            </p:extLst>
          </p:nvPr>
        </p:nvGraphicFramePr>
        <p:xfrm>
          <a:off x="4933819" y="3869246"/>
          <a:ext cx="3505200" cy="21971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672017689"/>
                    </a:ext>
                  </a:extLst>
                </a:gridCol>
              </a:tblGrid>
              <a:tr h="166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of Regenerative payloads for NR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85589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930223"/>
              </p:ext>
            </p:extLst>
          </p:nvPr>
        </p:nvGraphicFramePr>
        <p:xfrm>
          <a:off x="4999567" y="4122813"/>
          <a:ext cx="2253180" cy="1524000"/>
        </p:xfrm>
        <a:graphic>
          <a:graphicData uri="http://schemas.openxmlformats.org/drawingml/2006/table">
            <a:tbl>
              <a:tblPr/>
              <a:tblGrid>
                <a:gridCol w="2253180">
                  <a:extLst>
                    <a:ext uri="{9D8B030D-6E8A-4147-A177-3AD203B41FA5}">
                      <a16:colId xmlns:a16="http://schemas.microsoft.com/office/drawing/2014/main" val="362981291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 only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8229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 </a:t>
                      </a:r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5937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UPF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6210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GSO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91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NGSO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3303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ISL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006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Network Controlled Repeater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689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IAB 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00251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792684"/>
              </p:ext>
            </p:extLst>
          </p:nvPr>
        </p:nvGraphicFramePr>
        <p:xfrm>
          <a:off x="8115737" y="4109066"/>
          <a:ext cx="3505200" cy="21971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26841552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Downlink Coverage enhancements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020509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41334"/>
              </p:ext>
            </p:extLst>
          </p:nvPr>
        </p:nvGraphicFramePr>
        <p:xfrm>
          <a:off x="8391501" y="4428727"/>
          <a:ext cx="2433782" cy="379730"/>
        </p:xfrm>
        <a:graphic>
          <a:graphicData uri="http://schemas.openxmlformats.org/drawingml/2006/table">
            <a:tbl>
              <a:tblPr/>
              <a:tblGrid>
                <a:gridCol w="2433782">
                  <a:extLst>
                    <a:ext uri="{9D8B030D-6E8A-4147-A177-3AD203B41FA5}">
                      <a16:colId xmlns:a16="http://schemas.microsoft.com/office/drawing/2014/main" val="3515326041"/>
                    </a:ext>
                  </a:extLst>
                </a:gridCol>
              </a:tblGrid>
              <a:tr h="16772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 Physical and Control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7648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satellite power saving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354553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213209"/>
              </p:ext>
            </p:extLst>
          </p:nvPr>
        </p:nvGraphicFramePr>
        <p:xfrm>
          <a:off x="8169077" y="4927340"/>
          <a:ext cx="3505200" cy="21971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155576148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Uplink Coverage enhancements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579119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835480"/>
              </p:ext>
            </p:extLst>
          </p:nvPr>
        </p:nvGraphicFramePr>
        <p:xfrm>
          <a:off x="8355049" y="5265933"/>
          <a:ext cx="2509489" cy="381000"/>
        </p:xfrm>
        <a:graphic>
          <a:graphicData uri="http://schemas.openxmlformats.org/drawingml/2006/table">
            <a:tbl>
              <a:tblPr/>
              <a:tblGrid>
                <a:gridCol w="2509489">
                  <a:extLst>
                    <a:ext uri="{9D8B030D-6E8A-4147-A177-3AD203B41FA5}">
                      <a16:colId xmlns:a16="http://schemas.microsoft.com/office/drawing/2014/main" val="224087693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Handheld: HPUE /26 dBm (29, 31 ?)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62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 Handheld: HPUE /26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(29, 31 ?)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306296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63396"/>
              </p:ext>
            </p:extLst>
          </p:nvPr>
        </p:nvGraphicFramePr>
        <p:xfrm>
          <a:off x="1494346" y="3139608"/>
          <a:ext cx="2109744" cy="652780"/>
        </p:xfrm>
        <a:graphic>
          <a:graphicData uri="http://schemas.openxmlformats.org/drawingml/2006/table">
            <a:tbl>
              <a:tblPr/>
              <a:tblGrid>
                <a:gridCol w="2109744">
                  <a:extLst>
                    <a:ext uri="{9D8B030D-6E8A-4147-A177-3AD203B41FA5}">
                      <a16:colId xmlns:a16="http://schemas.microsoft.com/office/drawing/2014/main" val="302518724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on Sat (regenerative payload)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698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Define related procedures and signalling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569568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44858"/>
              </p:ext>
            </p:extLst>
          </p:nvPr>
        </p:nvGraphicFramePr>
        <p:xfrm>
          <a:off x="1510271" y="4153271"/>
          <a:ext cx="2245360" cy="571500"/>
        </p:xfrm>
        <a:graphic>
          <a:graphicData uri="http://schemas.openxmlformats.org/drawingml/2006/table">
            <a:tbl>
              <a:tblPr/>
              <a:tblGrid>
                <a:gridCol w="2245360">
                  <a:extLst>
                    <a:ext uri="{9D8B030D-6E8A-4147-A177-3AD203B41FA5}">
                      <a16:colId xmlns:a16="http://schemas.microsoft.com/office/drawing/2014/main" val="37634777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Uplink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7005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Downlink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190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104323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019"/>
              </p:ext>
            </p:extLst>
          </p:nvPr>
        </p:nvGraphicFramePr>
        <p:xfrm>
          <a:off x="1565861" y="5222860"/>
          <a:ext cx="2466340" cy="381000"/>
        </p:xfrm>
        <a:graphic>
          <a:graphicData uri="http://schemas.openxmlformats.org/drawingml/2006/table">
            <a:tbl>
              <a:tblPr/>
              <a:tblGrid>
                <a:gridCol w="2466340">
                  <a:extLst>
                    <a:ext uri="{9D8B030D-6E8A-4147-A177-3AD203B41FA5}">
                      <a16:colId xmlns:a16="http://schemas.microsoft.com/office/drawing/2014/main" val="97102537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Guard band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3011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171450" indent="-1714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band</a:t>
                      </a:r>
                    </a:p>
                  </a:txBody>
                  <a:tcPr marL="6350" marR="6350" marT="63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539445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14483"/>
              </p:ext>
            </p:extLst>
          </p:nvPr>
        </p:nvGraphicFramePr>
        <p:xfrm>
          <a:off x="1240512" y="3881687"/>
          <a:ext cx="2410460" cy="219710"/>
        </p:xfrm>
        <a:graphic>
          <a:graphicData uri="http://schemas.openxmlformats.org/drawingml/2006/table">
            <a:tbl>
              <a:tblPr/>
              <a:tblGrid>
                <a:gridCol w="2410460">
                  <a:extLst>
                    <a:ext uri="{9D8B030D-6E8A-4147-A177-3AD203B41FA5}">
                      <a16:colId xmlns:a16="http://schemas.microsoft.com/office/drawing/2014/main" val="262046423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nhancements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323097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55930"/>
              </p:ext>
            </p:extLst>
          </p:nvPr>
        </p:nvGraphicFramePr>
        <p:xfrm>
          <a:off x="1240512" y="2736178"/>
          <a:ext cx="2189414" cy="384304"/>
        </p:xfrm>
        <a:graphic>
          <a:graphicData uri="http://schemas.openxmlformats.org/drawingml/2006/table">
            <a:tbl>
              <a:tblPr/>
              <a:tblGrid>
                <a:gridCol w="2189414">
                  <a:extLst>
                    <a:ext uri="{9D8B030D-6E8A-4147-A177-3AD203B41FA5}">
                      <a16:colId xmlns:a16="http://schemas.microsoft.com/office/drawing/2014/main" val="416310499"/>
                    </a:ext>
                  </a:extLst>
                </a:gridCol>
              </a:tblGrid>
              <a:tr h="3843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of S&amp;F Satellite operation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19541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113950"/>
              </p:ext>
            </p:extLst>
          </p:nvPr>
        </p:nvGraphicFramePr>
        <p:xfrm>
          <a:off x="1240512" y="4881768"/>
          <a:ext cx="3505200" cy="43942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17071346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NTN coexistence in NR NTN</a:t>
                      </a: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16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039133"/>
                  </a:ext>
                </a:extLst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896502" y="996320"/>
            <a:ext cx="6690161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 smtClean="0">
                <a:latin typeface="Arial" panose="020B0604020202020204" pitchFamily="34" charset="0"/>
                <a:cs typeface="Arial" panose="020B0604020202020204" pitchFamily="34" charset="0"/>
              </a:rPr>
              <a:t>Detailed Summary of NTN &amp; NTN-</a:t>
            </a:r>
            <a:r>
              <a:rPr lang="en-GB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Potential </a:t>
            </a:r>
            <a:r>
              <a:rPr lang="en-US" altLang="zh-CN" u="sng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Enhancements</a:t>
            </a:r>
            <a:endParaRPr lang="en-US" altLang="zh-CN" u="sng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1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8011078" y="1445491"/>
            <a:ext cx="3383203" cy="4383809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341350" y="712485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  <p:sp>
        <p:nvSpPr>
          <p:cNvPr id="23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4513962" y="1814513"/>
            <a:ext cx="3277694" cy="4014787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986657" y="2578894"/>
            <a:ext cx="3258801" cy="3250406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892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5</a:t>
            </a:fld>
            <a:endParaRPr kumimoji="1"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965773" y="1130374"/>
            <a:ext cx="7571007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TCL  Views on Potential Rel-19 NTN </a:t>
            </a:r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NTN-</a:t>
            </a:r>
            <a:r>
              <a:rPr lang="en-GB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u="sng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Enhancements</a:t>
            </a:r>
            <a:endParaRPr lang="en-US" altLang="zh-CN" u="sng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2250" y="3062242"/>
            <a:ext cx="4456546" cy="255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capacity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S&amp;F Satellite operation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en-GB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NB-</a:t>
            </a:r>
            <a:r>
              <a:rPr lang="en-GB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NTN coexistence in NR NTN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Mobility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5GC supporting </a:t>
            </a:r>
            <a:r>
              <a:rPr lang="en-GB" sz="1600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-NTN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</a:t>
            </a:r>
            <a:r>
              <a:rPr lang="en-GB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MBS as additional topics</a:t>
            </a:r>
            <a:endParaRPr lang="en-GB" sz="16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11149" y="2500634"/>
            <a:ext cx="4187483" cy="3218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Regenerative payloads for NR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TN/TN Mobility enhancement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Downlink Coverage enhancements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Enhanced GNSS Operation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Uplink Capacity/Throughput Enhancement for NR NTN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Discontinuous coverage for NR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Multi-connectivity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</a:t>
            </a:r>
            <a:r>
              <a:rPr lang="en-GB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Reduced Capabilities </a:t>
            </a: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of MBS </a:t>
            </a:r>
            <a:r>
              <a:rPr lang="en-GB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additional </a:t>
            </a:r>
            <a:r>
              <a:rPr lang="en-GB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  <a:endParaRPr lang="en-GB" sz="14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1129145" y="2754630"/>
            <a:ext cx="4475365" cy="3143250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10341350" y="712485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/>
              <a:t>RP-233173</a:t>
            </a:r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041973" y="2318111"/>
            <a:ext cx="4461164" cy="306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TCL </a:t>
            </a: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Potential Topics for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R19  NTN-</a:t>
            </a:r>
            <a:r>
              <a:rPr lang="en-GB" sz="14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Include: </a:t>
            </a:r>
            <a:endParaRPr lang="en-GB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圆角矩形 200">
            <a:extLst>
              <a:ext uri="{FF2B5EF4-FFF2-40B4-BE49-F238E27FC236}">
                <a16:creationId xmlns:a16="http://schemas.microsoft.com/office/drawing/2014/main" id="{1384F791-BDF6-458A-A00A-3FD47DCE8B29}"/>
              </a:ext>
            </a:extLst>
          </p:cNvPr>
          <p:cNvSpPr/>
          <p:nvPr/>
        </p:nvSpPr>
        <p:spPr>
          <a:xfrm>
            <a:off x="6242662" y="2213610"/>
            <a:ext cx="4583474" cy="3722370"/>
          </a:xfrm>
          <a:prstGeom prst="roundRect">
            <a:avLst>
              <a:gd name="adj" fmla="val 1727"/>
            </a:avLst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6168389" y="1738623"/>
            <a:ext cx="3548407" cy="32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u="sng" dirty="0">
                <a:latin typeface="Arial" panose="020B0604020202020204" pitchFamily="34" charset="0"/>
                <a:cs typeface="Arial" panose="020B0604020202020204" pitchFamily="34" charset="0"/>
              </a:rPr>
              <a:t>TCL Potential Topics for R19 </a:t>
            </a:r>
            <a:r>
              <a:rPr lang="en-GB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NTN Include:</a:t>
            </a:r>
            <a:endParaRPr lang="en-GB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2103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ZkZWNlYTA0MDg2ZTc3NmRlNDJmOGU5YjFkMTIzYmYifQ=="/>
  <p:tag name="KSO_WPP_MARK_KEY" val="39d9c247-b21c-467f-8c3a-0f4bcfd9621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29867</TotalTime>
  <Words>500</Words>
  <Application>Microsoft Office PowerPoint</Application>
  <PresentationFormat>Widescreen</PresentationFormat>
  <Paragraphs>105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FZLanTingHei-M-GBK</vt:lpstr>
      <vt:lpstr>Helvetica Neue</vt:lpstr>
      <vt:lpstr>微软雅黑</vt:lpstr>
      <vt:lpstr>DengXian</vt:lpstr>
      <vt:lpstr>DengXian</vt:lpstr>
      <vt:lpstr>等线 Light</vt:lpstr>
      <vt:lpstr>Arial</vt:lpstr>
      <vt:lpstr>Calibri</vt:lpstr>
      <vt:lpstr>Times New Roman</vt:lpstr>
      <vt:lpstr>Wingdings</vt:lpstr>
      <vt:lpstr>Office 主题​​</vt:lpstr>
      <vt:lpstr>2_自定义设计方案</vt:lpstr>
      <vt:lpstr>自定义设计方案</vt:lpstr>
      <vt:lpstr>1_自定义设计方案</vt:lpstr>
      <vt:lpstr>3_自定义设计方案</vt:lpstr>
      <vt:lpstr>4_自定义设计方案</vt:lpstr>
      <vt:lpstr>PowerPoint Presentation</vt:lpstr>
      <vt:lpstr>Table of Contents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w1683</dc:creator>
  <cp:lastModifiedBy>AHMED MOHAMMED MIKAE</cp:lastModifiedBy>
  <cp:revision>803</cp:revision>
  <cp:lastPrinted>2021-01-25T06:16:00Z</cp:lastPrinted>
  <dcterms:created xsi:type="dcterms:W3CDTF">2020-12-26T13:45:00Z</dcterms:created>
  <dcterms:modified xsi:type="dcterms:W3CDTF">2023-12-04T09:45:11Z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D571248F1B944EBAB5E4C48089F0A73A</vt:lpwstr>
  </property>
  <property fmtid="{D5CDD505-2E9C-101B-9397-08002B2CF9AE}" pid="3" name="KSOProductBuildVer">
    <vt:lpwstr>2052-11.1.0.13703</vt:lpwstr>
  </property>
</Properties>
</file>