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2"/>
    <p:sldId id="266" r:id="rId3"/>
    <p:sldId id="268" r:id="rId4"/>
    <p:sldId id="269" r:id="rId5"/>
    <p:sldId id="270" r:id="rId6"/>
    <p:sldId id="27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1pPr>
    <a:lvl2pPr marL="0" marR="0" indent="228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2pPr>
    <a:lvl3pPr marL="0" marR="0" indent="457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3pPr>
    <a:lvl4pPr marL="0" marR="0" indent="685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4pPr>
    <a:lvl5pPr marL="0" marR="0" indent="9144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5pPr>
    <a:lvl6pPr marL="0" marR="0" indent="11430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6pPr>
    <a:lvl7pPr marL="0" marR="0" indent="1371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7pPr>
    <a:lvl8pPr marL="0" marR="0" indent="1600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8pPr>
    <a:lvl9pPr marL="0" marR="0" indent="1828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3AF8BB9F-1888-4B3F-BF0D-C1CB2776DBD4}" styleName="">
    <a:tblBg/>
    <a:wholeTbl>
      <a:tcTxStyle b="off" i="off">
        <a:fontRef idx="minor">
          <a:schemeClr val="accent4">
            <a:hueOff val="9600000"/>
            <a:satOff val="22648"/>
            <a:lumOff val="42149"/>
          </a:schemeClr>
        </a:fontRef>
        <a:schemeClr val="accent4">
          <a:hueOff val="9600000"/>
          <a:satOff val="22648"/>
          <a:lumOff val="42149"/>
        </a:schemeClr>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9612B053-C600-4490-9283-97B1CF0FE781}" styleName="">
    <a:tblBg/>
    <a:wholeTbl>
      <a:tcTxStyle b="off" i="off">
        <a:fontRef idx="minor">
          <a:srgbClr val="000000"/>
        </a:fontRef>
        <a:srgbClr val="000000"/>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8F44A2F1-9E1F-4B54-A3A2-5F16C0AD49E2}" styleName="">
    <a:tblBg/>
    <a:wholeTbl>
      <a:tcTxStyle>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EFF1F3"/>
          </a:solidFill>
        </a:fill>
      </a:tcStyle>
    </a:band2H>
    <a:firstCol>
      <a:tcTxStyle b="off">
        <a:font>
          <a:latin typeface="Gill Sans"/>
          <a:ea typeface="Gill Sans"/>
          <a:cs typeface="Gill Sans"/>
        </a:font>
        <a:schemeClr val="accent4">
          <a:hueOff val="9600000"/>
          <a:satOff val="22648"/>
          <a:lumOff val="42149"/>
        </a:schemeClr>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a:font>
          <a:latin typeface="Gill Sans"/>
          <a:ea typeface="Gill Sans"/>
          <a:cs typeface="Gill Sans"/>
        </a:font>
        <a:schemeClr val="accent4">
          <a:hueOff val="9600000"/>
          <a:satOff val="22648"/>
          <a:lumOff val="42149"/>
        </a:schemeClr>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a:font>
          <a:latin typeface="Gill Sans"/>
          <a:ea typeface="Gill Sans"/>
          <a:cs typeface="Gill Sans"/>
        </a:font>
        <a:schemeClr val="accent4">
          <a:hueOff val="9600000"/>
          <a:satOff val="22648"/>
          <a:lumOff val="42149"/>
        </a:schemeClr>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p:restoredTop sz="94694"/>
  </p:normalViewPr>
  <p:slideViewPr>
    <p:cSldViewPr snapToGrid="0">
      <p:cViewPr varScale="1">
        <p:scale>
          <a:sx n="60" d="100"/>
          <a:sy n="60" d="100"/>
        </p:scale>
        <p:origin x="840"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42" name="Shape 14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44428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62ACDB"/>
        </a:solidFill>
        <a:effectLst/>
      </p:bgPr>
    </p:bg>
    <p:spTree>
      <p:nvGrpSpPr>
        <p:cNvPr id="1" name=""/>
        <p:cNvGrpSpPr/>
        <p:nvPr/>
      </p:nvGrpSpPr>
      <p:grpSpPr>
        <a:xfrm>
          <a:off x="0" y="0"/>
          <a:ext cx="0" cy="0"/>
          <a:chOff x="0" y="0"/>
          <a:chExt cx="0" cy="0"/>
        </a:xfrm>
      </p:grpSpPr>
      <p:pic>
        <p:nvPicPr>
          <p:cNvPr id="15" name="droppedImage.pdf" descr="droppedImage.pdf"/>
          <p:cNvPicPr>
            <a:picLocks noChangeAspect="1"/>
          </p:cNvPicPr>
          <p:nvPr/>
        </p:nvPicPr>
        <p:blipFill>
          <a:blip r:embed="rId2"/>
          <a:stretch>
            <a:fillRect/>
          </a:stretch>
        </p:blipFill>
        <p:spPr>
          <a:xfrm>
            <a:off x="1819351" y="984250"/>
            <a:ext cx="610173" cy="749300"/>
          </a:xfrm>
          <a:prstGeom prst="rect">
            <a:avLst/>
          </a:prstGeom>
          <a:ln w="12700">
            <a:miter lim="400000"/>
          </a:ln>
        </p:spPr>
      </p:pic>
      <p:sp>
        <p:nvSpPr>
          <p:cNvPr id="16"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endParaRPr/>
          </a:p>
        </p:txBody>
      </p:sp>
      <p:sp>
        <p:nvSpPr>
          <p:cNvPr id="17"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Sz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18" name="Title Text"/>
          <p:cNvSpPr>
            <a:spLocks noGrp="1"/>
          </p:cNvSpPr>
          <p:nvPr>
            <p:ph type="title"/>
          </p:nvPr>
        </p:nvSpPr>
        <p:spPr>
          <a:xfrm>
            <a:off x="1730450" y="10972800"/>
            <a:ext cx="21193050" cy="1384300"/>
          </a:xfrm>
          <a:prstGeom prst="rect">
            <a:avLst/>
          </a:prstGeom>
        </p:spPr>
        <p:txBody>
          <a:bodyPr anchor="ctr"/>
          <a:lstStyle>
            <a:lvl1pPr>
              <a:lnSpc>
                <a:spcPct val="100000"/>
              </a:lnSpc>
              <a:spcBef>
                <a:spcPts val="300"/>
              </a:spcBef>
              <a:defRPr sz="3600">
                <a:solidFill>
                  <a:srgbClr val="454D52"/>
                </a:solidFill>
              </a:defRPr>
            </a:lvl1pPr>
          </a:lstStyle>
          <a:p>
            <a:r>
              <a:t>Title Text</a:t>
            </a:r>
          </a:p>
        </p:txBody>
      </p:sp>
      <p:sp>
        <p:nvSpPr>
          <p:cNvPr id="19" name="Body Level One…"/>
          <p:cNvSpPr>
            <a:spLocks noGrp="1"/>
          </p:cNvSpPr>
          <p:nvPr>
            <p:ph type="body" idx="1"/>
          </p:nvPr>
        </p:nvSpPr>
        <p:spPr>
          <a:xfrm>
            <a:off x="1708149" y="2743200"/>
            <a:ext cx="20980401"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20" name="Apple Confidential"/>
          <p:cNvSpPr/>
          <p:nvPr/>
        </p:nvSpPr>
        <p:spPr>
          <a:xfrm>
            <a:off x="21213967" y="13385799"/>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chemeClr val="accent5">
                    <a:hueOff val="12258950"/>
                    <a:satOff val="-36268"/>
                    <a:lumOff val="33605"/>
                  </a:schemeClr>
                </a:solidFill>
                <a:latin typeface="+mn-lt"/>
                <a:ea typeface="+mn-ea"/>
                <a:cs typeface="+mn-cs"/>
                <a:sym typeface="Myriad Set Pro Text"/>
              </a:defRPr>
            </a:lvl1pPr>
          </a:lstStyle>
          <a:p>
            <a:pPr defTabSz="914400"/>
            <a:r>
              <a:rPr dirty="0"/>
              <a:t>Apple Confidential</a:t>
            </a:r>
          </a:p>
        </p:txBody>
      </p:sp>
      <p:sp>
        <p:nvSpPr>
          <p:cNvPr id="21"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ullet">
    <p:spTree>
      <p:nvGrpSpPr>
        <p:cNvPr id="1" name=""/>
        <p:cNvGrpSpPr/>
        <p:nvPr/>
      </p:nvGrpSpPr>
      <p:grpSpPr>
        <a:xfrm>
          <a:off x="0" y="0"/>
          <a:ext cx="0" cy="0"/>
          <a:chOff x="0" y="0"/>
          <a:chExt cx="0" cy="0"/>
        </a:xfrm>
      </p:grpSpPr>
      <p:sp>
        <p:nvSpPr>
          <p:cNvPr id="28"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29" name="Product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sp>
        <p:nvSpPr>
          <p:cNvPr id="30" name="Body Level One…"/>
          <p:cNvSpPr>
            <a:spLocks noGrp="1"/>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76290" indent="-468190" defTabSz="1238250">
              <a:spcBef>
                <a:spcPts val="600"/>
              </a:spcBef>
              <a:buClr>
                <a:srgbClr val="0096FF"/>
              </a:buClr>
              <a:buSzPct val="100000"/>
              <a:buFont typeface="Lucida Grande"/>
              <a:buChar char="-"/>
              <a:defRPr sz="3600"/>
            </a:lvl4pPr>
          </a:lstStyle>
          <a:p>
            <a:r>
              <a:t>Body Level One</a:t>
            </a:r>
          </a:p>
          <a:p>
            <a:pPr lvl="1"/>
            <a:r>
              <a:t>Body Level Two</a:t>
            </a:r>
          </a:p>
          <a:p>
            <a:pPr lvl="2"/>
            <a:r>
              <a:t>Body Level Three</a:t>
            </a:r>
          </a:p>
          <a:p>
            <a:pPr lvl="3"/>
            <a:r>
              <a:t>Body Level Four</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Closing">
    <p:bg>
      <p:bgPr>
        <a:solidFill>
          <a:srgbClr val="62ACDB"/>
        </a:solidFill>
        <a:effectLst/>
      </p:bgPr>
    </p:bg>
    <p:spTree>
      <p:nvGrpSpPr>
        <p:cNvPr id="1" name=""/>
        <p:cNvGrpSpPr/>
        <p:nvPr/>
      </p:nvGrpSpPr>
      <p:grpSpPr>
        <a:xfrm>
          <a:off x="0" y="0"/>
          <a:ext cx="0" cy="0"/>
          <a:chOff x="0" y="0"/>
          <a:chExt cx="0" cy="0"/>
        </a:xfrm>
      </p:grpSpPr>
      <p:graphicFrame>
        <p:nvGraphicFramePr>
          <p:cNvPr id="45" name="Table 1"/>
          <p:cNvGraphicFramePr/>
          <p:nvPr/>
        </p:nvGraphicFramePr>
        <p:xfrm>
          <a:off x="9753600" y="13182600"/>
          <a:ext cx="4876800" cy="508000"/>
        </p:xfrm>
        <a:graphic>
          <a:graphicData uri="http://schemas.openxmlformats.org/drawingml/2006/table">
            <a:tbl>
              <a:tblPr>
                <a:tableStyleId>{3AF8BB9F-1888-4B3F-BF0D-C1CB2776DBD4}</a:tableStyleId>
              </a:tblPr>
              <a:tblGrid>
                <a:gridCol w="4876800">
                  <a:extLst>
                    <a:ext uri="{9D8B030D-6E8A-4147-A177-3AD203B41FA5}">
                      <a16:colId xmlns:a16="http://schemas.microsoft.com/office/drawing/2014/main" val="20000"/>
                    </a:ext>
                  </a:extLst>
                </a:gridCol>
              </a:tblGrid>
              <a:tr h="508000">
                <a:tc>
                  <a:txBody>
                    <a:bodyPr/>
                    <a:lstStyle/>
                    <a:p>
                      <a:pPr>
                        <a:tabLst>
                          <a:tab pos="1651000" algn="l"/>
                        </a:tabLst>
                        <a:defRPr sz="1800">
                          <a:solidFill>
                            <a:srgbClr val="000000"/>
                          </a:solidFill>
                        </a:defRPr>
                      </a:pPr>
                      <a:r>
                        <a:rPr dirty="0">
                          <a:solidFill>
                            <a:schemeClr val="accent4">
                              <a:hueOff val="9600000"/>
                              <a:satOff val="22648"/>
                              <a:lumOff val="42149"/>
                            </a:schemeClr>
                          </a:solidFill>
                          <a:latin typeface="Myriad Set Pro Thin"/>
                          <a:ea typeface="Myriad Set Pro Thin"/>
                          <a:cs typeface="Myriad Set Pro Thin"/>
                          <a:sym typeface="Myriad Set Pro Thin"/>
                        </a:rPr>
                        <a:t>TM and © 2023 Apple Inc. All rights reserved.</a:t>
                      </a:r>
                    </a:p>
                  </a:txBody>
                  <a:tcPr marL="0" marR="0" marT="0" marB="0"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0"/>
                  </a:ext>
                </a:extLst>
              </a:tr>
            </a:tbl>
          </a:graphicData>
        </a:graphic>
      </p:graphicFrame>
      <p:pic>
        <p:nvPicPr>
          <p:cNvPr id="46" name="droppedImage.pdf" descr="droppedImage.pdf"/>
          <p:cNvPicPr>
            <a:picLocks noChangeAspect="1"/>
          </p:cNvPicPr>
          <p:nvPr/>
        </p:nvPicPr>
        <p:blipFill>
          <a:blip r:embed="rId2"/>
          <a:stretch>
            <a:fillRect/>
          </a:stretch>
        </p:blipFill>
        <p:spPr>
          <a:xfrm>
            <a:off x="10661014" y="4833354"/>
            <a:ext cx="2971801" cy="3649411"/>
          </a:xfrm>
          <a:prstGeom prst="rect">
            <a:avLst/>
          </a:prstGeom>
          <a:ln w="12700">
            <a:miter lim="400000"/>
          </a:ln>
        </p:spPr>
      </p:pic>
      <p:sp>
        <p:nvSpPr>
          <p:cNvPr id="47" name="Text"/>
          <p:cNvSpPr>
            <a:spLocks noGrp="1"/>
          </p:cNvSpPr>
          <p:nvPr>
            <p:ph type="body" sz="quarter" idx="21"/>
          </p:nvPr>
        </p:nvSpPr>
        <p:spPr>
          <a:xfrm>
            <a:off x="94752963" y="58293000"/>
            <a:ext cx="22072601" cy="927100"/>
          </a:xfrm>
          <a:prstGeom prst="rect">
            <a:avLst/>
          </a:prstGeom>
        </p:spPr>
        <p:txBody>
          <a:bodyPr>
            <a:spAutoFit/>
          </a:body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endParaRPr/>
          </a:p>
        </p:txBody>
      </p:sp>
      <p:sp>
        <p:nvSpPr>
          <p:cNvPr id="48" name="Text"/>
          <p:cNvSpPr>
            <a:spLocks noGrp="1"/>
          </p:cNvSpPr>
          <p:nvPr>
            <p:ph type="body" sz="quarter" idx="22"/>
          </p:nvPr>
        </p:nvSpPr>
        <p:spPr>
          <a:xfrm>
            <a:off x="94754700" y="59448700"/>
            <a:ext cx="19291300" cy="215900"/>
          </a:xfrm>
          <a:prstGeom prst="rect">
            <a:avLst/>
          </a:prstGeom>
        </p:spPr>
        <p:txBody>
          <a:bodyPr lIns="0" tIns="0" rIns="0" bIns="0" anchor="b">
            <a:spAutoFit/>
          </a:bodyPr>
          <a:lstStyle/>
          <a:p>
            <a:pPr marL="0" indent="0" defTabSz="825500">
              <a:lnSpc>
                <a:spcPct val="100000"/>
              </a:lnSpc>
              <a:spcBef>
                <a:spcPts val="0"/>
              </a:spcBef>
              <a:buSz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49" name="Slide Number"/>
          <p:cNvSpPr>
            <a:spLocks noGrp="1"/>
          </p:cNvSpPr>
          <p:nvPr>
            <p:ph type="sldNum" sz="quarter" idx="2"/>
          </p:nvPr>
        </p:nvSpPr>
        <p:spPr>
          <a:xfrm>
            <a:off x="23977597" y="133350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sp>
        <p:nvSpPr>
          <p:cNvPr id="56"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rPr dirty="0"/>
              <a:t>Apple Confidential</a:t>
            </a:r>
          </a:p>
        </p:txBody>
      </p:sp>
      <p:pic>
        <p:nvPicPr>
          <p:cNvPr id="57"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58"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59"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60"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61" name="Body Level One…"/>
          <p:cNvSpPr>
            <a:spLocks noGrp="1"/>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87870" indent="-479770" defTabSz="1238250">
              <a:spcBef>
                <a:spcPts val="600"/>
              </a:spcBef>
              <a:buClr>
                <a:srgbClr val="0096FF"/>
              </a:buClr>
              <a:buSzPct val="100000"/>
              <a:buFont typeface="Lucida Grande"/>
              <a:buChar char="-"/>
              <a:defRPr sz="3600"/>
            </a:lvl4pPr>
          </a:lstStyle>
          <a:p>
            <a:r>
              <a:t>Body Level One</a:t>
            </a:r>
          </a:p>
          <a:p>
            <a:pPr lvl="1"/>
            <a:r>
              <a:t>Body Level Two</a:t>
            </a:r>
          </a:p>
          <a:p>
            <a:pPr lvl="2"/>
            <a:r>
              <a:t>Body Level Three</a:t>
            </a:r>
          </a:p>
          <a:p>
            <a:pPr lvl="3"/>
            <a:r>
              <a:t>Body Level Four</a:t>
            </a:r>
          </a:p>
        </p:txBody>
      </p:sp>
      <p:graphicFrame>
        <p:nvGraphicFramePr>
          <p:cNvPr id="62" name="Table 1"/>
          <p:cNvGraphicFramePr/>
          <p:nvPr/>
        </p:nvGraphicFramePr>
        <p:xfrm>
          <a:off x="380688" y="13079299"/>
          <a:ext cx="1126127" cy="518235"/>
        </p:xfrm>
        <a:graphic>
          <a:graphicData uri="http://schemas.openxmlformats.org/drawingml/2006/table">
            <a:tbl>
              <a:tblPr>
                <a:tableStyleId>{3AF8BB9F-1888-4B3F-BF0D-C1CB2776DBD4}</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9/3/23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pic>
        <p:nvPicPr>
          <p:cNvPr id="69"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70"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71"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72" name="Product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rPr>
                <a:latin typeface="Helvetica Neue Medium"/>
                <a:ea typeface="Helvetica Neue Medium"/>
                <a:cs typeface="Helvetica Neue Medium"/>
                <a:sym typeface="Helvetica Neue Medium"/>
              </a:rPr>
              <a:t>Product</a:t>
            </a:r>
            <a:r>
              <a:t> </a:t>
            </a:r>
            <a:r>
              <a:rPr>
                <a:solidFill>
                  <a:srgbClr val="53585F"/>
                </a:solidFill>
              </a:rPr>
              <a:t>| Title</a:t>
            </a:r>
          </a:p>
        </p:txBody>
      </p:sp>
      <p:sp>
        <p:nvSpPr>
          <p:cNvPr id="73" name="Body Level One…"/>
          <p:cNvSpPr>
            <a:spLocks noGrp="1"/>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76290" indent="-468190" defTabSz="1238250">
              <a:spcBef>
                <a:spcPts val="600"/>
              </a:spcBef>
              <a:buClr>
                <a:srgbClr val="0096FF"/>
              </a:buClr>
              <a:buSzPct val="100000"/>
              <a:buFont typeface="Lucida Grande"/>
              <a:buChar char="-"/>
              <a:defRPr sz="3600"/>
            </a:lvl4pPr>
          </a:lstStyle>
          <a:p>
            <a:r>
              <a:t>Body Level One</a:t>
            </a:r>
          </a:p>
          <a:p>
            <a:pPr lvl="1"/>
            <a:r>
              <a:t>Body Level Two</a:t>
            </a:r>
          </a:p>
          <a:p>
            <a:pPr lvl="2"/>
            <a:r>
              <a:t>Body Level Three</a:t>
            </a:r>
          </a:p>
          <a:p>
            <a:pPr lvl="3"/>
            <a:r>
              <a:t>Body Level Four</a:t>
            </a:r>
          </a:p>
        </p:txBody>
      </p:sp>
      <p:sp>
        <p:nvSpPr>
          <p:cNvPr id="74" name="Apple Proprietary &amp; Confidential"/>
          <p:cNvSpPr txBox="1"/>
          <p:nvPr/>
        </p:nvSpPr>
        <p:spPr>
          <a:xfrm>
            <a:off x="118564" y="13182600"/>
            <a:ext cx="3005833" cy="342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defTabSz="825500">
              <a:defRPr sz="1600">
                <a:solidFill>
                  <a:srgbClr val="53585F"/>
                </a:solidFill>
                <a:latin typeface="Helvetica"/>
                <a:ea typeface="Helvetica"/>
                <a:cs typeface="Helvetica"/>
                <a:sym typeface="Helvetica"/>
              </a:defRPr>
            </a:lvl1pPr>
          </a:lstStyle>
          <a:p>
            <a:r>
              <a:rPr dirty="0"/>
              <a:t>Apple Proprietary &amp; Confidential</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 Title &amp; Bullets">
    <p:spTree>
      <p:nvGrpSpPr>
        <p:cNvPr id="1" name=""/>
        <p:cNvGrpSpPr/>
        <p:nvPr/>
      </p:nvGrpSpPr>
      <p:grpSpPr>
        <a:xfrm>
          <a:off x="0" y="0"/>
          <a:ext cx="0" cy="0"/>
          <a:chOff x="0" y="0"/>
          <a:chExt cx="0" cy="0"/>
        </a:xfrm>
      </p:grpSpPr>
      <p:sp>
        <p:nvSpPr>
          <p:cNvPr id="81" name="Line"/>
          <p:cNvSpPr/>
          <p:nvPr/>
        </p:nvSpPr>
        <p:spPr>
          <a:xfrm>
            <a:off x="2400300" y="2133600"/>
            <a:ext cx="19586972" cy="0"/>
          </a:xfrm>
          <a:prstGeom prst="line">
            <a:avLst/>
          </a:prstGeom>
          <a:ln w="12700">
            <a:solidFill>
              <a:srgbClr val="999999"/>
            </a:solidFill>
            <a:miter lim="400000"/>
          </a:ln>
        </p:spPr>
        <p:txBody>
          <a:bodyPr lIns="0" tIns="0" rIns="0" bIns="0"/>
          <a:lstStyle/>
          <a:p>
            <a:pPr defTabSz="457200">
              <a:defRPr sz="1200">
                <a:solidFill>
                  <a:srgbClr val="000000"/>
                </a:solidFill>
                <a:latin typeface="Helvetica"/>
                <a:ea typeface="Helvetica"/>
                <a:cs typeface="Helvetica"/>
                <a:sym typeface="Helvetica"/>
              </a:defRPr>
            </a:pPr>
            <a:endParaRPr dirty="0"/>
          </a:p>
        </p:txBody>
      </p:sp>
      <p:graphicFrame>
        <p:nvGraphicFramePr>
          <p:cNvPr id="82" name="Table 1"/>
          <p:cNvGraphicFramePr/>
          <p:nvPr/>
        </p:nvGraphicFramePr>
        <p:xfrm>
          <a:off x="23063200" y="13144500"/>
          <a:ext cx="2286000" cy="419100"/>
        </p:xfrm>
        <a:graphic>
          <a:graphicData uri="http://schemas.openxmlformats.org/drawingml/2006/table">
            <a:tbl>
              <a:tblPr>
                <a:tableStyleId>{8F44A2F1-9E1F-4B54-A3A2-5F16C0AD49E2}</a:tableStyleId>
              </a:tblPr>
              <a:tblGrid>
                <a:gridCol w="2286000">
                  <a:extLst>
                    <a:ext uri="{9D8B030D-6E8A-4147-A177-3AD203B41FA5}">
                      <a16:colId xmlns:a16="http://schemas.microsoft.com/office/drawing/2014/main" val="20000"/>
                    </a:ext>
                  </a:extLst>
                </a:gridCol>
              </a:tblGrid>
              <a:tr h="419100">
                <a:tc>
                  <a:txBody>
                    <a:bodyPr/>
                    <a:lstStyle/>
                    <a:p>
                      <a:pPr algn="l">
                        <a:tabLst>
                          <a:tab pos="1638300" algn="l"/>
                        </a:tabLst>
                        <a:defRPr sz="1800"/>
                      </a:pPr>
                      <a:r>
                        <a:rPr sz="1600" dirty="0">
                          <a:solidFill>
                            <a:srgbClr val="53585F"/>
                          </a:solidFill>
                          <a:latin typeface="Helvetica"/>
                          <a:ea typeface="Helvetica"/>
                          <a:cs typeface="Helvetica"/>
                          <a:sym typeface="Helvetica"/>
                        </a:rPr>
                        <a:t>9/3/23</a:t>
                      </a:r>
                    </a:p>
                  </a:txBody>
                  <a:tcPr marL="50800" marR="50800" marT="50800" marB="50800" anchor="ctr" horzOverflow="overflow">
                    <a:lnL w="0">
                      <a:miter lim="400000"/>
                    </a:lnL>
                    <a:lnR w="0">
                      <a:miter lim="400000"/>
                    </a:lnR>
                    <a:lnT w="0">
                      <a:miter lim="400000"/>
                    </a:lnT>
                    <a:lnB w="0">
                      <a:miter lim="400000"/>
                    </a:lnB>
                  </a:tcPr>
                </a:tc>
                <a:extLst>
                  <a:ext uri="{0D108BD9-81ED-4DB2-BD59-A6C34878D82A}">
                    <a16:rowId xmlns:a16="http://schemas.microsoft.com/office/drawing/2014/main" val="10000"/>
                  </a:ext>
                </a:extLst>
              </a:tr>
            </a:tbl>
          </a:graphicData>
        </a:graphic>
      </p:graphicFrame>
      <p:sp>
        <p:nvSpPr>
          <p:cNvPr id="83" name="Apple Proprietary &amp; Confidential"/>
          <p:cNvSpPr txBox="1"/>
          <p:nvPr/>
        </p:nvSpPr>
        <p:spPr>
          <a:xfrm>
            <a:off x="118564" y="13182600"/>
            <a:ext cx="3005833" cy="342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defTabSz="825500">
              <a:defRPr sz="1600">
                <a:solidFill>
                  <a:srgbClr val="53585F"/>
                </a:solidFill>
                <a:latin typeface="Helvetica"/>
                <a:ea typeface="Helvetica"/>
                <a:cs typeface="Helvetica"/>
                <a:sym typeface="Helvetica"/>
              </a:defRPr>
            </a:lvl1pPr>
          </a:lstStyle>
          <a:p>
            <a:r>
              <a:rPr dirty="0"/>
              <a:t>Apple Proprietary &amp; Confidential</a:t>
            </a:r>
          </a:p>
        </p:txBody>
      </p:sp>
      <p:sp>
        <p:nvSpPr>
          <p:cNvPr id="84" name="Title Text"/>
          <p:cNvSpPr txBox="1">
            <a:spLocks noGrp="1"/>
          </p:cNvSpPr>
          <p:nvPr>
            <p:ph type="title"/>
          </p:nvPr>
        </p:nvSpPr>
        <p:spPr>
          <a:xfrm>
            <a:off x="2387600" y="368300"/>
            <a:ext cx="19621500" cy="1714500"/>
          </a:xfrm>
          <a:prstGeom prst="rect">
            <a:avLst/>
          </a:prstGeom>
        </p:spPr>
        <p:txBody>
          <a:bodyPr>
            <a:noAutofit/>
          </a:bodyPr>
          <a:lstStyle>
            <a:lvl1pPr>
              <a:lnSpc>
                <a:spcPct val="100000"/>
              </a:lnSpc>
              <a:defRPr sz="6600" b="1">
                <a:solidFill>
                  <a:srgbClr val="1C7AC1"/>
                </a:solidFill>
                <a:latin typeface="Helvetica Neue"/>
                <a:ea typeface="Helvetica Neue"/>
                <a:cs typeface="Helvetica Neue"/>
                <a:sym typeface="Helvetica Neue"/>
              </a:defRPr>
            </a:lvl1pPr>
          </a:lstStyle>
          <a:p>
            <a:r>
              <a:t>Title Text</a:t>
            </a:r>
          </a:p>
        </p:txBody>
      </p:sp>
      <p:sp>
        <p:nvSpPr>
          <p:cNvPr id="85" name="Body Level One…"/>
          <p:cNvSpPr txBox="1">
            <a:spLocks noGrp="1"/>
          </p:cNvSpPr>
          <p:nvPr>
            <p:ph type="body" idx="1"/>
          </p:nvPr>
        </p:nvSpPr>
        <p:spPr>
          <a:xfrm>
            <a:off x="2387600" y="2209800"/>
            <a:ext cx="19621500" cy="8064500"/>
          </a:xfrm>
          <a:prstGeom prst="rect">
            <a:avLst/>
          </a:prstGeom>
        </p:spPr>
        <p:txBody>
          <a:bodyPr anchor="ctr">
            <a:noAutofit/>
          </a:bodyPr>
          <a:lstStyle>
            <a:lvl1pPr marL="826606" indent="-496406" defTabSz="825500">
              <a:lnSpc>
                <a:spcPct val="100000"/>
              </a:lnSpc>
              <a:spcBef>
                <a:spcPts val="3300"/>
              </a:spcBef>
              <a:buClr>
                <a:srgbClr val="1C7AC1"/>
              </a:buClr>
              <a:buSzPct val="100000"/>
              <a:buFont typeface="Lucida Grande"/>
              <a:buChar char="■"/>
              <a:defRPr sz="4800">
                <a:latin typeface="Helvetica Neue"/>
                <a:ea typeface="Helvetica Neue"/>
                <a:cs typeface="Helvetica Neue"/>
                <a:sym typeface="Helvetica Neue"/>
              </a:defRPr>
            </a:lvl1pPr>
            <a:lvl2pPr marL="1232925" indent="-470925">
              <a:lnSpc>
                <a:spcPct val="100000"/>
              </a:lnSpc>
              <a:spcBef>
                <a:spcPts val="3300"/>
              </a:spcBef>
              <a:buClr>
                <a:srgbClr val="1C7AC1"/>
              </a:buClr>
              <a:buSzPct val="150000"/>
              <a:buChar char="-"/>
              <a:defRPr sz="4200">
                <a:latin typeface="Helvetica Neue"/>
                <a:ea typeface="Helvetica Neue"/>
                <a:cs typeface="Helvetica Neue"/>
                <a:sym typeface="Helvetica Neue"/>
              </a:defRPr>
            </a:lvl2pPr>
            <a:lvl3pPr marL="1632962" indent="-426462">
              <a:lnSpc>
                <a:spcPct val="100000"/>
              </a:lnSpc>
              <a:spcBef>
                <a:spcPts val="3300"/>
              </a:spcBef>
              <a:buClr>
                <a:srgbClr val="1C7AC1"/>
              </a:buClr>
              <a:buSzPct val="150000"/>
              <a:defRPr sz="3200">
                <a:latin typeface="Helvetica Neue"/>
                <a:ea typeface="Helvetica Neue"/>
                <a:cs typeface="Helvetica Neue"/>
                <a:sym typeface="Helvetica Neue"/>
              </a:defRPr>
            </a:lvl3pPr>
            <a:lvl4pPr marL="2090162" indent="-426462">
              <a:lnSpc>
                <a:spcPct val="100000"/>
              </a:lnSpc>
              <a:spcBef>
                <a:spcPts val="3300"/>
              </a:spcBef>
              <a:buClr>
                <a:srgbClr val="1C7AC1"/>
              </a:buClr>
              <a:buSzPct val="150000"/>
              <a:buChar char="+"/>
              <a:defRPr sz="3200">
                <a:latin typeface="Helvetica Neue"/>
                <a:ea typeface="Helvetica Neue"/>
                <a:cs typeface="Helvetica Neue"/>
                <a:sym typeface="Helvetica Neue"/>
              </a:defRPr>
            </a:lvl4pPr>
            <a:lvl5pPr marL="2521962" indent="-426462">
              <a:lnSpc>
                <a:spcPct val="100000"/>
              </a:lnSpc>
              <a:spcBef>
                <a:spcPts val="3300"/>
              </a:spcBef>
              <a:buClr>
                <a:srgbClr val="1C7AC1"/>
              </a:buClr>
              <a:buSzPct val="150000"/>
              <a:buChar char="-"/>
              <a:defRPr sz="32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86" name="Slide Number"/>
          <p:cNvSpPr txBox="1">
            <a:spLocks noGrp="1"/>
          </p:cNvSpPr>
          <p:nvPr>
            <p:ph type="sldNum" sz="quarter" idx="2"/>
          </p:nvPr>
        </p:nvSpPr>
        <p:spPr>
          <a:xfrm>
            <a:off x="12001500" y="13157200"/>
            <a:ext cx="368300" cy="393700"/>
          </a:xfrm>
          <a:prstGeom prst="rect">
            <a:avLst/>
          </a:prstGeom>
        </p:spPr>
        <p:txBody>
          <a:bodyPr lIns="50800" tIns="50800" rIns="50800" bIns="50800"/>
          <a:lstStyle>
            <a:lvl1pPr defTabSz="825500">
              <a:tabLst/>
              <a:defRPr sz="2000">
                <a:solidFill>
                  <a:srgbClr val="000000"/>
                </a:solidFill>
                <a:latin typeface="Gill Sans"/>
                <a:ea typeface="Gill Sans"/>
                <a:cs typeface="Gill Sans"/>
                <a:sym typeface="Gill Sans"/>
              </a:defRPr>
            </a:lvl1p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pic>
        <p:nvPicPr>
          <p:cNvPr id="93"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94" name="Slide Number"/>
          <p:cNvSpPr>
            <a:spLocks noGrp="1"/>
          </p:cNvSpPr>
          <p:nvPr>
            <p:ph type="sldNum" sz="quarter" idx="2"/>
          </p:nvPr>
        </p:nvSpPr>
        <p:spPr>
          <a:xfrm>
            <a:off x="23977597" y="13217768"/>
            <a:ext cx="197817" cy="215901"/>
          </a:xfrm>
          <a:prstGeom prst="rect">
            <a:avLst/>
          </a:prstGeom>
        </p:spPr>
        <p:txBody>
          <a:bodyPr/>
          <a:lstStyle/>
          <a:p>
            <a:pPr defTabSz="914400"/>
            <a:fld id="{86CB4B4D-7CA3-9044-876B-883B54F8677D}" type="slidenum">
              <a:rPr/>
              <a:t>‹#›</a:t>
            </a:fld>
            <a:endParaRPr dirty="0"/>
          </a:p>
        </p:txBody>
      </p:sp>
      <p:sp>
        <p:nvSpPr>
          <p:cNvPr id="95"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96" name="Product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rPr>
                <a:latin typeface="Helvetica Neue Medium"/>
                <a:ea typeface="Helvetica Neue Medium"/>
                <a:cs typeface="Helvetica Neue Medium"/>
                <a:sym typeface="Helvetica Neue Medium"/>
              </a:rPr>
              <a:t>Product</a:t>
            </a:r>
            <a:r>
              <a:t> </a:t>
            </a:r>
            <a:r>
              <a:rPr>
                <a:solidFill>
                  <a:srgbClr val="53585F"/>
                </a:solidFill>
              </a:rPr>
              <a:t>| Title</a:t>
            </a:r>
          </a:p>
        </p:txBody>
      </p:sp>
      <p:sp>
        <p:nvSpPr>
          <p:cNvPr id="97" name="Body Level One…"/>
          <p:cNvSpPr>
            <a:spLocks noGrp="1"/>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76290" indent="-468190" defTabSz="1238250">
              <a:spcBef>
                <a:spcPts val="600"/>
              </a:spcBef>
              <a:buClr>
                <a:srgbClr val="0096FF"/>
              </a:buClr>
              <a:buSzPct val="100000"/>
              <a:buFont typeface="Lucida Grande"/>
              <a:buChar char="-"/>
              <a:defRPr sz="3600"/>
            </a:lvl4pPr>
          </a:lstStyle>
          <a:p>
            <a:r>
              <a:t>Body Level One</a:t>
            </a:r>
          </a:p>
          <a:p>
            <a:pPr lvl="1"/>
            <a:r>
              <a:t>Body Level Two</a:t>
            </a:r>
          </a:p>
          <a:p>
            <a:pPr lvl="2"/>
            <a:r>
              <a:t>Body Level Three</a:t>
            </a:r>
          </a:p>
          <a:p>
            <a:pPr lvl="3"/>
            <a:r>
              <a:t>Body Level Four</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sp>
        <p:nvSpPr>
          <p:cNvPr id="104"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rPr dirty="0"/>
              <a:t>Apple Confidential</a:t>
            </a:r>
          </a:p>
        </p:txBody>
      </p:sp>
      <p:pic>
        <p:nvPicPr>
          <p:cNvPr id="105"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106"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107"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108" name="Product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graphicFrame>
        <p:nvGraphicFramePr>
          <p:cNvPr id="109" name="Table 1"/>
          <p:cNvGraphicFramePr/>
          <p:nvPr/>
        </p:nvGraphicFramePr>
        <p:xfrm>
          <a:off x="380688" y="13079299"/>
          <a:ext cx="1126129" cy="518237"/>
        </p:xfrm>
        <a:graphic>
          <a:graphicData uri="http://schemas.openxmlformats.org/drawingml/2006/table">
            <a:tbl>
              <a:tblPr>
                <a:tableStyleId>{3AF8BB9F-1888-4B3F-BF0D-C1CB2776DBD4}</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9/3/23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110" name="Body Level One…"/>
          <p:cNvSpPr>
            <a:spLocks noGrp="1"/>
          </p:cNvSpPr>
          <p:nvPr>
            <p:ph type="body" idx="1"/>
          </p:nvPr>
        </p:nvSpPr>
        <p:spPr>
          <a:xfrm>
            <a:off x="1126035" y="1906901"/>
            <a:ext cx="22098001" cy="10680701"/>
          </a:xfrm>
          <a:prstGeom prst="rect">
            <a:avLst/>
          </a:prstGeom>
        </p:spPr>
        <p:txBody>
          <a:bodyPr/>
          <a:lstStyle>
            <a:lvl1pPr marL="457200" indent="-457200">
              <a:spcBef>
                <a:spcPts val="600"/>
              </a:spcBef>
              <a:buClr>
                <a:schemeClr val="accent2">
                  <a:hueOff val="3907156"/>
                  <a:satOff val="4937"/>
                  <a:lumOff val="15538"/>
                </a:schemeClr>
              </a:buClr>
              <a:buSzPct val="100000"/>
            </a:lvl1pPr>
            <a:lvl2pPr marL="736600" indent="-457200">
              <a:buClr>
                <a:srgbClr val="0433FF"/>
              </a:buClr>
              <a:buSzPct val="150000"/>
              <a:buChar char="-"/>
              <a:defRPr sz="3600">
                <a:latin typeface="Helvetica Neue Light"/>
                <a:ea typeface="Helvetica Neue Light"/>
                <a:cs typeface="Helvetica Neue Light"/>
                <a:sym typeface="Helvetica Neue Light"/>
              </a:defRPr>
            </a:lvl2pPr>
            <a:lvl3pPr marL="1066800" indent="-457200">
              <a:buClr>
                <a:srgbClr val="0433FF"/>
              </a:buClr>
              <a:buSzPct val="150000"/>
              <a:buChar char="-"/>
              <a:defRPr sz="3600"/>
            </a:lvl3pPr>
            <a:lvl4pPr marL="1371600" indent="-457200">
              <a:buClr>
                <a:srgbClr val="0433FF"/>
              </a:buClr>
              <a:buSzPct val="150000"/>
              <a:buChar char="-"/>
              <a:defRPr sz="3600"/>
            </a:lvl4pPr>
            <a:lvl5pPr marL="1676400" indent="-457200">
              <a:buClr>
                <a:srgbClr val="0433FF"/>
              </a:buClr>
              <a:buSzPct val="150000"/>
              <a:buChar char="-"/>
              <a:defRPr sz="36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itle &amp; Bullets copy">
    <p:spTree>
      <p:nvGrpSpPr>
        <p:cNvPr id="1" name=""/>
        <p:cNvGrpSpPr/>
        <p:nvPr/>
      </p:nvGrpSpPr>
      <p:grpSpPr>
        <a:xfrm>
          <a:off x="0" y="0"/>
          <a:ext cx="0" cy="0"/>
          <a:chOff x="0" y="0"/>
          <a:chExt cx="0" cy="0"/>
        </a:xfrm>
      </p:grpSpPr>
      <p:sp>
        <p:nvSpPr>
          <p:cNvPr id="117" name="Line"/>
          <p:cNvSpPr/>
          <p:nvPr/>
        </p:nvSpPr>
        <p:spPr>
          <a:xfrm>
            <a:off x="317500" y="876300"/>
            <a:ext cx="23744267" cy="16958"/>
          </a:xfrm>
          <a:prstGeom prst="line">
            <a:avLst/>
          </a:prstGeom>
          <a:ln w="12700">
            <a:solidFill>
              <a:srgbClr val="999999"/>
            </a:solidFill>
            <a:miter lim="400000"/>
          </a:ln>
        </p:spPr>
        <p:txBody>
          <a:bodyPr lIns="0" tIns="0" rIns="0" bIns="0"/>
          <a:lstStyle/>
          <a:p>
            <a:pPr defTabSz="457200">
              <a:defRPr sz="1200">
                <a:solidFill>
                  <a:srgbClr val="000000"/>
                </a:solidFill>
                <a:latin typeface="Helvetica"/>
                <a:ea typeface="Helvetica"/>
                <a:cs typeface="Helvetica"/>
                <a:sym typeface="Helvetica"/>
              </a:defRPr>
            </a:pPr>
            <a:endParaRPr dirty="0"/>
          </a:p>
        </p:txBody>
      </p:sp>
      <p:pic>
        <p:nvPicPr>
          <p:cNvPr id="118" name="pasted1.pdf" descr="pasted1.pdf"/>
          <p:cNvPicPr>
            <a:picLocks noChangeAspect="1"/>
          </p:cNvPicPr>
          <p:nvPr/>
        </p:nvPicPr>
        <p:blipFill>
          <a:blip r:embed="rId2"/>
          <a:stretch>
            <a:fillRect/>
          </a:stretch>
        </p:blipFill>
        <p:spPr>
          <a:xfrm>
            <a:off x="11963400" y="12930781"/>
            <a:ext cx="445376" cy="546101"/>
          </a:xfrm>
          <a:prstGeom prst="rect">
            <a:avLst/>
          </a:prstGeom>
          <a:ln w="12700">
            <a:miter lim="400000"/>
          </a:ln>
        </p:spPr>
      </p:pic>
      <p:sp>
        <p:nvSpPr>
          <p:cNvPr id="119" name="Apple Antenna/OTA Design Group"/>
          <p:cNvSpPr txBox="1"/>
          <p:nvPr/>
        </p:nvSpPr>
        <p:spPr>
          <a:xfrm>
            <a:off x="5928" y="13131800"/>
            <a:ext cx="3492501" cy="330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marL="82550" algn="ctr" defTabSz="457200">
              <a:lnSpc>
                <a:spcPts val="1700"/>
              </a:lnSpc>
              <a:tabLst>
                <a:tab pos="139700" algn="l"/>
                <a:tab pos="1600200" algn="l"/>
                <a:tab pos="3060700" algn="l"/>
                <a:tab pos="4521200" algn="l"/>
                <a:tab pos="5994400" algn="l"/>
              </a:tabLst>
              <a:defRPr sz="1500">
                <a:solidFill>
                  <a:srgbClr val="9DA9A9"/>
                </a:solidFill>
              </a:defRPr>
            </a:lvl1pPr>
          </a:lstStyle>
          <a:p>
            <a:r>
              <a:rPr dirty="0"/>
              <a:t>Apple Antenna/OTA Design Group</a:t>
            </a:r>
          </a:p>
        </p:txBody>
      </p:sp>
      <p:sp>
        <p:nvSpPr>
          <p:cNvPr id="120" name="Preliminary, Subject to Change…"/>
          <p:cNvSpPr txBox="1"/>
          <p:nvPr/>
        </p:nvSpPr>
        <p:spPr>
          <a:xfrm>
            <a:off x="20698035" y="12928600"/>
            <a:ext cx="3492501" cy="558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82550" algn="ctr" defTabSz="457200">
              <a:lnSpc>
                <a:spcPts val="1700"/>
              </a:lnSpc>
              <a:tabLst>
                <a:tab pos="139700" algn="l"/>
                <a:tab pos="1600200" algn="l"/>
                <a:tab pos="3060700" algn="l"/>
                <a:tab pos="4521200" algn="l"/>
                <a:tab pos="5994400" algn="l"/>
              </a:tabLst>
              <a:defRPr sz="1500">
                <a:solidFill>
                  <a:srgbClr val="AAAAAA"/>
                </a:solidFill>
              </a:defRPr>
            </a:pPr>
            <a:r>
              <a:rPr dirty="0">
                <a:solidFill>
                  <a:srgbClr val="9DA9A9"/>
                </a:solidFill>
              </a:rPr>
              <a:t>Preliminary, Subject to Change</a:t>
            </a:r>
          </a:p>
          <a:p>
            <a:pPr marL="82550" algn="ctr" defTabSz="457200">
              <a:lnSpc>
                <a:spcPts val="1700"/>
              </a:lnSpc>
              <a:tabLst>
                <a:tab pos="139700" algn="l"/>
                <a:tab pos="1600200" algn="l"/>
                <a:tab pos="3060700" algn="l"/>
                <a:tab pos="4521200" algn="l"/>
                <a:tab pos="5994400" algn="l"/>
              </a:tabLst>
              <a:defRPr sz="1500">
                <a:solidFill>
                  <a:srgbClr val="9DA9A9"/>
                </a:solidFill>
              </a:defRPr>
            </a:pPr>
            <a:r>
              <a:rPr dirty="0"/>
              <a:t>Apple Need-to-Know Confidential</a:t>
            </a:r>
          </a:p>
        </p:txBody>
      </p:sp>
      <p:sp>
        <p:nvSpPr>
          <p:cNvPr id="121" name="Title Text"/>
          <p:cNvSpPr txBox="1">
            <a:spLocks noGrp="1"/>
          </p:cNvSpPr>
          <p:nvPr>
            <p:ph type="title"/>
          </p:nvPr>
        </p:nvSpPr>
        <p:spPr>
          <a:xfrm>
            <a:off x="304800" y="-38100"/>
            <a:ext cx="23761700" cy="889000"/>
          </a:xfrm>
          <a:prstGeom prst="rect">
            <a:avLst/>
          </a:prstGeom>
        </p:spPr>
        <p:txBody>
          <a:bodyPr/>
          <a:lstStyle>
            <a:lvl1pPr defTabSz="584200">
              <a:lnSpc>
                <a:spcPct val="100000"/>
              </a:lnSpc>
              <a:defRPr sz="5500">
                <a:solidFill>
                  <a:srgbClr val="1C7AC1"/>
                </a:solidFill>
                <a:latin typeface="SF Hello Regular"/>
                <a:ea typeface="SF Hello Regular"/>
                <a:cs typeface="SF Hello Regular"/>
                <a:sym typeface="SF Hello Regular"/>
              </a:defRPr>
            </a:lvl1pPr>
          </a:lstStyle>
          <a:p>
            <a:r>
              <a:t>Title Text</a:t>
            </a:r>
          </a:p>
        </p:txBody>
      </p:sp>
      <p:sp>
        <p:nvSpPr>
          <p:cNvPr id="122" name="Body Level One…"/>
          <p:cNvSpPr txBox="1">
            <a:spLocks noGrp="1"/>
          </p:cNvSpPr>
          <p:nvPr>
            <p:ph type="body" idx="1"/>
          </p:nvPr>
        </p:nvSpPr>
        <p:spPr>
          <a:xfrm>
            <a:off x="1498600" y="2260600"/>
            <a:ext cx="21234400" cy="9194800"/>
          </a:xfrm>
          <a:prstGeom prst="rect">
            <a:avLst/>
          </a:prstGeom>
        </p:spPr>
        <p:txBody>
          <a:bodyPr anchor="ctr"/>
          <a:lstStyle>
            <a:lvl1pPr marL="647700" indent="-317500" defTabSz="584200">
              <a:lnSpc>
                <a:spcPct val="100000"/>
              </a:lnSpc>
              <a:spcBef>
                <a:spcPts val="1500"/>
              </a:spcBef>
              <a:buSzPct val="80000"/>
              <a:defRPr sz="3700">
                <a:latin typeface="SF Hello Regular"/>
                <a:ea typeface="SF Hello Regular"/>
                <a:cs typeface="SF Hello Regular"/>
                <a:sym typeface="SF Hello Regular"/>
              </a:defRPr>
            </a:lvl1pPr>
            <a:lvl2pPr marL="1079500" indent="-317500" defTabSz="584200">
              <a:lnSpc>
                <a:spcPct val="100000"/>
              </a:lnSpc>
              <a:spcBef>
                <a:spcPts val="500"/>
              </a:spcBef>
              <a:buSzPct val="150000"/>
              <a:buChar char="-"/>
              <a:defRPr sz="3100">
                <a:latin typeface="SF Hello Regular"/>
                <a:ea typeface="SF Hello Regular"/>
                <a:cs typeface="SF Hello Regular"/>
                <a:sym typeface="SF Hello Regular"/>
              </a:defRPr>
            </a:lvl2pPr>
            <a:lvl3pPr marL="1524000" indent="-317500" defTabSz="584200">
              <a:lnSpc>
                <a:spcPct val="100000"/>
              </a:lnSpc>
              <a:spcBef>
                <a:spcPts val="500"/>
              </a:spcBef>
              <a:buSzPct val="150000"/>
              <a:buChar char="‣"/>
              <a:defRPr sz="2500">
                <a:latin typeface="SF Hello Regular"/>
                <a:ea typeface="SF Hello Regular"/>
                <a:cs typeface="SF Hello Regular"/>
                <a:sym typeface="SF Hello Regular"/>
              </a:defRPr>
            </a:lvl3pPr>
            <a:lvl4pPr marL="1981200" indent="-317500" defTabSz="584200">
              <a:lnSpc>
                <a:spcPct val="100000"/>
              </a:lnSpc>
              <a:spcBef>
                <a:spcPts val="500"/>
              </a:spcBef>
              <a:buSzPct val="150000"/>
              <a:defRPr sz="2000">
                <a:latin typeface="SF Hello Regular"/>
                <a:ea typeface="SF Hello Regular"/>
                <a:cs typeface="SF Hello Regular"/>
                <a:sym typeface="SF Hello Regular"/>
              </a:defRPr>
            </a:lvl4pPr>
            <a:lvl5pPr marL="2413000" indent="-317500" defTabSz="584200">
              <a:lnSpc>
                <a:spcPct val="100000"/>
              </a:lnSpc>
              <a:spcBef>
                <a:spcPts val="500"/>
              </a:spcBef>
              <a:buSzPct val="150000"/>
              <a:buChar char="-"/>
              <a:defRPr sz="1600">
                <a:latin typeface="SF Hello Regular"/>
                <a:ea typeface="SF Hello Regular"/>
                <a:cs typeface="SF Hello Regular"/>
                <a:sym typeface="SF Hello Regular"/>
              </a:defRPr>
            </a:lvl5pPr>
          </a:lstStyle>
          <a:p>
            <a:r>
              <a:t>Body Level One</a:t>
            </a:r>
          </a:p>
          <a:p>
            <a:pPr lvl="1"/>
            <a:r>
              <a:t>Body Level Two</a:t>
            </a:r>
          </a:p>
          <a:p>
            <a:pPr lvl="2"/>
            <a:r>
              <a:t>Body Level Three</a:t>
            </a:r>
          </a:p>
          <a:p>
            <a:pPr lvl="3"/>
            <a:r>
              <a:t>Body Level Four</a:t>
            </a:r>
          </a:p>
          <a:p>
            <a:pPr lvl="4"/>
            <a:r>
              <a:t>Body Level Five</a:t>
            </a:r>
          </a:p>
        </p:txBody>
      </p:sp>
      <p:sp>
        <p:nvSpPr>
          <p:cNvPr id="123" name="Slide Number"/>
          <p:cNvSpPr txBox="1">
            <a:spLocks noGrp="1"/>
          </p:cNvSpPr>
          <p:nvPr>
            <p:ph type="sldNum" sz="quarter" idx="2"/>
          </p:nvPr>
        </p:nvSpPr>
        <p:spPr>
          <a:xfrm>
            <a:off x="6337300" y="9296400"/>
            <a:ext cx="317500" cy="342900"/>
          </a:xfrm>
          <a:prstGeom prst="rect">
            <a:avLst/>
          </a:prstGeom>
        </p:spPr>
        <p:txBody>
          <a:bodyPr lIns="50800" tIns="50800" rIns="50800" bIns="50800">
            <a:normAutofit/>
          </a:bodyPr>
          <a:lstStyle>
            <a:lvl1pPr defTabSz="584200">
              <a:tabLst/>
              <a:defRPr>
                <a:solidFill>
                  <a:srgbClr val="000000"/>
                </a:solidFill>
                <a:latin typeface="Gill Sans"/>
                <a:ea typeface="Gill Sans"/>
                <a:cs typeface="Gill Sans"/>
                <a:sym typeface="Gill Sans"/>
              </a:defRPr>
            </a:lvl1p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hueOff val="9600000"/>
            <a:satOff val="22648"/>
            <a:lumOff val="42149"/>
          </a:schemeClr>
        </a:solidFill>
        <a:effectLst/>
      </p:bgPr>
    </p:bg>
    <p:spTree>
      <p:nvGrpSpPr>
        <p:cNvPr id="1" name=""/>
        <p:cNvGrpSpPr/>
        <p:nvPr/>
      </p:nvGrpSpPr>
      <p:grpSpPr>
        <a:xfrm>
          <a:off x="0" y="0"/>
          <a:ext cx="0" cy="0"/>
          <a:chOff x="0" y="0"/>
          <a:chExt cx="0" cy="0"/>
        </a:xfrm>
      </p:grpSpPr>
      <p:sp>
        <p:nvSpPr>
          <p:cNvPr id="2"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rPr dirty="0"/>
              <a:t>Apple Confidential</a:t>
            </a:r>
          </a:p>
        </p:txBody>
      </p:sp>
      <p:pic>
        <p:nvPicPr>
          <p:cNvPr id="3" name="pasted1.pdf" descr="pasted1.pdf"/>
          <p:cNvPicPr>
            <a:picLocks noChangeAspect="1"/>
          </p:cNvPicPr>
          <p:nvPr/>
        </p:nvPicPr>
        <p:blipFill>
          <a:blip r:embed="rId11"/>
          <a:stretch>
            <a:fillRect/>
          </a:stretch>
        </p:blipFill>
        <p:spPr>
          <a:xfrm>
            <a:off x="12036950" y="13148302"/>
            <a:ext cx="310100" cy="380231"/>
          </a:xfrm>
          <a:prstGeom prst="rect">
            <a:avLst/>
          </a:prstGeom>
          <a:ln w="12700">
            <a:miter lim="400000"/>
          </a:ln>
        </p:spPr>
      </p:pic>
      <p:sp>
        <p:nvSpPr>
          <p:cNvPr id="4" name="Slide Number"/>
          <p:cNvSpPr>
            <a:spLocks noGrp="1"/>
          </p:cNvSpPr>
          <p:nvPr>
            <p:ph type="sldNum" sz="quarter" idx="2"/>
          </p:nvPr>
        </p:nvSpPr>
        <p:spPr>
          <a:xfrm>
            <a:off x="23977597" y="13093700"/>
            <a:ext cx="197817" cy="215900"/>
          </a:xfrm>
          <a:prstGeom prst="rect">
            <a:avLst/>
          </a:prstGeom>
          <a:ln w="12700">
            <a:miter lim="400000"/>
          </a:ln>
        </p:spPr>
        <p:txBody>
          <a:bodyPr wrap="none" lIns="0" tIns="0" rIns="0" bIns="0">
            <a:spAutoFit/>
          </a:bodyPr>
          <a:lstStyle>
            <a:lvl1pPr algn="ctr">
              <a:tabLst>
                <a:tab pos="914400" algn="l"/>
              </a:tabLst>
              <a:defRPr sz="1600">
                <a:solidFill>
                  <a:srgbClr val="454D52"/>
                </a:solidFill>
                <a:latin typeface="+mn-lt"/>
                <a:ea typeface="+mn-ea"/>
                <a:cs typeface="+mn-cs"/>
                <a:sym typeface="Myriad Set Pro Text"/>
              </a:defRPr>
            </a:lvl1pPr>
          </a:lstStyle>
          <a:p>
            <a:pPr defTabSz="914400"/>
            <a:fld id="{86CB4B4D-7CA3-9044-876B-883B54F8677D}" type="slidenum">
              <a:rPr/>
              <a:t>‹#›</a:t>
            </a:fld>
            <a:endParaRPr dirty="0"/>
          </a:p>
        </p:txBody>
      </p:sp>
      <p:sp>
        <p:nvSpPr>
          <p:cNvPr id="5"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graphicFrame>
        <p:nvGraphicFramePr>
          <p:cNvPr id="6" name="Table 1"/>
          <p:cNvGraphicFramePr/>
          <p:nvPr/>
        </p:nvGraphicFramePr>
        <p:xfrm>
          <a:off x="380688" y="13079299"/>
          <a:ext cx="1126127" cy="518235"/>
        </p:xfrm>
        <a:graphic>
          <a:graphicData uri="http://schemas.openxmlformats.org/drawingml/2006/table">
            <a:tbl>
              <a:tblPr>
                <a:tableStyleId>{3AF8BB9F-1888-4B3F-BF0D-C1CB2776DBD4}</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9/3/23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7" name="Title Text"/>
          <p:cNvSpPr>
            <a:spLocks noGrp="1"/>
          </p:cNvSpPr>
          <p:nvPr>
            <p:ph type="title"/>
          </p:nvPr>
        </p:nvSpPr>
        <p:spPr>
          <a:xfrm>
            <a:off x="1155700" y="0"/>
            <a:ext cx="22098000" cy="1993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Title Text</a:t>
            </a:r>
          </a:p>
        </p:txBody>
      </p:sp>
      <p:sp>
        <p:nvSpPr>
          <p:cNvPr id="8" name="Body Level One…"/>
          <p:cNvSpPr>
            <a:spLocks noGrp="1"/>
          </p:cNvSpPr>
          <p:nvPr>
            <p:ph type="body" idx="1"/>
          </p:nvPr>
        </p:nvSpPr>
        <p:spPr>
          <a:xfrm>
            <a:off x="5594583" y="4917284"/>
            <a:ext cx="22098001" cy="1068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2pPr marL="584200" indent="-304800" defTabSz="825500">
              <a:spcBef>
                <a:spcPts val="2500"/>
              </a:spcBef>
              <a:defRPr sz="4400">
                <a:latin typeface="Helvetica Neue Medium"/>
                <a:ea typeface="Helvetica Neue Medium"/>
                <a:cs typeface="Helvetica Neue Medium"/>
                <a:sym typeface="Helvetica Neue Medium"/>
              </a:defRPr>
            </a:lvl2pPr>
            <a:lvl3pPr marL="909319" indent="-299719" defTabSz="825500">
              <a:spcBef>
                <a:spcPts val="2200"/>
              </a:spcBef>
              <a:defRPr sz="4200"/>
            </a:lvl3pPr>
            <a:lvl4pPr marL="1201419" indent="-287019" defTabSz="825500">
              <a:spcBef>
                <a:spcPts val="2200"/>
              </a:spcBef>
              <a:defRPr sz="4000"/>
            </a:lvl4pPr>
            <a:lvl5pPr marL="1499869" indent="-280669" defTabSz="825500">
              <a:spcBef>
                <a:spcPts val="2200"/>
              </a:spcBef>
              <a:defRPr sz="3800"/>
            </a:lvl5pPr>
          </a:lstStyle>
          <a:p>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transition spd="med"/>
  <p:txStyles>
    <p:titleStyle>
      <a:lvl1pPr marL="0" marR="0" indent="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1pPr>
      <a:lvl2pPr marL="0" marR="0" indent="228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2pPr>
      <a:lvl3pPr marL="0" marR="0" indent="457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3pPr>
      <a:lvl4pPr marL="0" marR="0" indent="685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4pPr>
      <a:lvl5pPr marL="0" marR="0" indent="9144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5pPr>
      <a:lvl6pPr marL="0" marR="0" indent="11430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6pPr>
      <a:lvl7pPr marL="0" marR="0" indent="1371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7pPr>
      <a:lvl8pPr marL="0" marR="0" indent="1600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8pPr>
      <a:lvl9pPr marL="0" marR="0" indent="1828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9pPr>
    </p:titleStyle>
    <p:bodyStyle>
      <a:lvl1pPr marL="180975" marR="0" indent="-180975" algn="l" defTabSz="1238250" rtl="0" latinLnBrk="0">
        <a:lnSpc>
          <a:spcPct val="104999"/>
        </a:lnSpc>
        <a:spcBef>
          <a:spcPts val="3000"/>
        </a:spcBef>
        <a:spcAft>
          <a:spcPts val="0"/>
        </a:spcAft>
        <a:buClrTx/>
        <a:buSzPct val="9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1pPr>
      <a:lvl2pPr marL="528781" marR="0" indent="-249381"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2pPr>
      <a:lvl3pPr marL="866502" marR="0" indent="-256902"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3pPr>
      <a:lvl4pPr marL="1172717" marR="0" indent="-258317"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4pPr>
      <a:lvl5pPr marL="1485097" marR="0" indent="-265897"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5pPr>
      <a:lvl6pPr marL="1789897" marR="0" indent="-265897"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6pPr>
      <a:lvl7pPr marL="2094697" marR="0" indent="-265897"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7pPr>
      <a:lvl8pPr marL="2399497" marR="0" indent="-265897"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8pPr>
      <a:lvl9pPr marL="2704297" marR="0" indent="-265897" algn="l" defTabSz="1238250" rtl="0" latinLnBrk="0">
        <a:lnSpc>
          <a:spcPct val="104999"/>
        </a:lnSpc>
        <a:spcBef>
          <a:spcPts val="3000"/>
        </a:spcBef>
        <a:spcAft>
          <a:spcPts val="0"/>
        </a:spcAft>
        <a:buClrTx/>
        <a:buSzPct val="80000"/>
        <a:buFontTx/>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9pPr>
    </p:bodyStyle>
    <p:otherStyle>
      <a:lvl1pPr marL="0" marR="0" indent="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1pPr>
      <a:lvl2pPr marL="0" marR="0" indent="228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2pPr>
      <a:lvl3pPr marL="0" marR="0" indent="457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3pPr>
      <a:lvl4pPr marL="0" marR="0" indent="685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4pPr>
      <a:lvl5pPr marL="0" marR="0" indent="9144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5pPr>
      <a:lvl6pPr marL="0" marR="0" indent="11430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6pPr>
      <a:lvl7pPr marL="0" marR="0" indent="1371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7pPr>
      <a:lvl8pPr marL="0" marR="0" indent="1600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8pPr>
      <a:lvl9pPr marL="0" marR="0" indent="1828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Text"/>
          <p:cNvSpPr>
            <a:spLocks noGrp="1"/>
          </p:cNvSpPr>
          <p:nvPr>
            <p:ph type="body" idx="21"/>
          </p:nvPr>
        </p:nvSpPr>
        <p:spPr>
          <a:prstGeom prst="rect">
            <a:avLst/>
          </a:prstGeom>
        </p:spPr>
        <p:txBody>
          <a:body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endParaRPr dirty="0"/>
          </a:p>
        </p:txBody>
      </p:sp>
      <p:sp>
        <p:nvSpPr>
          <p:cNvPr id="145" name="Text"/>
          <p:cNvSpPr>
            <a:spLocks noGrp="1"/>
          </p:cNvSpPr>
          <p:nvPr>
            <p:ph type="body" idx="22"/>
          </p:nvPr>
        </p:nvSpPr>
        <p:spPr>
          <a:prstGeom prst="rect">
            <a:avLst/>
          </a:prstGeom>
        </p:spPr>
        <p:txBody>
          <a:bodyPr/>
          <a:lstStyle/>
          <a:p>
            <a:pPr marL="0" indent="0" defTabSz="825500">
              <a:lnSpc>
                <a:spcPct val="100000"/>
              </a:lnSpc>
              <a:spcBef>
                <a:spcPts val="0"/>
              </a:spcBef>
              <a:buSzTx/>
              <a:buNone/>
              <a:defRPr sz="1600" spc="-8">
                <a:solidFill>
                  <a:srgbClr val="94A8B2"/>
                </a:solidFill>
                <a:latin typeface="Myriad Set Pro Ultralight"/>
                <a:ea typeface="Myriad Set Pro Ultralight"/>
                <a:cs typeface="Myriad Set Pro Ultralight"/>
                <a:sym typeface="Myriad Set Pro Ultralight"/>
              </a:defRPr>
            </a:pPr>
            <a:endParaRPr dirty="0"/>
          </a:p>
        </p:txBody>
      </p:sp>
      <p:sp>
        <p:nvSpPr>
          <p:cNvPr id="146" name="Views on 2Rx Relaxation for XR Wearables…"/>
          <p:cNvSpPr>
            <a:spLocks noGrp="1"/>
          </p:cNvSpPr>
          <p:nvPr>
            <p:ph type="body" idx="1"/>
          </p:nvPr>
        </p:nvSpPr>
        <p:spPr>
          <a:xfrm>
            <a:off x="1477991" y="2743200"/>
            <a:ext cx="20980401" cy="9631599"/>
          </a:xfrm>
          <a:prstGeom prst="rect">
            <a:avLst/>
          </a:prstGeom>
        </p:spPr>
        <p:txBody>
          <a:bodyPr/>
          <a:lstStyle/>
          <a:p>
            <a:pPr>
              <a:defRPr sz="7500"/>
            </a:pPr>
            <a:endParaRPr dirty="0"/>
          </a:p>
          <a:p>
            <a:pPr>
              <a:defRPr sz="7500"/>
            </a:pPr>
            <a:endParaRPr dirty="0"/>
          </a:p>
          <a:p>
            <a:pPr>
              <a:defRPr sz="7500"/>
            </a:pPr>
            <a:r>
              <a:rPr lang="en-US" dirty="0"/>
              <a:t>Views on 2Rx for XR</a:t>
            </a:r>
            <a:endParaRPr dirty="0"/>
          </a:p>
          <a:p>
            <a:pPr>
              <a:defRPr sz="7500"/>
            </a:pPr>
            <a:endParaRPr dirty="0"/>
          </a:p>
          <a:p>
            <a:pPr>
              <a:defRPr sz="4800"/>
            </a:pPr>
            <a:r>
              <a:rPr dirty="0"/>
              <a:t>Apple Inc.</a:t>
            </a:r>
          </a:p>
        </p:txBody>
      </p:sp>
      <p:sp>
        <p:nvSpPr>
          <p:cNvPr id="147" name="Slide Number"/>
          <p:cNvSpPr>
            <a:spLocks noGrp="1"/>
          </p:cNvSpPr>
          <p:nvPr>
            <p:ph type="sldNum" sz="quarter" idx="4294967295"/>
          </p:nvPr>
        </p:nvSpPr>
        <p:spPr>
          <a:xfrm>
            <a:off x="23968758" y="13042900"/>
            <a:ext cx="215495" cy="3175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1</a:t>
            </a:fld>
            <a:endParaRPr dirty="0"/>
          </a:p>
        </p:txBody>
      </p:sp>
      <p:sp>
        <p:nvSpPr>
          <p:cNvPr id="148" name="3GPP TSG RAN Meeting #101…"/>
          <p:cNvSpPr txBox="1"/>
          <p:nvPr/>
        </p:nvSpPr>
        <p:spPr>
          <a:xfrm>
            <a:off x="1177527" y="2035248"/>
            <a:ext cx="13657854" cy="33855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3GPP TSG RAN Meeting #10</a:t>
            </a:r>
            <a:r>
              <a:rPr lang="en-US" dirty="0"/>
              <a:t>2</a:t>
            </a: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lang="en-US" dirty="0"/>
              <a:t>Edinburgh</a:t>
            </a:r>
            <a:r>
              <a:rPr dirty="0"/>
              <a:t>,</a:t>
            </a:r>
            <a:r>
              <a:rPr lang="en-US" dirty="0"/>
              <a:t> UK,</a:t>
            </a:r>
            <a:r>
              <a:rPr dirty="0"/>
              <a:t> </a:t>
            </a:r>
            <a:r>
              <a:rPr lang="en-US" dirty="0"/>
              <a:t>December</a:t>
            </a:r>
            <a:r>
              <a:rPr dirty="0"/>
              <a:t> 11-15, 2023</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Source: Apple</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Agenda Item: 9.3.2.9</a:t>
            </a:r>
          </a:p>
        </p:txBody>
      </p:sp>
      <p:sp>
        <p:nvSpPr>
          <p:cNvPr id="149" name="RP-232101"/>
          <p:cNvSpPr txBox="1"/>
          <p:nvPr/>
        </p:nvSpPr>
        <p:spPr>
          <a:xfrm>
            <a:off x="19185805" y="2040333"/>
            <a:ext cx="4020667" cy="8002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lang="en-US" dirty="0"/>
              <a:t>RP-233168</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B65AA0C-7C56-FB84-57E9-9F518E1B5871}"/>
              </a:ext>
            </a:extLst>
          </p:cNvPr>
          <p:cNvSpPr>
            <a:spLocks noGrp="1"/>
          </p:cNvSpPr>
          <p:nvPr>
            <p:ph type="body" idx="22"/>
          </p:nvPr>
        </p:nvSpPr>
        <p:spPr>
          <a:xfrm>
            <a:off x="860697" y="1437278"/>
            <a:ext cx="22662606" cy="11726271"/>
          </a:xfrm>
        </p:spPr>
        <p:txBody>
          <a:bodyPr/>
          <a:lstStyle/>
          <a:p>
            <a:r>
              <a:rPr lang="en-US" sz="2800" dirty="0"/>
              <a:t>In RAN#101, 2Rx relaxation for XR was discussed and the following was endorsed:  </a:t>
            </a:r>
          </a:p>
          <a:p>
            <a:pPr lvl="1"/>
            <a:r>
              <a:rPr lang="en-US" sz="2800" dirty="0"/>
              <a:t>RAN#99 had outlined 2 steps towards progressing discussions on 2Rx XR devices, cf. RP-230740:</a:t>
            </a:r>
          </a:p>
          <a:p>
            <a:pPr lvl="2"/>
            <a:r>
              <a:rPr lang="en-US" sz="2800" dirty="0"/>
              <a:t>“Step-1: Recognize that form factor limitations of a subset of XR devices can make it impossible for these devices to support 4 antenna ports.</a:t>
            </a:r>
          </a:p>
          <a:p>
            <a:pPr lvl="3"/>
            <a:r>
              <a:rPr lang="en-US" sz="2800" dirty="0"/>
              <a:t>Exact characterization and form factor limitations of these devices are to be studied in RAN plenary. Contributions are invited to TSG-RAN#100 to address this.”</a:t>
            </a:r>
          </a:p>
          <a:p>
            <a:pPr lvl="1"/>
            <a:r>
              <a:rPr lang="en-US" sz="2800" dirty="0"/>
              <a:t>Proposed resolution for Step-1 for the purpose of continuing discussions to Step-2:</a:t>
            </a:r>
          </a:p>
          <a:p>
            <a:pPr lvl="2"/>
            <a:r>
              <a:rPr lang="en-US" sz="2800" dirty="0"/>
              <a:t>Handheld smartphone UEs are excluded from any 2Rx relaxation for XR wearables.</a:t>
            </a:r>
          </a:p>
          <a:p>
            <a:pPr marL="850900" lvl="2" indent="0">
              <a:buNone/>
            </a:pPr>
            <a:r>
              <a:rPr lang="en-US" sz="2800" dirty="0"/>
              <a:t>    The default for non-RedCap XR-wearable UEs is 4Rx (for frequency bands where 4Rx is mandated).</a:t>
            </a:r>
          </a:p>
          <a:p>
            <a:pPr marL="1319680" lvl="3" indent="0">
              <a:buNone/>
            </a:pPr>
            <a:r>
              <a:rPr lang="en-US" sz="2800" dirty="0"/>
              <a:t>A non-RedCap XR-wearable UE can be considered for 2Rx relaxation (for frequency bands where 4Rx is      mandated) if and only if: </a:t>
            </a:r>
          </a:p>
          <a:p>
            <a:pPr lvl="3"/>
            <a:r>
              <a:rPr lang="en-US" sz="2800" dirty="0"/>
              <a:t>Intended to be worn on the human head;</a:t>
            </a:r>
          </a:p>
          <a:p>
            <a:pPr lvl="3"/>
            <a:r>
              <a:rPr lang="en-US" sz="2800" dirty="0"/>
              <a:t>When in use, is intended to be supported only by/behind the ears and by a nose-bridge resulting in a constrained form factor with limited volume available for Rx chains; </a:t>
            </a:r>
          </a:p>
          <a:p>
            <a:pPr lvl="2"/>
            <a:r>
              <a:rPr lang="en-US" sz="2800" dirty="0"/>
              <a:t>No other relaxation is being considered apart from number of Rx antennas.</a:t>
            </a:r>
          </a:p>
          <a:p>
            <a:pPr marL="406400" lvl="1" indent="0">
              <a:buNone/>
            </a:pPr>
            <a:r>
              <a:rPr lang="en-US" sz="2800" dirty="0"/>
              <a:t>____________________________________________________________________________________________________________________________</a:t>
            </a:r>
          </a:p>
          <a:p>
            <a:pPr lvl="1"/>
            <a:r>
              <a:rPr lang="en-US" sz="2800" dirty="0"/>
              <a:t>Step-2 is outlined as follows (cf. RP-230740):</a:t>
            </a:r>
          </a:p>
          <a:p>
            <a:pPr marL="850900" lvl="2" indent="0">
              <a:buNone/>
            </a:pPr>
            <a:r>
              <a:rPr lang="en-US" sz="2800" dirty="0"/>
              <a:t>“Step-2: Recognize the importance of identifying these devices in the network, and potential network impact (e.g. performance, coverage, capacity) and UE impact</a:t>
            </a:r>
          </a:p>
          <a:p>
            <a:pPr lvl="3"/>
            <a:r>
              <a:rPr lang="en-US" sz="2800" dirty="0"/>
              <a:t>Details of Step-2 will be further defined following the maturity of Step-1”</a:t>
            </a:r>
          </a:p>
          <a:p>
            <a:pPr lvl="1"/>
            <a:r>
              <a:rPr lang="en-US" sz="2800" dirty="0"/>
              <a:t>Proposed scope for Step-2 for RAN#102:</a:t>
            </a:r>
          </a:p>
          <a:p>
            <a:pPr lvl="2"/>
            <a:r>
              <a:rPr lang="en-US" sz="2800" dirty="0"/>
              <a:t>Address the impacts to RF and OTA requirements for non-RedCap 2Rx XR devices, and their potential network impact (performance, coverage, capacity, etc…) and the mitigation techniques.</a:t>
            </a:r>
          </a:p>
          <a:p>
            <a:pPr lvl="2"/>
            <a:r>
              <a:rPr lang="en-US" sz="2800" dirty="0"/>
              <a:t>It is assumed that there is a need for the network to clearly identify non-RedCap XR devices with 2Rx restriction.</a:t>
            </a:r>
          </a:p>
        </p:txBody>
      </p:sp>
      <p:sp>
        <p:nvSpPr>
          <p:cNvPr id="4" name="Background">
            <a:extLst>
              <a:ext uri="{FF2B5EF4-FFF2-40B4-BE49-F238E27FC236}">
                <a16:creationId xmlns:a16="http://schemas.microsoft.com/office/drawing/2014/main" id="{BE880A90-CD55-38DC-0259-2A19CBFBF95A}"/>
              </a:ext>
            </a:extLst>
          </p:cNvPr>
          <p:cNvSpPr txBox="1"/>
          <p:nvPr/>
        </p:nvSpPr>
        <p:spPr>
          <a:xfrm>
            <a:off x="552893" y="280214"/>
            <a:ext cx="22250400" cy="106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lstStyle/>
          <a:p>
            <a:r>
              <a:rPr dirty="0"/>
              <a:t>Background</a:t>
            </a:r>
          </a:p>
        </p:txBody>
      </p:sp>
    </p:spTree>
    <p:extLst>
      <p:ext uri="{BB962C8B-B14F-4D97-AF65-F5344CB8AC3E}">
        <p14:creationId xmlns:p14="http://schemas.microsoft.com/office/powerpoint/2010/main" val="87486380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3</a:t>
            </a:fld>
            <a:endParaRPr dirty="0"/>
          </a:p>
        </p:txBody>
      </p:sp>
      <p:sp>
        <p:nvSpPr>
          <p:cNvPr id="201" name="Analysis &amp; evaluation on XR applications"/>
          <p:cNvSpPr txBox="1">
            <a:spLocks noGrp="1"/>
          </p:cNvSpPr>
          <p:nvPr>
            <p:ph type="body" idx="21"/>
          </p:nvPr>
        </p:nvSpPr>
        <p:spPr>
          <a:prstGeom prst="rect">
            <a:avLst/>
          </a:prstGeom>
        </p:spPr>
        <p:txBody>
          <a:bodyPr/>
          <a:lstStyle>
            <a:lvl1pPr marL="0" indent="0" defTabSz="546100">
              <a:spcBef>
                <a:spcPts val="0"/>
              </a:spcBef>
              <a:buClrTx/>
              <a:buSzTx/>
              <a:buNone/>
              <a:defRPr sz="6000">
                <a:solidFill>
                  <a:srgbClr val="0096FF"/>
                </a:solidFill>
                <a:latin typeface="Helvetica Neue Light"/>
                <a:ea typeface="Helvetica Neue Light"/>
                <a:cs typeface="Helvetica Neue Light"/>
                <a:sym typeface="Helvetica Neue Light"/>
              </a:defRPr>
            </a:lvl1pPr>
          </a:lstStyle>
          <a:p>
            <a:r>
              <a:rPr dirty="0"/>
              <a:t>Analysis &amp; evaluation on XR applications</a:t>
            </a:r>
          </a:p>
        </p:txBody>
      </p:sp>
      <p:sp>
        <p:nvSpPr>
          <p:cNvPr id="202" name="XR applications are often associated with uplink traffic of substantial throughput and stringent latency/reliability requirements.…"/>
          <p:cNvSpPr>
            <a:spLocks noGrp="1"/>
          </p:cNvSpPr>
          <p:nvPr>
            <p:ph type="body" idx="22"/>
          </p:nvPr>
        </p:nvSpPr>
        <p:spPr>
          <a:prstGeom prst="rect">
            <a:avLst/>
          </a:prstGeom>
        </p:spPr>
        <p:txBody>
          <a:bodyPr/>
          <a:lstStyle/>
          <a:p>
            <a:pPr marL="468190"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dirty="0"/>
              <a:t>XR applications are often associated with </a:t>
            </a:r>
            <a:r>
              <a:rPr dirty="0">
                <a:solidFill>
                  <a:schemeClr val="accent5"/>
                </a:solidFill>
              </a:rPr>
              <a:t>uplink traffic of substantial throughput and stringent latency/reliability requirements</a:t>
            </a:r>
            <a:r>
              <a:rPr dirty="0"/>
              <a:t>. </a:t>
            </a:r>
          </a:p>
          <a:p>
            <a:pPr marL="468190"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endParaRPr dirty="0"/>
          </a:p>
          <a:p>
            <a:pPr marL="468190"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dirty="0"/>
              <a:t>From Rel-17 XR study item evaluation, uplink rather than downlink is the bottleneck to achieve satisfied user experience (packet error rate less than 1% with the latency bound for each data flow).</a:t>
            </a:r>
          </a:p>
          <a:p>
            <a:pPr marL="874590" lvl="1"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dirty="0">
                <a:solidFill>
                  <a:schemeClr val="accent5"/>
                </a:solidFill>
              </a:rPr>
              <a:t>Definition of a satisfied (XR) UE</a:t>
            </a:r>
            <a:r>
              <a:rPr dirty="0"/>
              <a:t>:</a:t>
            </a:r>
          </a:p>
          <a:p>
            <a:pPr marL="1319090" lvl="2"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dirty="0"/>
              <a:t>All the data streams of a UE are required to be received with more than 99% success rate to consider the UE as satisfied. </a:t>
            </a:r>
          </a:p>
          <a:p>
            <a:pPr marL="874590" lvl="1"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dirty="0"/>
              <a:t>As there is a latency budget for packets in each data stream, a packet can be dropped due to not enough scheduling opportunities or poor link quality.</a:t>
            </a:r>
          </a:p>
          <a:p>
            <a:pPr marL="874590" lvl="1" indent="-468190"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endParaRPr dirty="0"/>
          </a:p>
          <a:p>
            <a:pPr marL="0" indent="0" defTabSz="1238250">
              <a:lnSpc>
                <a:spcPct val="104999"/>
              </a:lnSpc>
              <a:spcBef>
                <a:spcPts val="600"/>
              </a:spcBef>
              <a:buClrTx/>
              <a:buSzTx/>
              <a:buNone/>
              <a:defRPr sz="3600">
                <a:latin typeface="Helvetica Neue Light"/>
                <a:ea typeface="Helvetica Neue Light"/>
                <a:cs typeface="Helvetica Neue Light"/>
                <a:sym typeface="Helvetica Neue Light"/>
              </a:defRPr>
            </a:pPr>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4</a:t>
            </a:fld>
            <a:endParaRPr dirty="0"/>
          </a:p>
        </p:txBody>
      </p:sp>
      <p:sp>
        <p:nvSpPr>
          <p:cNvPr id="205" name="Coverage evaluation in XR"/>
          <p:cNvSpPr txBox="1">
            <a:spLocks noGrp="1"/>
          </p:cNvSpPr>
          <p:nvPr>
            <p:ph type="body" idx="21"/>
          </p:nvPr>
        </p:nvSpPr>
        <p:spPr>
          <a:prstGeom prst="rect">
            <a:avLst/>
          </a:prstGeom>
        </p:spPr>
        <p:txBody>
          <a:bodyPr/>
          <a:lstStyle>
            <a:lvl1pPr marL="0" indent="0" defTabSz="546100">
              <a:spcBef>
                <a:spcPts val="0"/>
              </a:spcBef>
              <a:buClrTx/>
              <a:buSzTx/>
              <a:buNone/>
              <a:defRPr sz="6000">
                <a:solidFill>
                  <a:srgbClr val="0096FF"/>
                </a:solidFill>
                <a:latin typeface="Helvetica Neue Light"/>
                <a:ea typeface="Helvetica Neue Light"/>
                <a:cs typeface="Helvetica Neue Light"/>
                <a:sym typeface="Helvetica Neue Light"/>
              </a:defRPr>
            </a:lvl1pPr>
          </a:lstStyle>
          <a:p>
            <a:r>
              <a:rPr dirty="0"/>
              <a:t>Coverage evaluation in XR</a:t>
            </a:r>
          </a:p>
        </p:txBody>
      </p:sp>
      <p:sp>
        <p:nvSpPr>
          <p:cNvPr id="206" name="Coverage evaluation was conducted in Rel-17 XR study item (TR 38.838 “Study on XR (Extended Reality) Evaluations for NR”). Two evaluation methodologies were defined there, addressing different aspects in coverage:…"/>
          <p:cNvSpPr>
            <a:spLocks noGrp="1"/>
          </p:cNvSpPr>
          <p:nvPr>
            <p:ph type="body" idx="22"/>
          </p:nvPr>
        </p:nvSpPr>
        <p:spPr>
          <a:xfrm>
            <a:off x="876300" y="1395228"/>
            <a:ext cx="22430036" cy="11121674"/>
          </a:xfrm>
          <a:prstGeom prst="rect">
            <a:avLst/>
          </a:prstGeom>
        </p:spPr>
        <p:txBody>
          <a:bodyPr/>
          <a:lstStyle/>
          <a:p>
            <a:pPr marL="468190" indent="-468190" defTabSz="1238250">
              <a:lnSpc>
                <a:spcPct val="104999"/>
              </a:lnSpc>
              <a:spcBef>
                <a:spcPts val="600"/>
              </a:spcBef>
              <a:buClr>
                <a:srgbClr val="0096FF"/>
              </a:buClr>
              <a:buFont typeface="Lucida Grande"/>
              <a:buChar char="■"/>
              <a:defRPr sz="3400">
                <a:latin typeface="Helvetica Neue Light"/>
                <a:ea typeface="Helvetica Neue Light"/>
                <a:cs typeface="Helvetica Neue Light"/>
                <a:sym typeface="Helvetica Neue Light"/>
              </a:defRPr>
            </a:pPr>
            <a:r>
              <a:rPr dirty="0"/>
              <a:t>Coverage evaluation was conducted in Rel-17 XR study item (</a:t>
            </a:r>
            <a:r>
              <a:rPr dirty="0">
                <a:solidFill>
                  <a:schemeClr val="accent5"/>
                </a:solidFill>
              </a:rPr>
              <a:t>TR 38.838 “Study on XR (Extended Reality) Evaluations for NR”</a:t>
            </a:r>
            <a:r>
              <a:rPr dirty="0"/>
              <a:t>). Two evaluation methodologies were defined there, addressing different aspects in coverage:</a:t>
            </a:r>
          </a:p>
          <a:p>
            <a:pPr marL="874590" lvl="1" indent="-468190" defTabSz="1238250">
              <a:lnSpc>
                <a:spcPct val="104999"/>
              </a:lnSpc>
              <a:spcBef>
                <a:spcPts val="600"/>
              </a:spcBef>
              <a:buClr>
                <a:srgbClr val="0096FF"/>
              </a:buClr>
              <a:buFont typeface="Lucida Grande"/>
              <a:buChar char="■"/>
              <a:defRPr sz="3400">
                <a:latin typeface="Helvetica Neue Light"/>
                <a:ea typeface="Helvetica Neue Light"/>
                <a:cs typeface="Helvetica Neue Light"/>
                <a:sym typeface="Helvetica Neue Light"/>
              </a:defRPr>
            </a:pPr>
            <a:r>
              <a:rPr dirty="0"/>
              <a:t>Evaluation with </a:t>
            </a:r>
            <a:r>
              <a:rPr dirty="0">
                <a:solidFill>
                  <a:schemeClr val="accent5"/>
                </a:solidFill>
              </a:rPr>
              <a:t>Methodology 1</a:t>
            </a:r>
            <a:r>
              <a:rPr dirty="0"/>
              <a:t> reveals in a network loaded with XR devices at the network’s capacity, the coupling gain at the bottom 5 percentile, which </a:t>
            </a:r>
            <a:r>
              <a:rPr lang="en-US" dirty="0"/>
              <a:t>reveals</a:t>
            </a:r>
            <a:r>
              <a:rPr dirty="0"/>
              <a:t> the coverage when </a:t>
            </a:r>
            <a:r>
              <a:rPr dirty="0">
                <a:solidFill>
                  <a:schemeClr val="accent5"/>
                </a:solidFill>
              </a:rPr>
              <a:t>intercell interference is the dominant factor</a:t>
            </a:r>
            <a:r>
              <a:rPr dirty="0"/>
              <a:t>.</a:t>
            </a:r>
          </a:p>
          <a:p>
            <a:pPr marL="874590" lvl="1" indent="-468190" defTabSz="1238250">
              <a:lnSpc>
                <a:spcPct val="104999"/>
              </a:lnSpc>
              <a:spcBef>
                <a:spcPts val="600"/>
              </a:spcBef>
              <a:buClr>
                <a:srgbClr val="0096FF"/>
              </a:buClr>
              <a:buFont typeface="Lucida Grande"/>
              <a:buChar char="■"/>
              <a:defRPr sz="3400">
                <a:latin typeface="Helvetica Neue Light"/>
                <a:ea typeface="Helvetica Neue Light"/>
                <a:cs typeface="Helvetica Neue Light"/>
                <a:sym typeface="Helvetica Neue Light"/>
              </a:defRPr>
            </a:pPr>
            <a:r>
              <a:rPr dirty="0">
                <a:solidFill>
                  <a:schemeClr val="accent5"/>
                </a:solidFill>
              </a:rPr>
              <a:t>Methodology 2</a:t>
            </a:r>
            <a:r>
              <a:rPr dirty="0"/>
              <a:t> is similar to the link level simulation conventionally used in 3GPP evaluations. Due to the particular XR traffic models, which are more elaborate than most traffic models used in previous releases, adaptation of the system level simulation was found useful in avoiding modifying LLS with the XR traffic models.  Methodology 2 reveals the coupling loss of having a single  XR device in the whole network, which </a:t>
            </a:r>
            <a:r>
              <a:rPr lang="en-US" dirty="0"/>
              <a:t>reveals</a:t>
            </a:r>
            <a:r>
              <a:rPr dirty="0"/>
              <a:t> the coverages when </a:t>
            </a:r>
            <a:r>
              <a:rPr dirty="0">
                <a:solidFill>
                  <a:schemeClr val="accent5"/>
                </a:solidFill>
              </a:rPr>
              <a:t>thermal noise is the dominant factor</a:t>
            </a:r>
            <a:r>
              <a:rPr dirty="0"/>
              <a:t>.</a:t>
            </a:r>
          </a:p>
        </p:txBody>
      </p:sp>
      <p:sp>
        <p:nvSpPr>
          <p:cNvPr id="207" name="Text Box 3"/>
          <p:cNvSpPr txBox="1"/>
          <p:nvPr/>
        </p:nvSpPr>
        <p:spPr>
          <a:xfrm>
            <a:off x="12863961" y="6228467"/>
            <a:ext cx="6821916" cy="6635751"/>
          </a:xfrm>
          <a:prstGeom prst="rect">
            <a:avLst/>
          </a:prstGeom>
          <a:ln w="6350">
            <a:solidFill>
              <a:srgbClr val="000000"/>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pPr algn="l" defTabSz="457200">
              <a:spcBef>
                <a:spcPts val="600"/>
              </a:spcBef>
              <a:defRPr sz="1200">
                <a:uFill>
                  <a:solidFill>
                    <a:srgbClr val="000000"/>
                  </a:solidFill>
                </a:uFill>
                <a:latin typeface="Times New Roman"/>
                <a:ea typeface="Times New Roman"/>
                <a:cs typeface="Times New Roman"/>
                <a:sym typeface="Times New Roman"/>
              </a:defRPr>
            </a:pPr>
            <a:r>
              <a:rPr sz="1800" b="1" u="sng" dirty="0">
                <a:solidFill>
                  <a:schemeClr val="tx2"/>
                </a:solidFill>
              </a:rPr>
              <a:t>Coverage Evaluation Methodology 2</a:t>
            </a:r>
          </a:p>
          <a:p>
            <a:pPr algn="l" defTabSz="457200">
              <a:defRPr sz="1200">
                <a:uFill>
                  <a:solidFill>
                    <a:srgbClr val="000000"/>
                  </a:solidFill>
                </a:uFill>
                <a:latin typeface="Times New Roman"/>
                <a:ea typeface="Times New Roman"/>
                <a:cs typeface="Times New Roman"/>
                <a:sym typeface="Times New Roman"/>
              </a:defRPr>
            </a:pPr>
            <a:r>
              <a:rPr sz="1800" dirty="0">
                <a:solidFill>
                  <a:schemeClr val="tx2"/>
                </a:solidFill>
              </a:rPr>
              <a:t>For a given XR application (AR/VR/CG) for a given deployment scenario (DU/InH/UMa), the XR/CG in DL or UL coverage is determined as follows:</a:t>
            </a:r>
          </a:p>
          <a:p>
            <a:pPr marL="360679" indent="-180339" algn="l" defTabSz="457200">
              <a:spcBef>
                <a:spcPts val="900"/>
              </a:spcBef>
              <a:defRPr sz="1200">
                <a:uFill>
                  <a:solidFill>
                    <a:srgbClr val="000000"/>
                  </a:solidFill>
                </a:uFill>
                <a:latin typeface="Times New Roman"/>
                <a:ea typeface="Times New Roman"/>
                <a:cs typeface="Times New Roman"/>
                <a:sym typeface="Times New Roman"/>
              </a:defRPr>
            </a:pPr>
            <a:r>
              <a:rPr sz="1800" dirty="0">
                <a:solidFill>
                  <a:schemeClr val="tx2"/>
                </a:solidFill>
              </a:rPr>
              <a:t>-	Run SLS with #UEs per cell = 1 as shown in figure A.3-2. The UE is randomly dropped in the entire network (or in all the cells) that is associated with one of the three center cells (or gNBs), i.e., only one of the center gNBs is activated.  </a:t>
            </a:r>
          </a:p>
          <a:p>
            <a:pPr marL="360679" indent="-180339" algn="l" defTabSz="457200">
              <a:spcBef>
                <a:spcPts val="900"/>
              </a:spcBef>
              <a:defRPr sz="1200">
                <a:uFill>
                  <a:solidFill>
                    <a:srgbClr val="000000"/>
                  </a:solidFill>
                </a:uFill>
                <a:latin typeface="Times New Roman"/>
                <a:ea typeface="Times New Roman"/>
                <a:cs typeface="Times New Roman"/>
                <a:sym typeface="Times New Roman"/>
              </a:defRPr>
            </a:pPr>
            <a:r>
              <a:rPr sz="1800" dirty="0">
                <a:solidFill>
                  <a:schemeClr val="tx2"/>
                </a:solidFill>
              </a:rPr>
              <a:t>-	Run SLS according to capacity evaluation methodology and determine whether the UE is satisfied or not.</a:t>
            </a:r>
          </a:p>
          <a:p>
            <a:pPr marL="360679" indent="-180339" algn="l" defTabSz="457200">
              <a:spcBef>
                <a:spcPts val="900"/>
              </a:spcBef>
              <a:defRPr sz="1200">
                <a:uFill>
                  <a:solidFill>
                    <a:srgbClr val="000000"/>
                  </a:solidFill>
                </a:uFill>
                <a:latin typeface="Times New Roman"/>
                <a:ea typeface="Times New Roman"/>
                <a:cs typeface="Times New Roman"/>
                <a:sym typeface="Times New Roman"/>
              </a:defRPr>
            </a:pPr>
            <a:r>
              <a:rPr sz="1800" dirty="0">
                <a:solidFill>
                  <a:schemeClr val="tx2"/>
                </a:solidFill>
              </a:rPr>
              <a:t>-	The coverage is defined to be the 5-percentile point in the CDF curve of coupling gain for all the satisfied UEs.</a:t>
            </a:r>
          </a:p>
          <a:p>
            <a:pPr defTabSz="457200">
              <a:spcBef>
                <a:spcPts val="900"/>
              </a:spcBef>
              <a:defRPr sz="1000" b="1">
                <a:uFill>
                  <a:solidFill>
                    <a:srgbClr val="000000"/>
                  </a:solidFill>
                </a:uFill>
                <a:latin typeface="Arial"/>
                <a:ea typeface="Arial"/>
                <a:cs typeface="Arial"/>
                <a:sym typeface="Arial"/>
              </a:defRPr>
            </a:pPr>
            <a:r>
              <a:rPr sz="1200" dirty="0">
                <a:solidFill>
                  <a:schemeClr val="tx2"/>
                </a:solidFill>
              </a:rPr>
              <a:t>Figure A.3-2: Layout and UE distribution in Methodology 2 (1 UE / network)</a:t>
            </a:r>
          </a:p>
        </p:txBody>
      </p:sp>
      <p:pic>
        <p:nvPicPr>
          <p:cNvPr id="208" name="Picture 4" descr="Picture 4"/>
          <p:cNvPicPr>
            <a:picLocks noChangeAspect="1"/>
          </p:cNvPicPr>
          <p:nvPr/>
        </p:nvPicPr>
        <p:blipFill>
          <a:blip r:embed="rId2"/>
          <a:stretch>
            <a:fillRect/>
          </a:stretch>
        </p:blipFill>
        <p:spPr>
          <a:xfrm>
            <a:off x="15406048" y="10227720"/>
            <a:ext cx="2615566" cy="2711451"/>
          </a:xfrm>
          <a:prstGeom prst="rect">
            <a:avLst/>
          </a:prstGeom>
          <a:ln w="12700">
            <a:miter lim="400000"/>
          </a:ln>
        </p:spPr>
      </p:pic>
      <p:pic>
        <p:nvPicPr>
          <p:cNvPr id="209" name="unknown.png" descr="unknown.png"/>
          <p:cNvPicPr>
            <a:picLocks noChangeAspect="1"/>
          </p:cNvPicPr>
          <p:nvPr/>
        </p:nvPicPr>
        <p:blipFill>
          <a:blip r:embed="rId3"/>
          <a:stretch>
            <a:fillRect/>
          </a:stretch>
        </p:blipFill>
        <p:spPr>
          <a:xfrm>
            <a:off x="2817266" y="6667380"/>
            <a:ext cx="7208493" cy="6642220"/>
          </a:xfrm>
          <a:prstGeom prst="rect">
            <a:avLst/>
          </a:prstGeom>
          <a:ln w="12700">
            <a:miter lim="400000"/>
          </a:ln>
        </p:spPr>
      </p:pic>
      <p:sp>
        <p:nvSpPr>
          <p:cNvPr id="210" name="Text"/>
          <p:cNvSpPr txBox="1"/>
          <p:nvPr/>
        </p:nvSpPr>
        <p:spPr>
          <a:xfrm>
            <a:off x="9201150" y="3987799"/>
            <a:ext cx="127000" cy="457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gn="l" defTabSz="457200">
              <a:defRPr sz="1200">
                <a:latin typeface="Times Roman"/>
                <a:ea typeface="Times Roman"/>
                <a:cs typeface="Times Roman"/>
                <a:sym typeface="Times Roman"/>
              </a:defRPr>
            </a:pP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5</a:t>
            </a:fld>
            <a:endParaRPr dirty="0"/>
          </a:p>
        </p:txBody>
      </p:sp>
      <p:sp>
        <p:nvSpPr>
          <p:cNvPr id="213" name="Evaluation results from TR 38.838"/>
          <p:cNvSpPr txBox="1">
            <a:spLocks noGrp="1"/>
          </p:cNvSpPr>
          <p:nvPr>
            <p:ph type="body" idx="21"/>
          </p:nvPr>
        </p:nvSpPr>
        <p:spPr>
          <a:prstGeom prst="rect">
            <a:avLst/>
          </a:prstGeom>
        </p:spPr>
        <p:txBody>
          <a:bodyPr/>
          <a:lstStyle>
            <a:lvl1pPr marL="0" indent="0" defTabSz="546100">
              <a:spcBef>
                <a:spcPts val="0"/>
              </a:spcBef>
              <a:buClrTx/>
              <a:buSzTx/>
              <a:buNone/>
              <a:defRPr sz="6000">
                <a:solidFill>
                  <a:srgbClr val="0096FF"/>
                </a:solidFill>
                <a:latin typeface="Helvetica Neue Light"/>
                <a:ea typeface="Helvetica Neue Light"/>
                <a:cs typeface="Helvetica Neue Light"/>
                <a:sym typeface="Helvetica Neue Light"/>
              </a:defRPr>
            </a:lvl1pPr>
          </a:lstStyle>
          <a:p>
            <a:r>
              <a:rPr dirty="0"/>
              <a:t>Evaluation results from TR 38.838</a:t>
            </a:r>
          </a:p>
        </p:txBody>
      </p:sp>
      <p:sp>
        <p:nvSpPr>
          <p:cNvPr id="214" name="The evaluation results reveal:…"/>
          <p:cNvSpPr>
            <a:spLocks noGrp="1"/>
          </p:cNvSpPr>
          <p:nvPr>
            <p:ph type="body" idx="22"/>
          </p:nvPr>
        </p:nvSpPr>
        <p:spPr>
          <a:xfrm>
            <a:off x="993946" y="1473200"/>
            <a:ext cx="22396108" cy="7219875"/>
          </a:xfrm>
          <a:prstGeom prst="rect">
            <a:avLst/>
          </a:prstGeom>
        </p:spPr>
        <p:txBody>
          <a:bodyPr/>
          <a:lstStyle/>
          <a:p>
            <a:pPr marL="468190"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The evaluation results reveal: </a:t>
            </a:r>
          </a:p>
          <a:p>
            <a:pPr marL="874590" lvl="1"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there is a difference in the coupling gain requirements for DL and UL, and </a:t>
            </a:r>
            <a:r>
              <a:rPr sz="2800" dirty="0">
                <a:solidFill>
                  <a:schemeClr val="accent5"/>
                </a:solidFill>
              </a:rPr>
              <a:t>UL is short by 15 dB </a:t>
            </a:r>
            <a:r>
              <a:rPr sz="2800" dirty="0"/>
              <a:t>(Methodology 1) </a:t>
            </a:r>
            <a:r>
              <a:rPr sz="2800" dirty="0">
                <a:solidFill>
                  <a:schemeClr val="accent5"/>
                </a:solidFill>
              </a:rPr>
              <a:t>or 24 dB </a:t>
            </a:r>
            <a:r>
              <a:rPr sz="2800" dirty="0"/>
              <a:t>(Methodology 2) for AR. </a:t>
            </a:r>
          </a:p>
          <a:p>
            <a:pPr marL="874590" lvl="1"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Only for a case of VR, the gap is smaller, yet is still roughly </a:t>
            </a:r>
            <a:r>
              <a:rPr sz="2800" dirty="0">
                <a:solidFill>
                  <a:schemeClr val="accent5"/>
                </a:solidFill>
              </a:rPr>
              <a:t>6 dB</a:t>
            </a:r>
            <a:r>
              <a:rPr sz="2800" dirty="0"/>
              <a:t>. </a:t>
            </a:r>
          </a:p>
          <a:p>
            <a:pPr marL="1319090" lvl="2"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Note: Only pose/control at low data throughput is generated in uplink and there is no video stream or audio/data streams in uplink.</a:t>
            </a:r>
          </a:p>
          <a:p>
            <a:pPr marL="468190"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Observations:</a:t>
            </a:r>
          </a:p>
          <a:p>
            <a:pPr marL="874590" lvl="1"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To provide satisfactory XR service, both uplink and downlink need to work at the targeted throughput/latency/reliability, and the number of XR devices supported in a network is ultimately decided by the more stringent requirement between DL and UL. </a:t>
            </a:r>
          </a:p>
          <a:p>
            <a:pPr marL="874590" lvl="1" indent="-468190" defTabSz="1238250">
              <a:lnSpc>
                <a:spcPct val="104999"/>
              </a:lnSpc>
              <a:spcBef>
                <a:spcPts val="600"/>
              </a:spcBef>
              <a:buClr>
                <a:srgbClr val="0096FF"/>
              </a:buClr>
              <a:buFont typeface="Lucida Grande"/>
              <a:buChar char="■"/>
              <a:defRPr sz="3100">
                <a:latin typeface="Helvetica Neue Light"/>
                <a:ea typeface="Helvetica Neue Light"/>
                <a:cs typeface="Helvetica Neue Light"/>
                <a:sym typeface="Helvetica Neue Light"/>
              </a:defRPr>
            </a:pPr>
            <a:r>
              <a:rPr sz="2800" dirty="0"/>
              <a:t>Uplink link budget is the bottleneck for network capacity as quantified by satisfied XR UEs.  Often there is </a:t>
            </a:r>
            <a:r>
              <a:rPr sz="2800" dirty="0">
                <a:solidFill>
                  <a:schemeClr val="accent5"/>
                </a:solidFill>
              </a:rPr>
              <a:t>15 dB to 24 dB difference </a:t>
            </a:r>
            <a:r>
              <a:rPr sz="2800" dirty="0"/>
              <a:t>in downlink link budget and uplink link budget requirements, </a:t>
            </a:r>
            <a:r>
              <a:rPr sz="2800" dirty="0">
                <a:solidFill>
                  <a:schemeClr val="accent5"/>
                </a:solidFill>
              </a:rPr>
              <a:t>in favor of the downlink</a:t>
            </a:r>
            <a:r>
              <a:rPr sz="2800" dirty="0"/>
              <a:t>.</a:t>
            </a:r>
            <a:r>
              <a:rPr lang="en-US" sz="2800" dirty="0"/>
              <a:t> </a:t>
            </a:r>
            <a:r>
              <a:rPr lang="en-US" sz="2800" dirty="0">
                <a:solidFill>
                  <a:schemeClr val="accent5"/>
                </a:solidFill>
              </a:rPr>
              <a:t>Therefore, 2Rx relaxation is not expected to impact the network coverage.</a:t>
            </a:r>
            <a:endParaRPr sz="2800" dirty="0">
              <a:solidFill>
                <a:schemeClr val="accent5"/>
              </a:solidFill>
            </a:endParaRPr>
          </a:p>
        </p:txBody>
      </p:sp>
      <p:graphicFrame>
        <p:nvGraphicFramePr>
          <p:cNvPr id="215" name="Table 4"/>
          <p:cNvGraphicFramePr/>
          <p:nvPr>
            <p:extLst>
              <p:ext uri="{D42A27DB-BD31-4B8C-83A1-F6EECF244321}">
                <p14:modId xmlns:p14="http://schemas.microsoft.com/office/powerpoint/2010/main" val="3842677287"/>
              </p:ext>
            </p:extLst>
          </p:nvPr>
        </p:nvGraphicFramePr>
        <p:xfrm>
          <a:off x="3541791" y="7112000"/>
          <a:ext cx="5843905" cy="5654040"/>
        </p:xfrm>
        <a:graphic>
          <a:graphicData uri="http://schemas.openxmlformats.org/drawingml/2006/table">
            <a:tbl>
              <a:tblPr bandRow="1"/>
              <a:tblGrid>
                <a:gridCol w="882650">
                  <a:extLst>
                    <a:ext uri="{9D8B030D-6E8A-4147-A177-3AD203B41FA5}">
                      <a16:colId xmlns:a16="http://schemas.microsoft.com/office/drawing/2014/main" val="20000"/>
                    </a:ext>
                  </a:extLst>
                </a:gridCol>
                <a:gridCol w="1146810">
                  <a:extLst>
                    <a:ext uri="{9D8B030D-6E8A-4147-A177-3AD203B41FA5}">
                      <a16:colId xmlns:a16="http://schemas.microsoft.com/office/drawing/2014/main" val="20001"/>
                    </a:ext>
                  </a:extLst>
                </a:gridCol>
                <a:gridCol w="537210">
                  <a:extLst>
                    <a:ext uri="{9D8B030D-6E8A-4147-A177-3AD203B41FA5}">
                      <a16:colId xmlns:a16="http://schemas.microsoft.com/office/drawing/2014/main" val="20002"/>
                    </a:ext>
                  </a:extLst>
                </a:gridCol>
                <a:gridCol w="1311910">
                  <a:extLst>
                    <a:ext uri="{9D8B030D-6E8A-4147-A177-3AD203B41FA5}">
                      <a16:colId xmlns:a16="http://schemas.microsoft.com/office/drawing/2014/main" val="20003"/>
                    </a:ext>
                  </a:extLst>
                </a:gridCol>
                <a:gridCol w="981075">
                  <a:extLst>
                    <a:ext uri="{9D8B030D-6E8A-4147-A177-3AD203B41FA5}">
                      <a16:colId xmlns:a16="http://schemas.microsoft.com/office/drawing/2014/main" val="20004"/>
                    </a:ext>
                  </a:extLst>
                </a:gridCol>
                <a:gridCol w="984250">
                  <a:extLst>
                    <a:ext uri="{9D8B030D-6E8A-4147-A177-3AD203B41FA5}">
                      <a16:colId xmlns:a16="http://schemas.microsoft.com/office/drawing/2014/main" val="20005"/>
                    </a:ext>
                  </a:extLst>
                </a:gridCol>
              </a:tblGrid>
              <a:tr h="190500">
                <a:tc rowSpan="2">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Link direction</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tc rowSpan="2">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Applications</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tc rowSpan="2">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PDB (ms)</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tc rowSpan="2">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#UE/cell</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tc gridSpan="2">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XR Coverage</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tc hMerge="1">
                  <a:txBody>
                    <a:bodyPr/>
                    <a:lstStyle/>
                    <a:p>
                      <a:endParaRPr lang="en-US"/>
                    </a:p>
                  </a:txBody>
                  <a:tcPr/>
                </a:tc>
                <a:extLst>
                  <a:ext uri="{0D108BD9-81ED-4DB2-BD59-A6C34878D82A}">
                    <a16:rowId xmlns:a16="http://schemas.microsoft.com/office/drawing/2014/main" val="10000"/>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Mean (dB)</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tc>
                  <a:txBody>
                    <a:bodyPr/>
                    <a:lstStyle/>
                    <a:p>
                      <a:pPr defTabSz="457200">
                        <a:defRPr sz="900" b="1">
                          <a:uFill>
                            <a:solidFill>
                              <a:srgbClr val="000000"/>
                            </a:solidFill>
                          </a:uFill>
                          <a:latin typeface="Arial"/>
                          <a:ea typeface="Arial"/>
                          <a:cs typeface="Arial"/>
                          <a:sym typeface="Arial"/>
                        </a:defRPr>
                      </a:pPr>
                      <a:r>
                        <a:rPr sz="1100" dirty="0">
                          <a:solidFill>
                            <a:schemeClr val="tx2"/>
                          </a:solidFill>
                        </a:rPr>
                        <a:t>Value (dB)</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rgbClr val="E7E6E6"/>
                    </a:solidFill>
                  </a:tcPr>
                </a:tc>
                <a:extLst>
                  <a:ext uri="{0D108BD9-81ED-4DB2-BD59-A6C34878D82A}">
                    <a16:rowId xmlns:a16="http://schemas.microsoft.com/office/drawing/2014/main" val="10001"/>
                  </a:ext>
                </a:extLst>
              </a:tr>
              <a:tr h="190500">
                <a:tc rowSpan="13">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DL</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rowSpan="6">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VR/AR30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rowSpan="6">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9 (Capacity)</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-136.81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-132.86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02"/>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10 (Capacity)</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-140.76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03"/>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-138.46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-137.19</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04"/>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-140.9</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05"/>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-138</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06"/>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-137.73</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07"/>
                  </a:ext>
                </a:extLst>
              </a:tr>
              <a:tr h="190500">
                <a:tc vMerge="1">
                  <a:txBody>
                    <a:bodyPr/>
                    <a:lstStyle/>
                    <a:p>
                      <a:endParaRPr lang="en-US"/>
                    </a:p>
                  </a:txBody>
                  <a:tcPr/>
                </a:tc>
                <a:tc rowSpan="3">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VR/AR45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rowSpan="3">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4 (Capacity)</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-136.26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-132.95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08"/>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6 (Capacity)</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-139.56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09"/>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-136.58</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-136.58</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10"/>
                  </a:ext>
                </a:extLst>
              </a:tr>
              <a:tr h="190500">
                <a:tc vMerge="1">
                  <a:txBody>
                    <a:bodyPr/>
                    <a:lstStyle/>
                    <a:p>
                      <a:endParaRPr lang="en-US"/>
                    </a:p>
                  </a:txBody>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CG30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12 (Capacity)</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-137.12</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-134.38</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11"/>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11 (Capacity)</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-139.86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12"/>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-137.59</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-137.19</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13"/>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-138</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14"/>
                  </a:ext>
                </a:extLst>
              </a:tr>
              <a:tr h="190500">
                <a:tc rowSpan="6">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UL</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Pose</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2">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-130.5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-136.01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15"/>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-125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16"/>
                  </a:ext>
                </a:extLst>
              </a:tr>
              <a:tr h="190500">
                <a:tc vMerge="1">
                  <a:txBody>
                    <a:bodyPr/>
                    <a:lstStyle/>
                    <a:p>
                      <a:endParaRPr lang="en-US"/>
                    </a:p>
                  </a:txBody>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AR 1 stream</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rowSpan="4">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-119.99</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-121.61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17"/>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-124.2</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18"/>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-123</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noFill/>
                  </a:tcPr>
                </a:tc>
                <a:extLst>
                  <a:ext uri="{0D108BD9-81ED-4DB2-BD59-A6C34878D82A}">
                    <a16:rowId xmlns:a16="http://schemas.microsoft.com/office/drawing/2014/main" val="10019"/>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defTabSz="457200">
                        <a:defRPr sz="900">
                          <a:uFill>
                            <a:solidFill>
                              <a:srgbClr val="000000"/>
                            </a:solidFill>
                          </a:uFill>
                          <a:latin typeface="Arial"/>
                          <a:ea typeface="Arial"/>
                          <a:cs typeface="Arial"/>
                          <a:sym typeface="Arial"/>
                        </a:defRPr>
                      </a:pPr>
                      <a:r>
                        <a:rPr sz="1100" dirty="0">
                          <a:solidFill>
                            <a:schemeClr val="tx2"/>
                          </a:solidFill>
                        </a:rPr>
                        <a:t>-111.13</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tcPr>
                </a:tc>
                <a:extLst>
                  <a:ext uri="{0D108BD9-81ED-4DB2-BD59-A6C34878D82A}">
                    <a16:rowId xmlns:a16="http://schemas.microsoft.com/office/drawing/2014/main" val="10020"/>
                  </a:ext>
                </a:extLst>
              </a:tr>
            </a:tbl>
          </a:graphicData>
        </a:graphic>
      </p:graphicFrame>
      <p:sp>
        <p:nvSpPr>
          <p:cNvPr id="216" name="Evaluation with Methodology 1 for UMa"/>
          <p:cNvSpPr txBox="1"/>
          <p:nvPr/>
        </p:nvSpPr>
        <p:spPr>
          <a:xfrm>
            <a:off x="4624313" y="12858194"/>
            <a:ext cx="4407407"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defTabSz="457200">
              <a:defRPr sz="1200">
                <a:uFill>
                  <a:solidFill>
                    <a:srgbClr val="000000"/>
                  </a:solidFill>
                </a:uFill>
                <a:latin typeface="Times New Roman"/>
                <a:ea typeface="Times New Roman"/>
                <a:cs typeface="Times New Roman"/>
                <a:sym typeface="Times New Roman"/>
              </a:defRPr>
            </a:pPr>
            <a:r>
              <a:rPr sz="1800" dirty="0">
                <a:solidFill>
                  <a:schemeClr val="tx2"/>
                </a:solidFill>
              </a:rPr>
              <a:t>Evaluation with Methodology 1 for UMa</a:t>
            </a:r>
          </a:p>
          <a:p>
            <a:pPr algn="l" defTabSz="457200">
              <a:defRPr sz="1200">
                <a:uFill>
                  <a:solidFill>
                    <a:srgbClr val="000000"/>
                  </a:solidFill>
                </a:uFill>
                <a:latin typeface="Times New Roman"/>
                <a:ea typeface="Times New Roman"/>
                <a:cs typeface="Times New Roman"/>
                <a:sym typeface="Times New Roman"/>
              </a:defRPr>
            </a:pPr>
            <a:endParaRPr sz="1400" dirty="0">
              <a:solidFill>
                <a:schemeClr val="tx2"/>
              </a:solidFill>
            </a:endParaRPr>
          </a:p>
          <a:p>
            <a:pPr algn="l" defTabSz="457200">
              <a:defRPr sz="1200">
                <a:uFill>
                  <a:solidFill>
                    <a:srgbClr val="000000"/>
                  </a:solidFill>
                </a:uFill>
                <a:latin typeface="Times New Roman"/>
                <a:ea typeface="Times New Roman"/>
                <a:cs typeface="Times New Roman"/>
                <a:sym typeface="Times New Roman"/>
              </a:defRPr>
            </a:pPr>
            <a:endParaRPr sz="1400" dirty="0">
              <a:solidFill>
                <a:schemeClr val="tx2"/>
              </a:solidFill>
            </a:endParaRPr>
          </a:p>
        </p:txBody>
      </p:sp>
      <p:graphicFrame>
        <p:nvGraphicFramePr>
          <p:cNvPr id="217" name="Table 5"/>
          <p:cNvGraphicFramePr/>
          <p:nvPr>
            <p:extLst>
              <p:ext uri="{D42A27DB-BD31-4B8C-83A1-F6EECF244321}">
                <p14:modId xmlns:p14="http://schemas.microsoft.com/office/powerpoint/2010/main" val="2799629477"/>
              </p:ext>
            </p:extLst>
          </p:nvPr>
        </p:nvGraphicFramePr>
        <p:xfrm>
          <a:off x="12607564" y="7112000"/>
          <a:ext cx="5907405" cy="5120640"/>
        </p:xfrm>
        <a:graphic>
          <a:graphicData uri="http://schemas.openxmlformats.org/drawingml/2006/table">
            <a:tbl>
              <a:tblPr bandRow="1"/>
              <a:tblGrid>
                <a:gridCol w="882650">
                  <a:extLst>
                    <a:ext uri="{9D8B030D-6E8A-4147-A177-3AD203B41FA5}">
                      <a16:colId xmlns:a16="http://schemas.microsoft.com/office/drawing/2014/main" val="20000"/>
                    </a:ext>
                  </a:extLst>
                </a:gridCol>
                <a:gridCol w="1701165">
                  <a:extLst>
                    <a:ext uri="{9D8B030D-6E8A-4147-A177-3AD203B41FA5}">
                      <a16:colId xmlns:a16="http://schemas.microsoft.com/office/drawing/2014/main" val="20001"/>
                    </a:ext>
                  </a:extLst>
                </a:gridCol>
                <a:gridCol w="769620">
                  <a:extLst>
                    <a:ext uri="{9D8B030D-6E8A-4147-A177-3AD203B41FA5}">
                      <a16:colId xmlns:a16="http://schemas.microsoft.com/office/drawing/2014/main" val="20002"/>
                    </a:ext>
                  </a:extLst>
                </a:gridCol>
                <a:gridCol w="1153795">
                  <a:extLst>
                    <a:ext uri="{9D8B030D-6E8A-4147-A177-3AD203B41FA5}">
                      <a16:colId xmlns:a16="http://schemas.microsoft.com/office/drawing/2014/main" val="20003"/>
                    </a:ext>
                  </a:extLst>
                </a:gridCol>
                <a:gridCol w="1400175">
                  <a:extLst>
                    <a:ext uri="{9D8B030D-6E8A-4147-A177-3AD203B41FA5}">
                      <a16:colId xmlns:a16="http://schemas.microsoft.com/office/drawing/2014/main" val="20004"/>
                    </a:ext>
                  </a:extLst>
                </a:gridCol>
              </a:tblGrid>
              <a:tr h="190500">
                <a:tc rowSpan="2">
                  <a:txBody>
                    <a:bodyPr/>
                    <a:lstStyle/>
                    <a:p>
                      <a:pPr defTabSz="457200">
                        <a:defRPr sz="900" b="1">
                          <a:uFill>
                            <a:solidFill>
                              <a:srgbClr val="000000"/>
                            </a:solidFill>
                          </a:uFill>
                          <a:latin typeface="Arial"/>
                          <a:ea typeface="Arial"/>
                          <a:cs typeface="Arial"/>
                          <a:sym typeface="Arial"/>
                        </a:defRPr>
                      </a:pPr>
                      <a:r>
                        <a:rPr sz="1200" dirty="0">
                          <a:solidFill>
                            <a:schemeClr val="tx2"/>
                          </a:solidFill>
                        </a:rPr>
                        <a:t>Link direction</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2">
                  <a:txBody>
                    <a:bodyPr/>
                    <a:lstStyle/>
                    <a:p>
                      <a:pPr defTabSz="457200">
                        <a:defRPr sz="900" b="1">
                          <a:uFill>
                            <a:solidFill>
                              <a:srgbClr val="000000"/>
                            </a:solidFill>
                          </a:uFill>
                          <a:latin typeface="Arial"/>
                          <a:ea typeface="Arial"/>
                          <a:cs typeface="Arial"/>
                          <a:sym typeface="Arial"/>
                        </a:defRPr>
                      </a:pPr>
                      <a:r>
                        <a:rPr sz="1200" dirty="0">
                          <a:solidFill>
                            <a:schemeClr val="tx2"/>
                          </a:solidFill>
                        </a:rPr>
                        <a:t>Applications</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2">
                  <a:txBody>
                    <a:bodyPr/>
                    <a:lstStyle/>
                    <a:p>
                      <a:pPr defTabSz="457200">
                        <a:defRPr sz="900" b="1">
                          <a:uFill>
                            <a:solidFill>
                              <a:srgbClr val="000000"/>
                            </a:solidFill>
                          </a:uFill>
                          <a:latin typeface="Arial"/>
                          <a:ea typeface="Arial"/>
                          <a:cs typeface="Arial"/>
                          <a:sym typeface="Arial"/>
                        </a:defRPr>
                      </a:pPr>
                      <a:r>
                        <a:rPr sz="1200" dirty="0">
                          <a:solidFill>
                            <a:schemeClr val="tx2"/>
                          </a:solidFill>
                        </a:rPr>
                        <a:t>PDB (ms)</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gridSpan="2">
                  <a:txBody>
                    <a:bodyPr/>
                    <a:lstStyle/>
                    <a:p>
                      <a:pPr defTabSz="457200">
                        <a:defRPr sz="900" b="1">
                          <a:uFill>
                            <a:solidFill>
                              <a:srgbClr val="000000"/>
                            </a:solidFill>
                          </a:uFill>
                          <a:latin typeface="Arial"/>
                          <a:ea typeface="Arial"/>
                          <a:cs typeface="Arial"/>
                          <a:sym typeface="Arial"/>
                        </a:defRPr>
                      </a:pPr>
                      <a:r>
                        <a:rPr sz="1200" dirty="0">
                          <a:solidFill>
                            <a:schemeClr val="tx2"/>
                          </a:solidFill>
                        </a:rPr>
                        <a:t>XR Coverage</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hMerge="1">
                  <a:txBody>
                    <a:bodyPr/>
                    <a:lstStyle/>
                    <a:p>
                      <a:endParaRPr lang="en-US"/>
                    </a:p>
                  </a:txBody>
                  <a:tcPr/>
                </a:tc>
                <a:extLst>
                  <a:ext uri="{0D108BD9-81ED-4DB2-BD59-A6C34878D82A}">
                    <a16:rowId xmlns:a16="http://schemas.microsoft.com/office/drawing/2014/main" val="10000"/>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b="1">
                          <a:uFill>
                            <a:solidFill>
                              <a:srgbClr val="000000"/>
                            </a:solidFill>
                          </a:uFill>
                          <a:latin typeface="Arial"/>
                          <a:ea typeface="Arial"/>
                          <a:cs typeface="Arial"/>
                          <a:sym typeface="Arial"/>
                        </a:defRPr>
                      </a:pPr>
                      <a:r>
                        <a:rPr sz="1200" dirty="0">
                          <a:solidFill>
                            <a:schemeClr val="tx2"/>
                          </a:solidFill>
                        </a:rPr>
                        <a:t>Mean (dB)</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b="1">
                          <a:uFill>
                            <a:solidFill>
                              <a:srgbClr val="000000"/>
                            </a:solidFill>
                          </a:uFill>
                          <a:latin typeface="Arial"/>
                          <a:ea typeface="Arial"/>
                          <a:cs typeface="Arial"/>
                          <a:sym typeface="Arial"/>
                        </a:defRPr>
                      </a:pPr>
                      <a:r>
                        <a:rPr sz="1200" dirty="0">
                          <a:solidFill>
                            <a:schemeClr val="tx2"/>
                          </a:solidFill>
                        </a:rPr>
                        <a:t>Value (dB)</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1"/>
                  </a:ext>
                </a:extLst>
              </a:tr>
              <a:tr h="190500">
                <a:tc rowSpan="9">
                  <a:txBody>
                    <a:bodyPr/>
                    <a:lstStyle/>
                    <a:p>
                      <a:pPr defTabSz="457200">
                        <a:defRPr sz="900">
                          <a:uFill>
                            <a:solidFill>
                              <a:srgbClr val="000000"/>
                            </a:solidFill>
                          </a:uFill>
                          <a:latin typeface="Arial"/>
                          <a:ea typeface="Arial"/>
                          <a:cs typeface="Arial"/>
                          <a:sym typeface="Arial"/>
                        </a:defRPr>
                      </a:pPr>
                      <a:r>
                        <a:rPr sz="1200" dirty="0">
                          <a:solidFill>
                            <a:schemeClr val="tx2"/>
                          </a:solidFill>
                        </a:rPr>
                        <a:t>DL</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5">
                  <a:txBody>
                    <a:bodyPr/>
                    <a:lstStyle/>
                    <a:p>
                      <a:pPr defTabSz="457200">
                        <a:defRPr sz="900">
                          <a:uFill>
                            <a:solidFill>
                              <a:srgbClr val="000000"/>
                            </a:solidFill>
                          </a:uFill>
                          <a:latin typeface="Arial"/>
                          <a:ea typeface="Arial"/>
                          <a:cs typeface="Arial"/>
                          <a:sym typeface="Arial"/>
                        </a:defRPr>
                      </a:pPr>
                      <a:r>
                        <a:rPr sz="1200" dirty="0">
                          <a:solidFill>
                            <a:schemeClr val="tx2"/>
                          </a:solidFill>
                        </a:rPr>
                        <a:t>VR/AR30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5">
                  <a:txBody>
                    <a:bodyPr/>
                    <a:lstStyle/>
                    <a:p>
                      <a:pPr defTabSz="457200">
                        <a:defRPr sz="900">
                          <a:uFill>
                            <a:solidFill>
                              <a:srgbClr val="000000"/>
                            </a:solidFill>
                          </a:uFill>
                          <a:latin typeface="Arial"/>
                          <a:ea typeface="Arial"/>
                          <a:cs typeface="Arial"/>
                          <a:sym typeface="Arial"/>
                        </a:defRPr>
                      </a:pPr>
                      <a:r>
                        <a:rPr sz="1200" dirty="0">
                          <a:solidFill>
                            <a:schemeClr val="tx2"/>
                          </a:solidFill>
                        </a:rPr>
                        <a:t>10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5">
                  <a:txBody>
                    <a:bodyPr/>
                    <a:lstStyle/>
                    <a:p>
                      <a:pPr defTabSz="457200">
                        <a:defRPr sz="900">
                          <a:uFill>
                            <a:solidFill>
                              <a:srgbClr val="000000"/>
                            </a:solidFill>
                          </a:uFill>
                          <a:latin typeface="Arial"/>
                          <a:ea typeface="Arial"/>
                          <a:cs typeface="Arial"/>
                          <a:sym typeface="Arial"/>
                        </a:defRPr>
                      </a:pPr>
                      <a:r>
                        <a:rPr sz="1200" dirty="0">
                          <a:solidFill>
                            <a:schemeClr val="tx2"/>
                          </a:solidFill>
                        </a:rPr>
                        <a:t>-145.32</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-145.33 </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2"/>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-150.07</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3"/>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-144.65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4"/>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-141.7</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5"/>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-144.84</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6"/>
                  </a:ext>
                </a:extLst>
              </a:tr>
              <a:tr h="190500">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VR/AR45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-143.85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-143.85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7"/>
                  </a:ext>
                </a:extLst>
              </a:tr>
              <a:tr h="190500">
                <a:tc vMerge="1">
                  <a:txBody>
                    <a:bodyPr/>
                    <a:lstStyle/>
                    <a:p>
                      <a:endParaRPr lang="en-US"/>
                    </a:p>
                  </a:txBody>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CG30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15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-147.16</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-146.88 </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8"/>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-148.2</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09"/>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-146.4</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0"/>
                  </a:ext>
                </a:extLst>
              </a:tr>
              <a:tr h="190500">
                <a:tc rowSpan="7">
                  <a:txBody>
                    <a:bodyPr/>
                    <a:lstStyle/>
                    <a:p>
                      <a:pPr defTabSz="457200">
                        <a:defRPr sz="900">
                          <a:uFill>
                            <a:solidFill>
                              <a:srgbClr val="000000"/>
                            </a:solidFill>
                          </a:uFill>
                          <a:latin typeface="Arial"/>
                          <a:ea typeface="Arial"/>
                          <a:cs typeface="Arial"/>
                          <a:sym typeface="Arial"/>
                        </a:defRPr>
                      </a:pPr>
                      <a:r>
                        <a:rPr sz="1200" dirty="0">
                          <a:solidFill>
                            <a:schemeClr val="tx2"/>
                          </a:solidFill>
                        </a:rPr>
                        <a:t>UL</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Pose</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10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-139.45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-137.81 </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1"/>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-139.8</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2"/>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-140.5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3"/>
                  </a:ext>
                </a:extLst>
              </a:tr>
              <a:tr h="190500">
                <a:tc vMerge="1">
                  <a:txBody>
                    <a:bodyPr/>
                    <a:lstStyle/>
                    <a:p>
                      <a:endParaRPr lang="en-US"/>
                    </a:p>
                  </a:txBody>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AR 1 stream</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rowSpan="3">
                  <a:txBody>
                    <a:bodyPr/>
                    <a:lstStyle/>
                    <a:p>
                      <a:pPr defTabSz="457200">
                        <a:defRPr sz="900">
                          <a:uFill>
                            <a:solidFill>
                              <a:srgbClr val="000000"/>
                            </a:solidFill>
                          </a:uFill>
                          <a:latin typeface="Arial"/>
                          <a:ea typeface="Arial"/>
                          <a:cs typeface="Arial"/>
                          <a:sym typeface="Arial"/>
                        </a:defRPr>
                      </a:pPr>
                      <a:r>
                        <a:rPr sz="1200" dirty="0">
                          <a:solidFill>
                            <a:schemeClr val="tx2"/>
                          </a:solidFill>
                        </a:rPr>
                        <a:t>-120.01</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-122.5</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4"/>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-126.39</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5"/>
                  </a:ext>
                </a:extLst>
              </a:tr>
              <a:tr h="1905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-111.13</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6"/>
                  </a:ext>
                </a:extLst>
              </a:tr>
              <a:tr h="190500">
                <a:tc vMerge="1">
                  <a:txBody>
                    <a:bodyPr/>
                    <a:lstStyle/>
                    <a:p>
                      <a:endParaRPr lang="en-US"/>
                    </a:p>
                  </a:txBody>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AR 2 stream</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10,30</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-121.7</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tc>
                  <a:txBody>
                    <a:bodyPr/>
                    <a:lstStyle/>
                    <a:p>
                      <a:pPr defTabSz="457200">
                        <a:defRPr sz="900">
                          <a:uFill>
                            <a:solidFill>
                              <a:srgbClr val="000000"/>
                            </a:solidFill>
                          </a:uFill>
                          <a:latin typeface="Arial"/>
                          <a:ea typeface="Arial"/>
                          <a:cs typeface="Arial"/>
                          <a:sym typeface="Arial"/>
                        </a:defRPr>
                      </a:pPr>
                      <a:r>
                        <a:rPr sz="1200" dirty="0">
                          <a:solidFill>
                            <a:schemeClr val="tx2"/>
                          </a:solidFill>
                        </a:rPr>
                        <a:t>-121.7</a:t>
                      </a:r>
                    </a:p>
                  </a:txBody>
                  <a:tcPr marL="50800" marR="50800" marT="50800" marB="50800" anchor="ctr" horzOverflow="overflow">
                    <a:lnL w="6350">
                      <a:solidFill>
                        <a:srgbClr val="000000"/>
                      </a:solidFill>
                      <a:miter lim="400000"/>
                    </a:lnL>
                    <a:lnR w="6350">
                      <a:solidFill>
                        <a:srgbClr val="000000"/>
                      </a:solidFill>
                      <a:miter lim="400000"/>
                    </a:lnR>
                    <a:lnT w="6350">
                      <a:solidFill>
                        <a:srgbClr val="000000"/>
                      </a:solidFill>
                      <a:miter lim="400000"/>
                    </a:lnT>
                    <a:lnB w="6350">
                      <a:solidFill>
                        <a:srgbClr val="000000"/>
                      </a:solidFill>
                      <a:miter lim="400000"/>
                    </a:lnB>
                    <a:solidFill>
                      <a:schemeClr val="bg1"/>
                    </a:solidFill>
                  </a:tcPr>
                </a:tc>
                <a:extLst>
                  <a:ext uri="{0D108BD9-81ED-4DB2-BD59-A6C34878D82A}">
                    <a16:rowId xmlns:a16="http://schemas.microsoft.com/office/drawing/2014/main" val="10017"/>
                  </a:ext>
                </a:extLst>
              </a:tr>
            </a:tbl>
          </a:graphicData>
        </a:graphic>
      </p:graphicFrame>
      <p:sp>
        <p:nvSpPr>
          <p:cNvPr id="218" name="Evaluation with Methodology 2 for UMa"/>
          <p:cNvSpPr txBox="1"/>
          <p:nvPr/>
        </p:nvSpPr>
        <p:spPr>
          <a:xfrm>
            <a:off x="14012848" y="12858194"/>
            <a:ext cx="3904915"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defTabSz="457200">
              <a:defRPr sz="1200">
                <a:uFill>
                  <a:solidFill>
                    <a:srgbClr val="000000"/>
                  </a:solidFill>
                </a:uFill>
                <a:latin typeface="Times New Roman"/>
                <a:ea typeface="Times New Roman"/>
                <a:cs typeface="Times New Roman"/>
                <a:sym typeface="Times New Roman"/>
              </a:defRPr>
            </a:pPr>
            <a:r>
              <a:rPr sz="1800" dirty="0">
                <a:solidFill>
                  <a:schemeClr val="tx2"/>
                </a:solidFill>
              </a:rPr>
              <a:t>Evaluation with Methodology 2 for UMa</a:t>
            </a:r>
          </a:p>
          <a:p>
            <a:pPr algn="l" defTabSz="457200">
              <a:defRPr sz="1200">
                <a:uFill>
                  <a:solidFill>
                    <a:srgbClr val="000000"/>
                  </a:solidFill>
                </a:uFill>
                <a:latin typeface="Times New Roman"/>
                <a:ea typeface="Times New Roman"/>
                <a:cs typeface="Times New Roman"/>
                <a:sym typeface="Times New Roman"/>
              </a:defRPr>
            </a:pPr>
            <a:endParaRPr sz="1100" dirty="0"/>
          </a:p>
          <a:p>
            <a:pPr algn="l" defTabSz="457200">
              <a:defRPr sz="1200">
                <a:uFill>
                  <a:solidFill>
                    <a:srgbClr val="000000"/>
                  </a:solidFill>
                </a:uFill>
                <a:latin typeface="Times New Roman"/>
                <a:ea typeface="Times New Roman"/>
                <a:cs typeface="Times New Roman"/>
                <a:sym typeface="Times New Roman"/>
              </a:defRPr>
            </a:pPr>
            <a:endParaRPr sz="1100"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6</a:t>
            </a:fld>
            <a:endParaRPr dirty="0"/>
          </a:p>
        </p:txBody>
      </p:sp>
      <p:sp>
        <p:nvSpPr>
          <p:cNvPr id="240" name="Proposals"/>
          <p:cNvSpPr txBox="1">
            <a:spLocks noGrp="1"/>
          </p:cNvSpPr>
          <p:nvPr>
            <p:ph type="body" idx="21"/>
          </p:nvPr>
        </p:nvSpPr>
        <p:spPr>
          <a:prstGeom prst="rect">
            <a:avLst/>
          </a:prstGeom>
        </p:spPr>
        <p:txBody>
          <a:bodyPr/>
          <a:lstStyle>
            <a:lvl1pPr marL="0" indent="0" defTabSz="546100">
              <a:spcBef>
                <a:spcPts val="0"/>
              </a:spcBef>
              <a:buClrTx/>
              <a:buSzTx/>
              <a:buNone/>
              <a:defRPr sz="6000">
                <a:solidFill>
                  <a:srgbClr val="0096FF"/>
                </a:solidFill>
                <a:latin typeface="Helvetica Neue Light"/>
                <a:ea typeface="Helvetica Neue Light"/>
                <a:cs typeface="Helvetica Neue Light"/>
                <a:sym typeface="Helvetica Neue Light"/>
              </a:defRPr>
            </a:lvl1pPr>
          </a:lstStyle>
          <a:p>
            <a:r>
              <a:rPr lang="en-US" dirty="0"/>
              <a:t>Identification of 2Rx XR devices </a:t>
            </a:r>
            <a:endParaRPr dirty="0"/>
          </a:p>
        </p:txBody>
      </p:sp>
      <p:sp>
        <p:nvSpPr>
          <p:cNvPr id="241" name="Following the precedence established by vehicular UE, XR wearables are exempted from support of 4Rx.…"/>
          <p:cNvSpPr>
            <a:spLocks noGrp="1"/>
          </p:cNvSpPr>
          <p:nvPr>
            <p:ph type="body" idx="22"/>
          </p:nvPr>
        </p:nvSpPr>
        <p:spPr>
          <a:xfrm>
            <a:off x="1044774" y="1895420"/>
            <a:ext cx="21913452" cy="9278547"/>
          </a:xfrm>
          <a:prstGeom prst="rect">
            <a:avLst/>
          </a:prstGeom>
        </p:spPr>
        <p:txBody>
          <a:bodyPr/>
          <a:lstStyle/>
          <a:p>
            <a:pPr marL="468248" indent="-468248"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lang="en-US" dirty="0"/>
              <a:t>Capture the following in the RAN4 specification:</a:t>
            </a:r>
          </a:p>
          <a:p>
            <a:pPr marL="874648" lvl="1" indent="-468248">
              <a:defRPr sz="3600">
                <a:latin typeface="Helvetica Neue Light"/>
                <a:ea typeface="Helvetica Neue Light"/>
                <a:cs typeface="Helvetica Neue Light"/>
                <a:sym typeface="Helvetica Neue Light"/>
              </a:defRPr>
            </a:pPr>
            <a:r>
              <a:rPr lang="en-US" i="1" dirty="0"/>
              <a:t>2Rx wearable UE: a UE intended to be worn on the human head. When in use, the UE is intended to be supported only by/behind the ears and by a nose-bridge resulting in a constrained form factor with limited volume available for Rx chains.</a:t>
            </a:r>
          </a:p>
          <a:p>
            <a:pPr marL="874648" lvl="1" indent="-468248">
              <a:defRPr sz="3600">
                <a:latin typeface="Helvetica Neue Light"/>
                <a:ea typeface="Helvetica Neue Light"/>
                <a:cs typeface="Helvetica Neue Light"/>
                <a:sym typeface="Helvetica Neue Light"/>
              </a:defRPr>
            </a:pPr>
            <a:r>
              <a:rPr lang="en-US" i="1" dirty="0"/>
              <a:t>Then, for the “2Rx wearable UE” defined as above, specify the 2Rx relaxation in the similar way as “Vehicular UE” and “RedCap UE” in TS38.101.</a:t>
            </a:r>
          </a:p>
          <a:p>
            <a:pPr marL="468248" indent="-468248"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endParaRPr lang="en-US" dirty="0"/>
          </a:p>
          <a:p>
            <a:pPr marL="468248" indent="-468248" defTabSz="1238250">
              <a:lnSpc>
                <a:spcPct val="104999"/>
              </a:lnSpc>
              <a:spcBef>
                <a:spcPts val="600"/>
              </a:spcBef>
              <a:buClr>
                <a:srgbClr val="0096FF"/>
              </a:buClr>
              <a:buFont typeface="Lucida Grande"/>
              <a:buChar char="-"/>
              <a:defRPr sz="3600">
                <a:latin typeface="Helvetica Neue Light"/>
                <a:ea typeface="Helvetica Neue Light"/>
                <a:cs typeface="Helvetica Neue Light"/>
                <a:sym typeface="Helvetica Neue Light"/>
              </a:defRPr>
            </a:pPr>
            <a:r>
              <a:rPr lang="en-US" dirty="0"/>
              <a:t>To provide further mechanisms for an operator to control what devices are allowed in its network, we are open to discuss the </a:t>
            </a:r>
            <a:r>
              <a:rPr lang="en-US"/>
              <a:t>following solutions </a:t>
            </a:r>
            <a:r>
              <a:rPr lang="en-US" dirty="0"/>
              <a:t>to identify the 2Rx XR devices in 3GPP</a:t>
            </a:r>
          </a:p>
          <a:p>
            <a:pPr marL="874648" lvl="1" indent="-468248">
              <a:defRPr sz="3600">
                <a:latin typeface="Helvetica Neue Light"/>
                <a:ea typeface="Helvetica Neue Light"/>
                <a:cs typeface="Helvetica Neue Light"/>
                <a:sym typeface="Helvetica Neue Light"/>
              </a:defRPr>
            </a:pPr>
            <a:r>
              <a:rPr lang="en-US" dirty="0"/>
              <a:t>2Rx XR device identification through a new UE capability signaling</a:t>
            </a:r>
          </a:p>
          <a:p>
            <a:pPr marL="874648" lvl="1" indent="-468248">
              <a:defRPr sz="3600">
                <a:latin typeface="Helvetica Neue Light"/>
                <a:ea typeface="Helvetica Neue Light"/>
                <a:cs typeface="Helvetica Neue Light"/>
                <a:sym typeface="Helvetica Neue Light"/>
              </a:defRPr>
            </a:pPr>
            <a:r>
              <a:rPr lang="en-US" dirty="0"/>
              <a:t>2Rx XR device identification through MIMO layer capability signaling</a:t>
            </a:r>
          </a:p>
          <a:p>
            <a:pPr marL="874648" lvl="1" indent="-468248">
              <a:defRPr sz="3600">
                <a:latin typeface="Helvetica Neue Light"/>
                <a:ea typeface="Helvetica Neue Light"/>
                <a:cs typeface="Helvetica Neue Light"/>
                <a:sym typeface="Helvetica Neue Light"/>
              </a:defRPr>
            </a:pPr>
            <a:r>
              <a:rPr lang="en-US" dirty="0"/>
              <a:t>2Rx XR device identification at initial access</a:t>
            </a:r>
          </a:p>
          <a:p>
            <a:pPr marL="874648" lvl="1" indent="-468248">
              <a:defRPr sz="3600">
                <a:latin typeface="Helvetica Neue Light"/>
                <a:ea typeface="Helvetica Neue Light"/>
                <a:cs typeface="Helvetica Neue Light"/>
                <a:sym typeface="Helvetica Neue Light"/>
              </a:defRPr>
            </a:pPr>
            <a:r>
              <a:rPr lang="en-US" dirty="0"/>
              <a:t>2Rx XR device identification through Subscriber Profile Identification (SPID)</a:t>
            </a:r>
          </a:p>
        </p:txBody>
      </p:sp>
    </p:spTree>
    <p:extLst>
      <p:ext uri="{BB962C8B-B14F-4D97-AF65-F5344CB8AC3E}">
        <p14:creationId xmlns:p14="http://schemas.microsoft.com/office/powerpoint/2010/main" val="2511552962"/>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0096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2809</TotalTime>
  <Words>1399</Words>
  <Application>Microsoft Macintosh PowerPoint</Application>
  <PresentationFormat>Custom</PresentationFormat>
  <Paragraphs>171</Paragraphs>
  <Slides>6</Slides>
  <Notes>1</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vt:i4>
      </vt:variant>
    </vt:vector>
  </HeadingPairs>
  <TitlesOfParts>
    <vt:vector size="23" baseType="lpstr">
      <vt:lpstr>SF Hello Regular</vt:lpstr>
      <vt:lpstr>Times Roman</vt:lpstr>
      <vt:lpstr>Arial</vt:lpstr>
      <vt:lpstr>Gill Sans</vt:lpstr>
      <vt:lpstr>Helvetica</vt:lpstr>
      <vt:lpstr>Helvetica Light</vt:lpstr>
      <vt:lpstr>Helvetica Neue</vt:lpstr>
      <vt:lpstr>Helvetica Neue Light</vt:lpstr>
      <vt:lpstr>Helvetica Neue Medium</vt:lpstr>
      <vt:lpstr>Lucida Grande</vt:lpstr>
      <vt:lpstr>Mistral</vt:lpstr>
      <vt:lpstr>Myriad Set Pro Bold</vt:lpstr>
      <vt:lpstr>Myriad Set Pro Text</vt:lpstr>
      <vt:lpstr>Myriad Set Pro Thin</vt:lpstr>
      <vt:lpstr>Myriad Set Pro Ultralight</vt:lpstr>
      <vt:lpstr>Times New Roman</vt:lpstr>
      <vt:lpstr>White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Weidong Yang</cp:lastModifiedBy>
  <cp:revision>30</cp:revision>
  <dcterms:modified xsi:type="dcterms:W3CDTF">2023-12-02T21:59:33Z</dcterms:modified>
</cp:coreProperties>
</file>