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2">
  <p:sldMasterIdLst>
    <p:sldMasterId id="2147483648" r:id="rId4"/>
  </p:sldMasterIdLst>
  <p:notesMasterIdLst>
    <p:notesMasterId r:id="rId10"/>
  </p:notesMasterIdLst>
  <p:sldIdLst>
    <p:sldId id="276" r:id="rId5"/>
    <p:sldId id="808" r:id="rId6"/>
    <p:sldId id="811" r:id="rId7"/>
    <p:sldId id="810" r:id="rId8"/>
    <p:sldId id="796" r:id="rId9"/>
  </p:sldIdLst>
  <p:sldSz cx="15240000" cy="8572500"/>
  <p:notesSz cx="6858000" cy="9144000"/>
  <p:defaultTextStyle>
    <a:defPPr>
      <a:defRPr lang="ko-KR"/>
    </a:defPPr>
    <a:lvl1pPr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1pPr>
    <a:lvl2pPr marL="566738" indent="-16033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2pPr>
    <a:lvl3pPr marL="1138238" indent="-323850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3pPr>
    <a:lvl4pPr marL="1709738" indent="-485775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4pPr>
    <a:lvl5pPr marL="2281238" indent="-64928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73759ADF-5E35-4F33-99D5-3D7E0C37BF4B}">
          <p14:sldIdLst>
            <p14:sldId id="276"/>
            <p14:sldId id="808"/>
            <p14:sldId id="811"/>
            <p14:sldId id="810"/>
            <p14:sldId id="796"/>
          </p14:sldIdLst>
        </p14:section>
        <p14:section name="제목 없는 구역" id="{8226C749-6BA4-46A8-A64D-C02447F68095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5400" userDrawn="1">
          <p15:clr>
            <a:srgbClr val="A4A3A4"/>
          </p15:clr>
        </p15:guide>
        <p15:guide id="2" pos="480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ay KIM (LG Electronics)" initials="JayKIM" lastIdx="9" clrIdx="0">
    <p:extLst>
      <p:ext uri="{19B8F6BF-5375-455C-9EA6-DF929625EA0E}">
        <p15:presenceInfo xmlns:p15="http://schemas.microsoft.com/office/powerpoint/2012/main" userId="Jay KIM (LG Electronics)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D9CBB5"/>
    <a:srgbClr val="FF6699"/>
    <a:srgbClr val="E46C0A"/>
    <a:srgbClr val="FFFFFF"/>
    <a:srgbClr val="0067A6"/>
    <a:srgbClr val="A50034"/>
    <a:srgbClr val="6B6B6B"/>
    <a:srgbClr val="000046"/>
    <a:srgbClr val="33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6370" autoAdjust="0"/>
  </p:normalViewPr>
  <p:slideViewPr>
    <p:cSldViewPr>
      <p:cViewPr varScale="1">
        <p:scale>
          <a:sx n="79" d="100"/>
          <a:sy n="79" d="100"/>
        </p:scale>
        <p:origin x="552" y="91"/>
      </p:cViewPr>
      <p:guideLst>
        <p:guide orient="horz" pos="5400"/>
        <p:guide pos="4801"/>
      </p:guideLst>
    </p:cSldViewPr>
  </p:slideViewPr>
  <p:outlineViewPr>
    <p:cViewPr>
      <p:scale>
        <a:sx n="33" d="100"/>
        <a:sy n="33" d="100"/>
      </p:scale>
      <p:origin x="0" y="-139757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4" d="100"/>
        <a:sy n="74" d="100"/>
      </p:scale>
      <p:origin x="0" y="0"/>
    </p:cViewPr>
  </p:sorterViewPr>
  <p:notesViewPr>
    <p:cSldViewPr>
      <p:cViewPr varScale="1">
        <p:scale>
          <a:sx n="75" d="100"/>
          <a:sy n="75" d="100"/>
        </p:scale>
        <p:origin x="2938" y="53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6BAD7FF-D36C-4FD7-861A-7DD420B5754E}" type="datetimeFigureOut">
              <a:rPr lang="ko-KR" altLang="en-US"/>
              <a:pPr>
                <a:defRPr/>
              </a:pPr>
              <a:t>2023-11-30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/>
              <a:t>마스터 텍스트 스타일을 편집합니다</a:t>
            </a:r>
          </a:p>
          <a:p>
            <a:pPr lvl="1"/>
            <a:r>
              <a:rPr lang="ko-KR" altLang="en-US" noProof="0"/>
              <a:t>둘째 수준</a:t>
            </a:r>
          </a:p>
          <a:p>
            <a:pPr lvl="2"/>
            <a:r>
              <a:rPr lang="ko-KR" altLang="en-US" noProof="0"/>
              <a:t>셋째 수준</a:t>
            </a:r>
          </a:p>
          <a:p>
            <a:pPr lvl="3"/>
            <a:r>
              <a:rPr lang="ko-KR" altLang="en-US" noProof="0"/>
              <a:t>넷째 수준</a:t>
            </a:r>
          </a:p>
          <a:p>
            <a:pPr lvl="4"/>
            <a:r>
              <a:rPr lang="ko-KR" altLang="en-US" noProof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defTabSz="1279525" eaLnBrk="1" latinLnBrk="1" hangingPunct="1">
              <a:defRPr kumimoji="0" sz="12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fld id="{0D7977B6-C3DC-471B-9E18-7C83DD0CC473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18956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66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138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709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281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85620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42744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998678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56992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/>
              <a:pPr>
                <a:defRPr/>
              </a:pPr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359043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02425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338495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265224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051119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284176" y="2342041"/>
            <a:ext cx="12954000" cy="2080815"/>
          </a:xfrm>
          <a:noFill/>
          <a:ln w="28575">
            <a:noFill/>
          </a:ln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22092DD-FC25-421B-8E80-EB7FFD06CCAE}" type="datetimeFigureOut">
              <a:rPr lang="ko-KR" altLang="en-US" smtClean="0"/>
              <a:pPr>
                <a:defRPr/>
              </a:pPr>
              <a:t>2023-11-30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3E21478-757F-499F-A6EA-89EA3D10FE73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cxnSp>
        <p:nvCxnSpPr>
          <p:cNvPr id="11" name="직선 연결선 10"/>
          <p:cNvCxnSpPr/>
          <p:nvPr userDrawn="1"/>
        </p:nvCxnSpPr>
        <p:spPr>
          <a:xfrm>
            <a:off x="1284176" y="4494857"/>
            <a:ext cx="13055637" cy="0"/>
          </a:xfrm>
          <a:prstGeom prst="line">
            <a:avLst/>
          </a:prstGeom>
          <a:ln w="571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1284176" y="4422849"/>
            <a:ext cx="13055637" cy="0"/>
          </a:xfrm>
          <a:prstGeom prst="line">
            <a:avLst/>
          </a:prstGeom>
          <a:ln w="63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0" descr="Download LG Electronics Logo in SVG Vector or PNG File Format - Logo.wine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54" b="38547"/>
          <a:stretch/>
        </p:blipFill>
        <p:spPr bwMode="auto">
          <a:xfrm>
            <a:off x="5819800" y="4860606"/>
            <a:ext cx="3456384" cy="508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직사각형 8"/>
          <p:cNvSpPr/>
          <p:nvPr userDrawn="1"/>
        </p:nvSpPr>
        <p:spPr>
          <a:xfrm>
            <a:off x="193053" y="181797"/>
            <a:ext cx="7618941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b="1" i="1" dirty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TSG RAN Meeting #102</a:t>
            </a:r>
          </a:p>
          <a:p>
            <a:r>
              <a:rPr kumimoji="1" lang="en-US" altLang="ko-KR" b="1" i="1" kern="1200" dirty="0">
                <a:solidFill>
                  <a:srgbClr val="6B6B6B"/>
                </a:solidFill>
                <a:latin typeface="Arial" panose="020B0604020202020204" pitchFamily="34" charset="0"/>
                <a:ea typeface="굴림" panose="020B0600000101010101" pitchFamily="50" charset="-127"/>
                <a:cs typeface="Arial" panose="020B0604020202020204" pitchFamily="34" charset="0"/>
              </a:rPr>
              <a:t>Edinburgh, Scotland, December 11-15, 2023</a:t>
            </a:r>
          </a:p>
          <a:p>
            <a:r>
              <a:rPr kumimoji="1" lang="en-US" altLang="ko-KR" b="1" i="1" kern="1200" dirty="0">
                <a:solidFill>
                  <a:srgbClr val="6B6B6B"/>
                </a:solidFill>
                <a:latin typeface="Arial" panose="020B0604020202020204" pitchFamily="34" charset="0"/>
                <a:ea typeface="굴림" panose="020B0600000101010101" pitchFamily="50" charset="-127"/>
                <a:cs typeface="Arial" panose="020B0604020202020204" pitchFamily="34" charset="0"/>
              </a:rPr>
              <a:t>Agenda Item: 9.1.1.7</a:t>
            </a:r>
          </a:p>
        </p:txBody>
      </p:sp>
      <p:sp>
        <p:nvSpPr>
          <p:cNvPr id="10" name="직사각형 9"/>
          <p:cNvSpPr/>
          <p:nvPr userDrawn="1"/>
        </p:nvSpPr>
        <p:spPr>
          <a:xfrm>
            <a:off x="11171901" y="236609"/>
            <a:ext cx="38750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ko-KR" sz="2400" b="1" i="1" dirty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RP-233157</a:t>
            </a:r>
            <a:endParaRPr lang="en-US" altLang="ko-KR" sz="24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0701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ChangeArrowheads="1"/>
          </p:cNvSpPr>
          <p:nvPr userDrawn="1"/>
        </p:nvSpPr>
        <p:spPr bwMode="auto">
          <a:xfrm rot="5400000">
            <a:off x="7080000" y="-7079998"/>
            <a:ext cx="1080000" cy="15240000"/>
          </a:xfrm>
          <a:prstGeom prst="rect">
            <a:avLst/>
          </a:prstGeom>
          <a:solidFill>
            <a:srgbClr val="A5003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ko-KR"/>
            </a:defPPr>
            <a:lvl1pPr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1pPr>
            <a:lvl2pPr marL="566738" indent="-16033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2pPr>
            <a:lvl3pPr marL="1138238" indent="-323850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3pPr>
            <a:lvl4pPr marL="1709738" indent="-485775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4pPr>
            <a:lvl5pPr marL="2281238" indent="-64928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9pPr>
          </a:lstStyle>
          <a:p>
            <a:endParaRPr lang="ko-KR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61895" y="80268"/>
            <a:ext cx="13716212" cy="919014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761895" y="1333922"/>
            <a:ext cx="13716212" cy="6480720"/>
          </a:xfrm>
        </p:spPr>
        <p:txBody>
          <a:bodyPr/>
          <a:lstStyle>
            <a:lvl1pPr>
              <a:defRPr sz="2800" b="1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6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6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EC3A8E2-B9DE-437B-B571-263DA6FC8CC7}" type="datetimeFigureOut">
              <a:rPr lang="ko-KR" altLang="en-US" smtClean="0"/>
              <a:pPr>
                <a:defRPr/>
              </a:pPr>
              <a:t>2023-11-30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93702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203856" y="5508634"/>
            <a:ext cx="12954000" cy="1702593"/>
          </a:xfrm>
        </p:spPr>
        <p:txBody>
          <a:bodyPr anchor="t"/>
          <a:lstStyle>
            <a:lvl1pPr algn="l">
              <a:defRPr sz="5000" b="1" cap="all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1203856" y="3633397"/>
            <a:ext cx="12954000" cy="1875233"/>
          </a:xfrm>
        </p:spPr>
        <p:txBody>
          <a:bodyPr anchor="b"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202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42403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71360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28480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85601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42721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99841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56961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0AC0706-528C-4E5B-A316-71D515866196}" type="datetimeFigureOut">
              <a:rPr lang="ko-KR" altLang="en-US" smtClean="0"/>
              <a:pPr>
                <a:defRPr/>
              </a:pPr>
              <a:t>2023-11-30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F1BA13A-E3D8-4B07-8D20-4216E347B61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24131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제목 개체 틀 1"/>
          <p:cNvSpPr>
            <a:spLocks noGrp="1"/>
          </p:cNvSpPr>
          <p:nvPr>
            <p:ph type="title"/>
          </p:nvPr>
        </p:nvSpPr>
        <p:spPr bwMode="auto">
          <a:xfrm>
            <a:off x="761895" y="342900"/>
            <a:ext cx="13716212" cy="919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제목 스타일 편집</a:t>
            </a:r>
          </a:p>
        </p:txBody>
      </p:sp>
      <p:sp>
        <p:nvSpPr>
          <p:cNvPr id="1027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761895" y="1549946"/>
            <a:ext cx="13716212" cy="6264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761895" y="7945438"/>
            <a:ext cx="3555507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defTabSz="1139553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711C1B2-90F4-49F8-A375-40DDE5F017A8}" type="datetimeFigureOut">
              <a:rPr lang="ko-KR" altLang="en-US" smtClean="0"/>
              <a:pPr>
                <a:defRPr/>
              </a:pPr>
              <a:t>2023-11-30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5206279" y="7945438"/>
            <a:ext cx="4827447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algn="ctr" defTabSz="1139553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10922602" y="7945438"/>
            <a:ext cx="3555507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5AF0625-BC22-4FB1-A8E6-F900B1E07C1A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1138163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Bold" panose="020B0600000101010101" pitchFamily="50" charset="-127"/>
          <a:cs typeface="Arial" panose="020B0604020202020204" pitchFamily="34" charset="0"/>
        </a:defRPr>
      </a:lvl1pPr>
      <a:lvl2pPr algn="ctr" defTabSz="1138163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defTabSz="1138163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defTabSz="1138163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defTabSz="1138163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08067" algn="ctr" defTabSz="1142023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816135" algn="ctr" defTabSz="1142023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224201" algn="ctr" defTabSz="1142023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632270" algn="ctr" defTabSz="1142023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423834" indent="-423834" algn="l" defTabSz="113816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1pPr>
      <a:lvl2pPr marL="923864" indent="-352402" algn="l" defTabSz="113816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2pPr>
      <a:lvl3pPr marL="1423892" indent="-280969" algn="l" defTabSz="113816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3pPr>
      <a:lvl4pPr marL="1995355" indent="-280969" algn="l" defTabSz="113816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4pPr>
      <a:lvl5pPr marL="2566817" indent="-280969" algn="l" defTabSz="113816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5pPr>
      <a:lvl6pPr marL="3141609" indent="-285602" algn="l" defTabSz="1142403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712811" indent="-285602" algn="l" defTabSz="1142403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284015" indent="-285602" algn="l" defTabSz="1142403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855214" indent="-285602" algn="l" defTabSz="1142403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71202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403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13604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284807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56010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27211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98413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69615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b="1" dirty="0"/>
              <a:t>Proposals on channel modeling </a:t>
            </a:r>
            <a:br>
              <a:rPr lang="en-US" altLang="ko-KR" b="1" dirty="0"/>
            </a:br>
            <a:r>
              <a:rPr lang="en-US" altLang="ko-KR" b="1" dirty="0"/>
              <a:t>for ISAC in Rel-19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892686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9200" y="1333922"/>
            <a:ext cx="12385376" cy="6264696"/>
          </a:xfrm>
        </p:spPr>
        <p:txBody>
          <a:bodyPr>
            <a:normAutofit/>
          </a:bodyPr>
          <a:lstStyle/>
          <a:p>
            <a:r>
              <a:rPr lang="en-US" altLang="ko-KR" sz="2400" dirty="0"/>
              <a:t>In RAN#101 held in September 2023, “ISAC &amp; Exploring study in new spectrum (7-24GHz)” was endorsed as a potential Rel-19 study item [1]</a:t>
            </a:r>
          </a:p>
          <a:p>
            <a:r>
              <a:rPr lang="en-US" altLang="ko-KR" sz="2400" dirty="0"/>
              <a:t>In RAN#101, the following was drafted as the summary of the discussion on the potential scope of, especially for the channel modeling for ISAC [2]</a:t>
            </a:r>
          </a:p>
          <a:p>
            <a:endParaRPr lang="en-US" altLang="ko-KR" sz="2400" dirty="0"/>
          </a:p>
          <a:p>
            <a:endParaRPr lang="en-US" altLang="ko-KR" sz="2400" dirty="0"/>
          </a:p>
          <a:p>
            <a:endParaRPr lang="en-US" altLang="ko-KR" sz="2400" dirty="0"/>
          </a:p>
          <a:p>
            <a:endParaRPr lang="en-US" altLang="ko-KR" sz="2400" dirty="0"/>
          </a:p>
          <a:p>
            <a:endParaRPr lang="en-US" altLang="ko-KR" sz="2400" dirty="0"/>
          </a:p>
          <a:p>
            <a:endParaRPr lang="en-US" altLang="ko-KR" sz="2400" dirty="0"/>
          </a:p>
          <a:p>
            <a:endParaRPr lang="en-US" altLang="ko-KR" sz="2400" dirty="0"/>
          </a:p>
          <a:p>
            <a:endParaRPr lang="en-US" altLang="ko-KR" sz="2400" dirty="0"/>
          </a:p>
          <a:p>
            <a:r>
              <a:rPr lang="en-US" altLang="ko-KR" sz="2400" dirty="0"/>
              <a:t>In</a:t>
            </a:r>
            <a:r>
              <a:rPr lang="ko-KR" altLang="en-US" sz="2400" dirty="0"/>
              <a:t> </a:t>
            </a:r>
            <a:r>
              <a:rPr lang="en-US" altLang="ko-KR" sz="2400" dirty="0"/>
              <a:t>addition, there is a potential issue on whether the scope can be extended to include study on the technical solutions.</a:t>
            </a:r>
          </a:p>
          <a:p>
            <a:endParaRPr lang="en-US" altLang="ko-KR" sz="2400" dirty="0"/>
          </a:p>
          <a:p>
            <a:pPr marL="571462" lvl="1" indent="0">
              <a:buNone/>
            </a:pPr>
            <a:endParaRPr lang="en-US" altLang="ko-KR" sz="24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F561CC0-4FA4-43DA-375F-304CEE52EA0C}"/>
              </a:ext>
            </a:extLst>
          </p:cNvPr>
          <p:cNvSpPr txBox="1"/>
          <p:nvPr/>
        </p:nvSpPr>
        <p:spPr>
          <a:xfrm>
            <a:off x="419200" y="7633127"/>
            <a:ext cx="120372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[1] RP-231540 RAN Chair’s Guidance for RAN Rel-19</a:t>
            </a:r>
          </a:p>
          <a:p>
            <a:r>
              <a:rPr lang="en-US" altLang="ko-KR" sz="1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[2] RP-232617 [DRAFT] Moderator's summary for REL-19 RAN1 topic ISAC &amp; Exploring Study in New Spectrum (7-24GHz), Nokia</a:t>
            </a:r>
            <a:endParaRPr lang="ko-KR" altLang="en-US" sz="16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60DB0302-DCBA-2B3E-BB57-1A6CB24AF5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7622960"/>
              </p:ext>
            </p:extLst>
          </p:nvPr>
        </p:nvGraphicFramePr>
        <p:xfrm>
          <a:off x="1499320" y="3134122"/>
          <a:ext cx="11809312" cy="29489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09312">
                  <a:extLst>
                    <a:ext uri="{9D8B030D-6E8A-4147-A177-3AD203B41FA5}">
                      <a16:colId xmlns:a16="http://schemas.microsoft.com/office/drawing/2014/main" val="237064209"/>
                    </a:ext>
                  </a:extLst>
                </a:gridCol>
              </a:tblGrid>
              <a:tr h="1944216">
                <a:tc>
                  <a:txBody>
                    <a:bodyPr/>
                    <a:lstStyle/>
                    <a:p>
                      <a:pPr marL="342900" lvl="0" indent="-342900" algn="l" defTabSz="1142403" rtl="0" eaLnBrk="1" latinLnBrk="1" hangingPunct="0">
                        <a:buFont typeface="+mj-lt"/>
                        <a:buAutoNum type="arabicPeriod"/>
                      </a:pPr>
                      <a:r>
                        <a:rPr lang="en-GB" altLang="ko-KR" sz="20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If not already done in SID, a RAN-led study objective to select a small number of ISAC use cases from TR22.837, and to identify appropriate corresponding information needed for point 2 below, i.e. scenarios, frequency ranges and sensing modes. </a:t>
                      </a:r>
                      <a:endParaRPr lang="ko-KR" altLang="ko-KR" sz="2000" b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hangingPunct="0">
                        <a:buFont typeface="+mj-lt"/>
                        <a:buAutoNum type="arabicPeriod"/>
                      </a:pPr>
                      <a:r>
                        <a:rPr lang="en-GB" altLang="ko-KR" sz="20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 RAN1-led study objective to define channel modelling details for sensing using 38.901 (if applicable to the selected use cases) as a starting point, and taking into account relevant measurements, including:</a:t>
                      </a:r>
                      <a:endParaRPr lang="ko-KR" altLang="ko-KR" sz="20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742950" lvl="1" indent="-285750" hangingPunct="0">
                        <a:buFont typeface="+mj-lt"/>
                        <a:buAutoNum type="alphaLcPeriod"/>
                      </a:pPr>
                      <a:r>
                        <a:rPr lang="en-GB" altLang="ko-KR" sz="20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modelling of sensing targets, including, for example (if needed by the selected use cases), radar cross-section (RCS), mobility and clutter/scattering patterns;</a:t>
                      </a:r>
                      <a:endParaRPr lang="ko-KR" altLang="ko-KR" sz="20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742950" lvl="1" indent="-285750" hangingPunct="0">
                        <a:spcAft>
                          <a:spcPts val="900"/>
                        </a:spcAft>
                        <a:buFont typeface="+mj-lt"/>
                        <a:buAutoNum type="alphaLcPeriod"/>
                      </a:pPr>
                      <a:r>
                        <a:rPr lang="en-GB" altLang="ko-KR" sz="20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spatial consistency. </a:t>
                      </a:r>
                      <a:endParaRPr lang="ko-KR" altLang="ko-KR" sz="20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GB" altLang="ko-KR" sz="20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This objective to start after completion of the first (RAN-led) objective if not already done in SID. </a:t>
                      </a:r>
                      <a:endParaRPr lang="ko-KR" altLang="en-US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702745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30305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Scope of Rel-19 channel modeling for ISAC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9199" y="1333922"/>
            <a:ext cx="14058907" cy="6408712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en-US" altLang="ko-KR" sz="2600" dirty="0"/>
              <a:t>In general, draft scope for Rel-19 study item on channel modeling for ISAC in [2] looks reasonable considering the discussion during RAN#101</a:t>
            </a:r>
          </a:p>
          <a:p>
            <a:pPr marL="0" indent="0">
              <a:lnSpc>
                <a:spcPct val="120000"/>
              </a:lnSpc>
              <a:buNone/>
            </a:pPr>
            <a:endParaRPr lang="en-US" altLang="ko-KR" sz="2400" dirty="0">
              <a:solidFill>
                <a:srgbClr val="0070C0"/>
              </a:solidFill>
            </a:endParaRPr>
          </a:p>
          <a:p>
            <a:pPr marL="0" indent="0">
              <a:lnSpc>
                <a:spcPct val="120000"/>
              </a:lnSpc>
              <a:buNone/>
            </a:pPr>
            <a:endParaRPr lang="en-US" altLang="ko-KR" sz="2400" dirty="0">
              <a:solidFill>
                <a:srgbClr val="0070C0"/>
              </a:solidFill>
            </a:endParaRPr>
          </a:p>
          <a:p>
            <a:pPr marL="0" indent="0">
              <a:lnSpc>
                <a:spcPct val="120000"/>
              </a:lnSpc>
              <a:buNone/>
            </a:pPr>
            <a:endParaRPr lang="en-US" altLang="ko-KR" sz="2400" dirty="0">
              <a:solidFill>
                <a:srgbClr val="0070C0"/>
              </a:solidFill>
            </a:endParaRPr>
          </a:p>
          <a:p>
            <a:pPr>
              <a:lnSpc>
                <a:spcPct val="120000"/>
              </a:lnSpc>
            </a:pPr>
            <a:endParaRPr lang="en-US" altLang="ko-KR" sz="2400" dirty="0">
              <a:solidFill>
                <a:srgbClr val="0070C0"/>
              </a:solidFill>
            </a:endParaRPr>
          </a:p>
          <a:p>
            <a:pPr>
              <a:lnSpc>
                <a:spcPct val="120000"/>
              </a:lnSpc>
            </a:pPr>
            <a:endParaRPr lang="en-US" altLang="ko-KR" sz="2400" dirty="0">
              <a:solidFill>
                <a:srgbClr val="0070C0"/>
              </a:solidFill>
            </a:endParaRPr>
          </a:p>
          <a:p>
            <a:pPr>
              <a:lnSpc>
                <a:spcPct val="120000"/>
              </a:lnSpc>
            </a:pPr>
            <a:endParaRPr lang="en-US" altLang="ko-KR" sz="2400" dirty="0">
              <a:solidFill>
                <a:srgbClr val="0070C0"/>
              </a:solidFill>
            </a:endParaRPr>
          </a:p>
          <a:p>
            <a:pPr>
              <a:lnSpc>
                <a:spcPct val="120000"/>
              </a:lnSpc>
            </a:pPr>
            <a:endParaRPr lang="en-US" altLang="ko-KR" sz="2400" dirty="0">
              <a:solidFill>
                <a:srgbClr val="0070C0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ko-KR" sz="2400" dirty="0">
                <a:solidFill>
                  <a:srgbClr val="0070C0"/>
                </a:solidFill>
              </a:rPr>
              <a:t>Proposal 1</a:t>
            </a:r>
          </a:p>
          <a:p>
            <a:pPr lvl="1">
              <a:lnSpc>
                <a:spcPct val="120000"/>
              </a:lnSpc>
            </a:pPr>
            <a:r>
              <a:rPr lang="en-US" altLang="ko-KR" dirty="0">
                <a:solidFill>
                  <a:srgbClr val="0070C0"/>
                </a:solidFill>
              </a:rPr>
              <a:t>For the discussion/decision on the scope of Rel-19 study item on channel modeling for ISAC, draft scope in [2] can be considered as baseline</a:t>
            </a:r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CF8D2687-35D6-0C1A-2998-03A96AEC7D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3942431"/>
              </p:ext>
            </p:extLst>
          </p:nvPr>
        </p:nvGraphicFramePr>
        <p:xfrm>
          <a:off x="1543996" y="2486050"/>
          <a:ext cx="11809312" cy="29489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09312">
                  <a:extLst>
                    <a:ext uri="{9D8B030D-6E8A-4147-A177-3AD203B41FA5}">
                      <a16:colId xmlns:a16="http://schemas.microsoft.com/office/drawing/2014/main" val="237064209"/>
                    </a:ext>
                  </a:extLst>
                </a:gridCol>
              </a:tblGrid>
              <a:tr h="1944216">
                <a:tc>
                  <a:txBody>
                    <a:bodyPr/>
                    <a:lstStyle/>
                    <a:p>
                      <a:pPr marL="342900" lvl="0" indent="-342900" algn="l" defTabSz="1142403" rtl="0" eaLnBrk="1" latinLnBrk="1" hangingPunct="0">
                        <a:buFont typeface="+mj-lt"/>
                        <a:buAutoNum type="arabicPeriod"/>
                      </a:pPr>
                      <a:r>
                        <a:rPr lang="en-GB" altLang="ko-KR" sz="20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If not already done in SID, a RAN-led study objective to select a small number of ISAC use cases from TR22.837, and to identify appropriate corresponding information needed for point 2 below, i.e. scenarios, frequency ranges and sensing modes. </a:t>
                      </a:r>
                      <a:endParaRPr lang="ko-KR" altLang="ko-KR" sz="2000" b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hangingPunct="0">
                        <a:buFont typeface="+mj-lt"/>
                        <a:buAutoNum type="arabicPeriod"/>
                      </a:pPr>
                      <a:r>
                        <a:rPr lang="en-GB" altLang="ko-KR" sz="20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 RAN1-led study objective to define channel modelling details for sensing using 38.901 (if applicable to the selected use cases) as a starting point, and taking into account relevant measurements, including:</a:t>
                      </a:r>
                      <a:endParaRPr lang="ko-KR" altLang="ko-KR" sz="20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742950" lvl="1" indent="-285750" hangingPunct="0">
                        <a:buFont typeface="+mj-lt"/>
                        <a:buAutoNum type="alphaLcPeriod"/>
                      </a:pPr>
                      <a:r>
                        <a:rPr lang="en-GB" altLang="ko-KR" sz="20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modelling of sensing targets, including, for example (if needed by the selected use cases), radar cross-section (RCS), mobility and clutter/scattering patterns;</a:t>
                      </a:r>
                      <a:endParaRPr lang="ko-KR" altLang="ko-KR" sz="20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742950" lvl="1" indent="-285750" hangingPunct="0">
                        <a:spcAft>
                          <a:spcPts val="900"/>
                        </a:spcAft>
                        <a:buFont typeface="+mj-lt"/>
                        <a:buAutoNum type="alphaLcPeriod"/>
                      </a:pPr>
                      <a:r>
                        <a:rPr lang="en-GB" altLang="ko-KR" sz="20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spatial consistency. </a:t>
                      </a:r>
                      <a:endParaRPr lang="ko-KR" altLang="ko-KR" sz="20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GB" altLang="ko-KR" sz="20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This objective to start after completion of the first (RAN-led) objective if not already done in SID. </a:t>
                      </a:r>
                      <a:endParaRPr lang="ko-KR" altLang="en-US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702745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360645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Other aspects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9199" y="1333922"/>
            <a:ext cx="14058907" cy="6408712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20000"/>
              </a:lnSpc>
            </a:pPr>
            <a:r>
              <a:rPr lang="en-US" altLang="ko-KR" sz="2600" dirty="0"/>
              <a:t>Determination of use cases and frequency range for the scope of the study item</a:t>
            </a:r>
          </a:p>
          <a:p>
            <a:pPr lvl="1">
              <a:lnSpc>
                <a:spcPct val="120000"/>
              </a:lnSpc>
            </a:pPr>
            <a:r>
              <a:rPr lang="en-US" altLang="ko-KR" dirty="0"/>
              <a:t>Further discussion is necessary to determine the use cases and the frequency ranges for the study before starting the study item in RAN1</a:t>
            </a:r>
          </a:p>
          <a:p>
            <a:pPr lvl="1">
              <a:lnSpc>
                <a:spcPct val="120000"/>
              </a:lnSpc>
            </a:pPr>
            <a:r>
              <a:rPr lang="en-US" altLang="ko-KR" dirty="0"/>
              <a:t>It is reasonable to discuss/determine the use cases and the frequency ranges in RAN#103 meeting in Q1 in 2024</a:t>
            </a:r>
          </a:p>
          <a:p>
            <a:pPr lvl="2">
              <a:lnSpc>
                <a:spcPct val="120000"/>
              </a:lnSpc>
            </a:pPr>
            <a:r>
              <a:rPr lang="en-US" altLang="ko-KR" dirty="0"/>
              <a:t>The discussion can be done with or without explicit RAN SI</a:t>
            </a:r>
          </a:p>
          <a:p>
            <a:pPr lvl="1">
              <a:lnSpc>
                <a:spcPct val="120000"/>
              </a:lnSpc>
            </a:pPr>
            <a:r>
              <a:rPr lang="en-US" altLang="ko-KR" dirty="0"/>
              <a:t>RAN1 work can start Q2 in 2024 after the scope decision on the use cases and frequency ranges is completed</a:t>
            </a:r>
          </a:p>
          <a:p>
            <a:pPr>
              <a:lnSpc>
                <a:spcPct val="120000"/>
              </a:lnSpc>
            </a:pPr>
            <a:r>
              <a:rPr lang="en-US" altLang="ko-KR" sz="2600" dirty="0"/>
              <a:t>Inclusion of study on the technical solution</a:t>
            </a:r>
          </a:p>
          <a:p>
            <a:pPr lvl="1">
              <a:lnSpc>
                <a:spcPct val="120000"/>
              </a:lnSpc>
            </a:pPr>
            <a:r>
              <a:rPr lang="en-US" altLang="ko-KR" sz="2100" dirty="0"/>
              <a:t>In the Rel-19 study on the channel modeling for ISAC, it is important to perform sufficient study on the channel models to prepare for the standardization of ISAC feature in the next releases.</a:t>
            </a:r>
          </a:p>
          <a:p>
            <a:pPr lvl="1">
              <a:lnSpc>
                <a:spcPct val="120000"/>
              </a:lnSpc>
            </a:pPr>
            <a:r>
              <a:rPr lang="en-US" altLang="ko-KR" sz="2100" dirty="0"/>
              <a:t>Partial study on the technical solution with ISAC in Rel-19 may intervene the study on the channel modeling and may not be an efficient way to introduce ISAC in 3GPP standardization</a:t>
            </a:r>
          </a:p>
          <a:p>
            <a:pPr>
              <a:lnSpc>
                <a:spcPct val="120000"/>
              </a:lnSpc>
            </a:pPr>
            <a:endParaRPr lang="en-US" altLang="ko-KR" sz="2400" dirty="0">
              <a:solidFill>
                <a:srgbClr val="0070C0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ko-KR" sz="2400" dirty="0">
                <a:solidFill>
                  <a:srgbClr val="0070C0"/>
                </a:solidFill>
              </a:rPr>
              <a:t>Proposal 2</a:t>
            </a:r>
          </a:p>
          <a:p>
            <a:pPr lvl="1">
              <a:lnSpc>
                <a:spcPct val="120000"/>
              </a:lnSpc>
            </a:pPr>
            <a:r>
              <a:rPr lang="en-US" altLang="ko-KR" dirty="0">
                <a:solidFill>
                  <a:srgbClr val="0070C0"/>
                </a:solidFill>
              </a:rPr>
              <a:t>Discuss/determine the use cases and the frequency ranges for the scope of the study in RAN#103 meeting in Q1 in 2024</a:t>
            </a:r>
          </a:p>
          <a:p>
            <a:pPr lvl="2">
              <a:lnSpc>
                <a:spcPct val="120000"/>
              </a:lnSpc>
            </a:pPr>
            <a:r>
              <a:rPr lang="en-US" altLang="ko-KR" dirty="0">
                <a:solidFill>
                  <a:srgbClr val="0070C0"/>
                </a:solidFill>
              </a:rPr>
              <a:t>RAN1 work can start from Q2 in 2024 after determine the scope of the study item completely</a:t>
            </a:r>
          </a:p>
          <a:p>
            <a:pPr>
              <a:lnSpc>
                <a:spcPct val="120000"/>
              </a:lnSpc>
            </a:pPr>
            <a:r>
              <a:rPr lang="en-US" altLang="ko-KR" sz="2400" dirty="0">
                <a:solidFill>
                  <a:srgbClr val="0070C0"/>
                </a:solidFill>
              </a:rPr>
              <a:t>Proposal 3</a:t>
            </a:r>
          </a:p>
          <a:p>
            <a:pPr lvl="1">
              <a:lnSpc>
                <a:spcPct val="120000"/>
              </a:lnSpc>
            </a:pPr>
            <a:r>
              <a:rPr lang="en-US" altLang="ko-KR" sz="2100" dirty="0">
                <a:solidFill>
                  <a:srgbClr val="0070C0"/>
                </a:solidFill>
              </a:rPr>
              <a:t>Rel-19 study on the channel modeling for ISAC focuses on the channel model study, without including study on the technical solutions</a:t>
            </a:r>
            <a:endParaRPr lang="en-US" altLang="ko-KR" sz="2400" b="1" dirty="0"/>
          </a:p>
        </p:txBody>
      </p:sp>
    </p:spTree>
    <p:extLst>
      <p:ext uri="{BB962C8B-B14F-4D97-AF65-F5344CB8AC3E}">
        <p14:creationId xmlns:p14="http://schemas.microsoft.com/office/powerpoint/2010/main" val="33976139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Proposals on channel modeling for ISAC in Rel-19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91208" y="1333922"/>
            <a:ext cx="13986899" cy="6480720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US" altLang="ko-KR" sz="2400" dirty="0">
                <a:solidFill>
                  <a:srgbClr val="0070C0"/>
                </a:solidFill>
              </a:rPr>
              <a:t>Proposal 1</a:t>
            </a:r>
          </a:p>
          <a:p>
            <a:pPr lvl="1">
              <a:lnSpc>
                <a:spcPct val="120000"/>
              </a:lnSpc>
            </a:pPr>
            <a:r>
              <a:rPr lang="en-US" altLang="ko-KR" dirty="0">
                <a:solidFill>
                  <a:srgbClr val="0070C0"/>
                </a:solidFill>
              </a:rPr>
              <a:t>For the discussion/decision on the scope of Rel-19 study item on channel modeling for ISAC, draft scope in [2] can be considered as baseline</a:t>
            </a:r>
          </a:p>
          <a:p>
            <a:pPr>
              <a:lnSpc>
                <a:spcPct val="120000"/>
              </a:lnSpc>
            </a:pPr>
            <a:r>
              <a:rPr lang="en-US" altLang="ko-KR" sz="2400" dirty="0">
                <a:solidFill>
                  <a:srgbClr val="0070C0"/>
                </a:solidFill>
              </a:rPr>
              <a:t>Proposal 2</a:t>
            </a:r>
          </a:p>
          <a:p>
            <a:pPr lvl="1">
              <a:lnSpc>
                <a:spcPct val="120000"/>
              </a:lnSpc>
            </a:pPr>
            <a:r>
              <a:rPr lang="en-US" altLang="ko-KR" dirty="0">
                <a:solidFill>
                  <a:srgbClr val="0070C0"/>
                </a:solidFill>
              </a:rPr>
              <a:t>Discuss/determine the use cases and the frequency ranges for the scope of the study in RAN#103 meeting in Q1 in 2024</a:t>
            </a:r>
          </a:p>
          <a:p>
            <a:pPr lvl="2">
              <a:lnSpc>
                <a:spcPct val="120000"/>
              </a:lnSpc>
            </a:pPr>
            <a:r>
              <a:rPr lang="en-US" altLang="ko-KR" dirty="0">
                <a:solidFill>
                  <a:srgbClr val="0070C0"/>
                </a:solidFill>
              </a:rPr>
              <a:t>RAN1 work can start from Q2 in 2024 after determine the scope of the study item completely</a:t>
            </a:r>
          </a:p>
          <a:p>
            <a:pPr>
              <a:lnSpc>
                <a:spcPct val="120000"/>
              </a:lnSpc>
            </a:pPr>
            <a:r>
              <a:rPr lang="en-US" altLang="ko-KR" sz="2400" dirty="0">
                <a:solidFill>
                  <a:srgbClr val="0070C0"/>
                </a:solidFill>
              </a:rPr>
              <a:t>Proposal 3</a:t>
            </a:r>
          </a:p>
          <a:p>
            <a:pPr lvl="1">
              <a:lnSpc>
                <a:spcPct val="120000"/>
              </a:lnSpc>
            </a:pPr>
            <a:r>
              <a:rPr lang="en-US" altLang="ko-KR" dirty="0">
                <a:solidFill>
                  <a:srgbClr val="0070C0"/>
                </a:solidFill>
              </a:rPr>
              <a:t>Rel-19 study on the channel modeling for ISAC focuses on the channel model study, without including study on the technical solutions</a:t>
            </a:r>
            <a:endParaRPr lang="en-US" altLang="ko-KR" b="1" dirty="0"/>
          </a:p>
          <a:p>
            <a:pPr lvl="1"/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2736489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alpha val="6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문서" ma:contentTypeID="0x0101001A17329BE811674CBF326964265B0841" ma:contentTypeVersion="1" ma:contentTypeDescription="새 문서를 만듭니다." ma:contentTypeScope="" ma:versionID="98b8e875c966f6fe102cbcb47e577e63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d4ad92c12d927723e129d15ef340199a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시작 날짜 예약" ma:description="시작 날짜 예약은 게시 기능을 사용하여 만드는 사이트 열로, 사이트 방문자에게 이 페이지를 처음 표시할 날짜 및 시간을 지정하는 데 사용합니다." ma:internalName="PublishingStartDate">
      <xsd:simpleType>
        <xsd:restriction base="dms:Unknown"/>
      </xsd:simpleType>
    </xsd:element>
    <xsd:element name="PublishingExpirationDate" ma:index="9" nillable="true" ma:displayName="종료 날짜 예약" ma:description="종료 날짜 예약은 게시 기능을 사용하여 만드는 사이트 열로, 사이트 방문자에게 이 페이지를 더 이상 표시하지 않을 날짜 및 시간을 지정하는 데 사용됩니다.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콘텐츠 형식"/>
        <xsd:element ref="dc:title" minOccurs="0" maxOccurs="1" ma:index="4" ma:displayName="제목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BF126B1-5379-444F-8DBB-0A41228BE666}">
  <ds:schemaRefs>
    <ds:schemaRef ds:uri="http://purl.org/dc/elements/1.1/"/>
    <ds:schemaRef ds:uri="http://schemas.microsoft.com/office/2006/metadata/properties"/>
    <ds:schemaRef ds:uri="http://purl.org/dc/terms/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1B5C5E36-BF63-4A2F-B977-501AF3EACC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387A800-FD13-4A08-9E6D-57390EB2492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85741</TotalTime>
  <Words>812</Words>
  <Application>Microsoft Office PowerPoint</Application>
  <PresentationFormat>사용자 지정</PresentationFormat>
  <Paragraphs>77</Paragraphs>
  <Slides>5</Slides>
  <Notes>5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0" baseType="lpstr">
      <vt:lpstr>굴림</vt:lpstr>
      <vt:lpstr>맑은 고딕</vt:lpstr>
      <vt:lpstr>Arial</vt:lpstr>
      <vt:lpstr>Calibri</vt:lpstr>
      <vt:lpstr>Office 테마</vt:lpstr>
      <vt:lpstr>Proposals on channel modeling  for ISAC in Rel-19</vt:lpstr>
      <vt:lpstr>Background</vt:lpstr>
      <vt:lpstr>Scope of Rel-19 channel modeling for ISAC</vt:lpstr>
      <vt:lpstr>Other aspects</vt:lpstr>
      <vt:lpstr>Proposals on channel modeling for ISAC in Rel-19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m</dc:creator>
  <cp:lastModifiedBy>Joon Kui Ahn/5G Wireless Connect Standard Task(joon.ahn@lge.com)</cp:lastModifiedBy>
  <cp:revision>3595</cp:revision>
  <dcterms:created xsi:type="dcterms:W3CDTF">2016-10-11T04:12:52Z</dcterms:created>
  <dcterms:modified xsi:type="dcterms:W3CDTF">2023-11-30T05:51:29Z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0x0101001A17329BE811674CBF326964265B0841</vt:lpwstr>
  </property>
</Properties>
</file>