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76" r:id="rId5"/>
    <p:sldId id="783" r:id="rId6"/>
    <p:sldId id="794" r:id="rId7"/>
    <p:sldId id="789" r:id="rId8"/>
    <p:sldId id="792" r:id="rId9"/>
    <p:sldId id="791" r:id="rId10"/>
    <p:sldId id="788" r:id="rId11"/>
    <p:sldId id="786" r:id="rId12"/>
    <p:sldId id="785" r:id="rId13"/>
    <p:sldId id="787" r:id="rId14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276"/>
            <p14:sldId id="783"/>
            <p14:sldId id="794"/>
            <p14:sldId id="789"/>
            <p14:sldId id="792"/>
            <p14:sldId id="791"/>
            <p14:sldId id="788"/>
            <p14:sldId id="786"/>
            <p14:sldId id="785"/>
            <p14:sldId id="787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yunsoo Ko/5G Wireless Connect Standard Task(hyunsoo.ko@lge.com)" initials="HKWCST" lastIdx="1" clrIdx="0">
    <p:extLst>
      <p:ext uri="{19B8F6BF-5375-455C-9EA6-DF929625EA0E}">
        <p15:presenceInfo xmlns:p15="http://schemas.microsoft.com/office/powerpoint/2012/main" userId="S::hyunsoo.ko@lge.com::cc44e46b-1ba3-40ef-afee-f4e6a556200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E46C0A"/>
    <a:srgbClr val="FFFFFF"/>
    <a:srgbClr val="0067A6"/>
    <a:srgbClr val="A50034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5320" autoAdjust="0"/>
  </p:normalViewPr>
  <p:slideViewPr>
    <p:cSldViewPr>
      <p:cViewPr varScale="1">
        <p:scale>
          <a:sx n="98" d="100"/>
          <a:sy n="98" d="100"/>
        </p:scale>
        <p:origin x="120" y="120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2592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1993A934-8965-EE92-6E06-143024300D1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386C612-E9F0-0698-E143-B55D0264F05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268A3-A3E9-4EB6-94F4-84B92AA6D229}" type="datetimeFigureOut">
              <a:rPr lang="ko-KR" altLang="en-US" smtClean="0"/>
              <a:t>2023-12-01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FEDF3F4-0DFC-CCBF-3222-F5A2AFB08C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487F6EE-D0DB-3233-F493-C95B8172B1A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912532-77D7-4949-A594-F6ED83BCC96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99880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2023-12-01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9043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383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0615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022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052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021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1773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96856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32829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>
                <a:solidFill>
                  <a:srgbClr val="FF0000"/>
                </a:solidFill>
              </a:rPr>
              <a:t>현재 </a:t>
            </a:r>
            <a:r>
              <a:rPr lang="en-US" altLang="ko-KR" sz="1400" b="0" dirty="0">
                <a:solidFill>
                  <a:srgbClr val="FF0000"/>
                </a:solidFill>
              </a:rPr>
              <a:t>PSI </a:t>
            </a:r>
            <a:r>
              <a:rPr lang="ko-KR" altLang="en-US" sz="1400" b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>
                <a:solidFill>
                  <a:srgbClr val="FF0000"/>
                </a:solidFill>
              </a:rPr>
              <a:t>discard </a:t>
            </a:r>
            <a:r>
              <a:rPr lang="ko-KR" altLang="en-US" sz="1400" b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>
                <a:solidFill>
                  <a:srgbClr val="FF0000"/>
                </a:solidFill>
              </a:rPr>
              <a:t> PSI </a:t>
            </a:r>
            <a:r>
              <a:rPr lang="ko-KR" altLang="en-US" sz="1400" b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>
                <a:solidFill>
                  <a:srgbClr val="FF0000"/>
                </a:solidFill>
              </a:rPr>
              <a:t>reliability </a:t>
            </a:r>
            <a:r>
              <a:rPr lang="ko-KR" altLang="en-US" sz="1400" b="0">
                <a:solidFill>
                  <a:srgbClr val="FF0000"/>
                </a:solidFill>
              </a:rPr>
              <a:t>및 </a:t>
            </a:r>
            <a:r>
              <a:rPr lang="en-US" altLang="ko-KR" sz="1400" b="0" dirty="0">
                <a:solidFill>
                  <a:srgbClr val="FF0000"/>
                </a:solidFill>
              </a:rPr>
              <a:t>prioritization</a:t>
            </a:r>
            <a:r>
              <a:rPr lang="ko-KR" altLang="en-US" sz="1400" b="0">
                <a:solidFill>
                  <a:srgbClr val="FF0000"/>
                </a:solidFill>
              </a:rPr>
              <a:t>을</a:t>
            </a:r>
            <a:r>
              <a:rPr lang="en-US" altLang="ko-KR" sz="1400" b="0" dirty="0">
                <a:solidFill>
                  <a:srgbClr val="FF0000"/>
                </a:solidFill>
              </a:rPr>
              <a:t> </a:t>
            </a:r>
            <a:r>
              <a:rPr lang="ko-KR" altLang="en-US" sz="1400" b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>
                <a:solidFill>
                  <a:srgbClr val="FF0000"/>
                </a:solidFill>
              </a:rPr>
              <a:t>한줄로</a:t>
            </a:r>
            <a:r>
              <a:rPr lang="ko-KR" altLang="en-US" sz="1400" b="0" dirty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>
                <a:solidFill>
                  <a:srgbClr val="FF0000"/>
                </a:solidFill>
              </a:rPr>
              <a:t>. </a:t>
            </a:r>
            <a:r>
              <a:rPr lang="ko-KR" altLang="en-US" sz="1400" b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>
                <a:solidFill>
                  <a:srgbClr val="FF0000"/>
                </a:solidFill>
              </a:rPr>
              <a:t>observation </a:t>
            </a:r>
            <a:r>
              <a:rPr lang="ko-KR" altLang="en-US" sz="1400" b="0">
                <a:solidFill>
                  <a:srgbClr val="FF0000"/>
                </a:solidFill>
              </a:rPr>
              <a:t>같이</a:t>
            </a:r>
            <a:r>
              <a:rPr lang="en-US" altLang="ko-KR" sz="1400" b="0" dirty="0">
                <a:solidFill>
                  <a:srgbClr val="FF0000"/>
                </a:solidFill>
              </a:rPr>
              <a:t>.</a:t>
            </a:r>
            <a:endParaRPr lang="ko-KR" altLang="en-US" sz="1400" b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7207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35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2023-12-01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531768" y="4862314"/>
            <a:ext cx="380490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2023-12-01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2023-12-01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2023-12-01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7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7428006" y="8271824"/>
            <a:ext cx="7618941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ko-KR" sz="1100" dirty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Copyright 2023. LG Electronics Inc. All rights reserved. </a:t>
            </a:r>
            <a:endParaRPr lang="ko-KR" altLang="en-US" sz="1100" dirty="0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Proposal on Duplex Evolution in Rel-19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7A7D29B6-72BC-8F1D-F293-28492960277E}"/>
              </a:ext>
            </a:extLst>
          </p:cNvPr>
          <p:cNvSpPr/>
          <p:nvPr/>
        </p:nvSpPr>
        <p:spPr>
          <a:xfrm>
            <a:off x="193053" y="181797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#102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Edinburgh, Scotland, December 11-15, 2023</a:t>
            </a:r>
          </a:p>
          <a:p>
            <a:r>
              <a:rPr lang="en-US" altLang="ko-KR" b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Item: 9.1.1.3 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1BCF739A-33BD-E69F-4355-C4345DBBA0B2}"/>
              </a:ext>
            </a:extLst>
          </p:cNvPr>
          <p:cNvSpPr/>
          <p:nvPr/>
        </p:nvSpPr>
        <p:spPr>
          <a:xfrm>
            <a:off x="11171901" y="236609"/>
            <a:ext cx="38750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b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RP-233153</a:t>
            </a:r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References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 marL="892175" lvl="1" indent="-320675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ko-KR" dirty="0">
                <a:solidFill>
                  <a:schemeClr val="tx1"/>
                </a:solidFill>
              </a:rPr>
              <a:t>[1] RP-232745, “Summary for RAN Rel-19 Package: RAN1/2/3-led”, RAN Chair</a:t>
            </a:r>
            <a:endParaRPr lang="en-US" altLang="ko-KR" sz="2800" dirty="0">
              <a:solidFill>
                <a:schemeClr val="tx1"/>
              </a:solidFill>
            </a:endParaRPr>
          </a:p>
          <a:p>
            <a:pPr marL="892175" lvl="1" indent="-320675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ko-KR" sz="2000" dirty="0">
                <a:solidFill>
                  <a:schemeClr val="tx1"/>
                </a:solidFill>
              </a:rPr>
              <a:t>[2] TR38.858</a:t>
            </a:r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779995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6984000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/>
              <a:t>In RAN#101 meeting, there was a discussion about RAN Rel-19 package. In the summary of RAN Rel-19 package: RAN1/2/3-led [1], the potential objectives for evolution of duplex operation WI is included as below:</a:t>
            </a:r>
          </a:p>
          <a:p>
            <a:pPr>
              <a:spcBef>
                <a:spcPts val="1200"/>
              </a:spcBef>
            </a:pPr>
            <a:endParaRPr lang="en-US" altLang="ko-KR" sz="3200" dirty="0"/>
          </a:p>
          <a:p>
            <a:r>
              <a:rPr lang="en-US" altLang="ko-KR" dirty="0">
                <a:latin typeface="TimesNewRomanPSMT"/>
              </a:rPr>
              <a:t>Potential objectives:</a:t>
            </a:r>
          </a:p>
          <a:p>
            <a:pPr lvl="1"/>
            <a:r>
              <a:rPr lang="en-US" altLang="ko-KR" sz="2000" dirty="0">
                <a:latin typeface="TimesNewRomanPSMT"/>
              </a:rPr>
              <a:t>For </a:t>
            </a:r>
            <a:r>
              <a:rPr lang="en-US" altLang="ko-KR" sz="2000" dirty="0" err="1">
                <a:latin typeface="TimesNewRomanPSMT"/>
              </a:rPr>
              <a:t>subband</a:t>
            </a:r>
            <a:r>
              <a:rPr lang="en-US" altLang="ko-KR" sz="2000" dirty="0">
                <a:latin typeface="TimesNewRomanPSMT"/>
              </a:rPr>
              <a:t> non-overlapping full duplex (SBFD) operation at </a:t>
            </a:r>
            <a:r>
              <a:rPr lang="en-US" altLang="ko-KR" sz="2000" dirty="0" err="1">
                <a:latin typeface="TimesNewRomanPSMT"/>
              </a:rPr>
              <a:t>gNB</a:t>
            </a:r>
            <a:r>
              <a:rPr lang="en-US" altLang="ko-KR" sz="2000" dirty="0">
                <a:latin typeface="TimesNewRomanPSMT"/>
              </a:rPr>
              <a:t> side within a TDD carrier </a:t>
            </a:r>
          </a:p>
          <a:p>
            <a:pPr lvl="2"/>
            <a:r>
              <a:rPr lang="en-US" altLang="ko-KR" sz="1800" dirty="0">
                <a:highlight>
                  <a:srgbClr val="FFFF00"/>
                </a:highlight>
                <a:latin typeface="TimesNewRomanPSMT"/>
              </a:rPr>
              <a:t>[</a:t>
            </a:r>
            <a:r>
              <a:rPr lang="en-US" altLang="ko-KR" sz="1800" u="sng" dirty="0">
                <a:solidFill>
                  <a:srgbClr val="FF0000"/>
                </a:solidFill>
                <a:highlight>
                  <a:srgbClr val="FFFF00"/>
                </a:highlight>
                <a:latin typeface="TimesNewRomanPSMT"/>
              </a:rPr>
              <a:t>Semi-static/dynamic</a:t>
            </a:r>
            <a:r>
              <a:rPr lang="en-US" altLang="ko-KR" sz="1800" dirty="0">
                <a:highlight>
                  <a:srgbClr val="FFFF00"/>
                </a:highlight>
                <a:latin typeface="TimesNewRomanPSMT"/>
              </a:rPr>
              <a:t>]</a:t>
            </a:r>
            <a:r>
              <a:rPr lang="en-US" altLang="ko-KR" sz="1800" dirty="0">
                <a:latin typeface="TimesNewRomanPSMT"/>
              </a:rPr>
              <a:t> indication of time location of SBFD </a:t>
            </a:r>
            <a:r>
              <a:rPr lang="en-US" altLang="ko-KR" sz="1800" dirty="0" err="1">
                <a:latin typeface="TimesNewRomanPSMT"/>
              </a:rPr>
              <a:t>subbands</a:t>
            </a:r>
            <a:r>
              <a:rPr lang="en-US" altLang="ko-KR" sz="1800" dirty="0">
                <a:latin typeface="TimesNewRomanPSMT"/>
              </a:rPr>
              <a:t> to UEs </a:t>
            </a:r>
            <a:r>
              <a:rPr lang="en-US" altLang="ko-KR" sz="1800" dirty="0">
                <a:highlight>
                  <a:srgbClr val="FFFF00"/>
                </a:highlight>
                <a:latin typeface="TimesNewRomanPSMT"/>
              </a:rPr>
              <a:t>[in RRC_CONNECTED mode]</a:t>
            </a:r>
          </a:p>
          <a:p>
            <a:pPr lvl="2"/>
            <a:r>
              <a:rPr lang="en-US" altLang="ko-KR" sz="1800" u="sng" dirty="0">
                <a:solidFill>
                  <a:srgbClr val="FF0000"/>
                </a:solidFill>
                <a:latin typeface="TimesNewRomanPSMT"/>
              </a:rPr>
              <a:t>Semi-static indication of </a:t>
            </a:r>
            <a:r>
              <a:rPr lang="en-US" altLang="ko-KR" sz="1800" dirty="0">
                <a:latin typeface="TimesNewRomanPSMT"/>
              </a:rPr>
              <a:t>frequency domain location of SBFD </a:t>
            </a:r>
            <a:r>
              <a:rPr lang="en-US" altLang="ko-KR" sz="1800" dirty="0" err="1">
                <a:latin typeface="TimesNewRomanPSMT"/>
              </a:rPr>
              <a:t>subbands</a:t>
            </a:r>
            <a:r>
              <a:rPr lang="en-US" altLang="ko-KR" sz="1800" dirty="0">
                <a:latin typeface="TimesNewRomanPSMT"/>
              </a:rPr>
              <a:t> to UEs </a:t>
            </a:r>
            <a:r>
              <a:rPr lang="en-US" altLang="ko-KR" sz="1800" dirty="0">
                <a:highlight>
                  <a:srgbClr val="FFFF00"/>
                </a:highlight>
                <a:latin typeface="TimesNewRomanPSMT"/>
              </a:rPr>
              <a:t>[in RRC_CONNECTED mode]</a:t>
            </a:r>
          </a:p>
          <a:p>
            <a:pPr lvl="2"/>
            <a:r>
              <a:rPr lang="en-US" altLang="ko-KR" sz="1800" dirty="0">
                <a:latin typeface="TimesNewRomanPSMT"/>
              </a:rPr>
              <a:t>UE transmission and reception behavior and procedures in SBFD symbols and/or non-SBFD symbols</a:t>
            </a:r>
          </a:p>
          <a:p>
            <a:pPr lvl="2"/>
            <a:r>
              <a:rPr lang="en-US" altLang="ko-KR" sz="1800" dirty="0">
                <a:latin typeface="TimesNewRomanPSMT"/>
              </a:rPr>
              <a:t>Note: followings are assumed based on TR 38.858</a:t>
            </a:r>
          </a:p>
          <a:p>
            <a:pPr lvl="3"/>
            <a:r>
              <a:rPr lang="en-US" altLang="ko-KR" sz="1400" dirty="0">
                <a:latin typeface="TimesNewRomanPSMT"/>
              </a:rPr>
              <a:t>SBFD operation Option 4</a:t>
            </a:r>
          </a:p>
          <a:p>
            <a:pPr lvl="3"/>
            <a:r>
              <a:rPr lang="en-US" altLang="ko-KR" sz="1400" dirty="0">
                <a:latin typeface="TimesNewRomanPSMT"/>
              </a:rPr>
              <a:t>Coexistence between legacy UEs and SBFD aware UEs in the cell operating SBFD at </a:t>
            </a:r>
            <a:r>
              <a:rPr lang="en-US" altLang="ko-KR" sz="1400" dirty="0" err="1">
                <a:latin typeface="TimesNewRomanPSMT"/>
              </a:rPr>
              <a:t>gNB</a:t>
            </a:r>
            <a:r>
              <a:rPr lang="en-US" altLang="ko-KR" sz="1400" dirty="0">
                <a:latin typeface="TimesNewRomanPSMT"/>
              </a:rPr>
              <a:t> side</a:t>
            </a:r>
          </a:p>
          <a:p>
            <a:pPr lvl="3"/>
            <a:r>
              <a:rPr lang="en-US" altLang="ko-KR" sz="1400" dirty="0">
                <a:latin typeface="TimesNewRomanPSMT"/>
              </a:rPr>
              <a:t>SBFD scheme within a single configured DL and UL BWP pair with aligned center frequencies</a:t>
            </a:r>
          </a:p>
          <a:p>
            <a:pPr lvl="3"/>
            <a:r>
              <a:rPr lang="en-US" altLang="ko-KR" sz="1400" dirty="0">
                <a:latin typeface="TimesNewRomanPSMT"/>
              </a:rPr>
              <a:t>Up to one UL </a:t>
            </a:r>
            <a:r>
              <a:rPr lang="en-US" altLang="ko-KR" sz="1400" dirty="0" err="1">
                <a:latin typeface="TimesNewRomanPSMT"/>
              </a:rPr>
              <a:t>subband</a:t>
            </a:r>
            <a:r>
              <a:rPr lang="en-US" altLang="ko-KR" sz="1400" dirty="0">
                <a:latin typeface="TimesNewRomanPSMT"/>
              </a:rPr>
              <a:t> for SBFD operation in an SBFD symbol (excluding legacy UL symbol/slot) within a TDD carrier</a:t>
            </a:r>
          </a:p>
          <a:p>
            <a:pPr lvl="2"/>
            <a:r>
              <a:rPr lang="en-US" altLang="ko-KR" sz="2000" dirty="0">
                <a:latin typeface="TimesNewRomanPSMT"/>
              </a:rPr>
              <a:t>At least adjacent channel coexistence between two operators should be considered as a minimum.</a:t>
            </a:r>
          </a:p>
          <a:p>
            <a:pPr lvl="1"/>
            <a:r>
              <a:rPr lang="en-US" altLang="ko-KR" sz="2000" dirty="0">
                <a:effectLst/>
                <a:latin typeface="Times New Roman" panose="02020603050405020304" pitchFamily="18" charset="0"/>
                <a:ea typeface="MS PGothic" panose="020B0600070205080204" pitchFamily="34" charset="-128"/>
              </a:rPr>
              <a:t>Specify enhancements for CLI handling:</a:t>
            </a:r>
          </a:p>
          <a:p>
            <a:pPr lvl="2"/>
            <a:r>
              <a:rPr lang="en-US" altLang="ko-KR" u="sng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Support both the </a:t>
            </a:r>
            <a:r>
              <a:rPr lang="en-US" altLang="ko-KR" u="sng" dirty="0" err="1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gNB</a:t>
            </a:r>
            <a:r>
              <a:rPr lang="en-US" altLang="ko-KR" u="sng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-to-</a:t>
            </a:r>
            <a:r>
              <a:rPr lang="en-US" altLang="ko-KR" u="sng" dirty="0" err="1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gNB</a:t>
            </a:r>
            <a:r>
              <a:rPr lang="en-US" altLang="ko-KR" u="sng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 co-channel CLI handling scheme(s) and UE-to-UE co-channel CLI handling scheme(s) (the detailed schemes are to be down-selected from those in TR38.858)  </a:t>
            </a:r>
            <a:endParaRPr lang="en-US" altLang="ko-KR" u="sng" strike="sngStrike" dirty="0">
              <a:solidFill>
                <a:srgbClr val="FF0000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  <a:p>
            <a:pPr lvl="2"/>
            <a:r>
              <a:rPr lang="en-US" altLang="ko-KR" u="sng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The SBFD operation drives the CLI enhancements, which are expected to be applicable to the dynamic/flexible TDD operation but without dedicated optimization</a:t>
            </a:r>
          </a:p>
          <a:p>
            <a:pPr lvl="1"/>
            <a:r>
              <a:rPr lang="en-US" altLang="ko-KR" sz="2000" dirty="0">
                <a:latin typeface="TimesNewRomanPSMT"/>
              </a:rPr>
              <a:t>RF requirements for SBFD operation at </a:t>
            </a:r>
            <a:r>
              <a:rPr lang="en-US" altLang="ko-KR" sz="2000" dirty="0" err="1">
                <a:latin typeface="TimesNewRomanPSMT"/>
              </a:rPr>
              <a:t>gNB</a:t>
            </a:r>
            <a:endParaRPr lang="en-US" altLang="ko-KR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350060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698400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/>
              <a:t>Further discussions are needed for followings: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Dynamic indication of time location of SBFD </a:t>
            </a:r>
            <a:r>
              <a:rPr lang="en-US" altLang="ko-KR" dirty="0" err="1">
                <a:solidFill>
                  <a:schemeClr val="tx1"/>
                </a:solidFill>
              </a:rPr>
              <a:t>subbands</a:t>
            </a:r>
            <a:endParaRPr lang="en-US" altLang="ko-KR" dirty="0">
              <a:solidFill>
                <a:schemeClr val="tx1"/>
              </a:solidFill>
            </a:endParaRP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Random access for SBFD aware UE in CONNECTED mode only or UE in RRC_IDLE/INACTIVE/CONNECTED mode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Details of UE transmission and reception behavior and procedures in SBFD symbols and/or non-SBFD symbols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Inter-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CLI handling schemes and inter-UE handling schemes</a:t>
            </a:r>
          </a:p>
          <a:p>
            <a:pPr lvl="1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pPr>
              <a:spcBef>
                <a:spcPts val="1200"/>
              </a:spcBef>
            </a:pPr>
            <a:r>
              <a:rPr lang="en-US" altLang="ko-KR" sz="3200" dirty="0"/>
              <a:t>In this contribution, we</a:t>
            </a:r>
            <a:r>
              <a:rPr lang="ko-KR" altLang="en-US" sz="3200" dirty="0"/>
              <a:t> </a:t>
            </a:r>
            <a:r>
              <a:rPr lang="en-US" altLang="ko-KR" sz="3200" dirty="0"/>
              <a:t>provide our view about the scope.</a:t>
            </a:r>
          </a:p>
        </p:txBody>
      </p:sp>
    </p:spTree>
    <p:extLst>
      <p:ext uri="{BB962C8B-B14F-4D97-AF65-F5344CB8AC3E}">
        <p14:creationId xmlns:p14="http://schemas.microsoft.com/office/powerpoint/2010/main" val="1153194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Dynamic indication of time location </a:t>
            </a:r>
            <a:br>
              <a:rPr lang="en-US" altLang="ko-KR" dirty="0"/>
            </a:br>
            <a:r>
              <a:rPr lang="en-US" altLang="ko-KR" dirty="0"/>
              <a:t>of SBFD </a:t>
            </a:r>
            <a:r>
              <a:rPr lang="en-US" altLang="ko-KR" dirty="0" err="1"/>
              <a:t>subbands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698400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/>
              <a:t>Discussion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For SBFD operation, bandwidth in SBFD symbol/slot is divided into DL 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and UL 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for simultaneous transmission and reception at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Comparing between semi-static SBFD operation and static TDD, semi-static SBFD operation provides a benefit of UL performance enhancement, where the gain comes from assigning more UL resource. But, DL performance of semi-static SBFD operation is degraded due to the reduced DL resource.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If switching SBFD symbol/slot into DL-only symbol/slot is allowed, the DL performance of SBFD can be compensated [4]. Furthermore, if switching SBFD symbol/slot into UL-only symbol/slot is allowed, further enhancement of UL performance can be achieved.  </a:t>
            </a:r>
          </a:p>
          <a:p>
            <a:pPr lvl="1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pPr>
              <a:spcBef>
                <a:spcPts val="1200"/>
              </a:spcBef>
            </a:pPr>
            <a:r>
              <a:rPr lang="en-US" altLang="ko-KR" dirty="0"/>
              <a:t>Proposal: 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Specify Indication of time and frequency domain locations of SBFD </a:t>
            </a:r>
            <a:r>
              <a:rPr lang="en-US" altLang="ko-KR" dirty="0" err="1">
                <a:solidFill>
                  <a:schemeClr val="tx1"/>
                </a:solidFill>
              </a:rPr>
              <a:t>subbands</a:t>
            </a:r>
            <a:r>
              <a:rPr lang="en-US" altLang="ko-KR" dirty="0">
                <a:solidFill>
                  <a:schemeClr val="tx1"/>
                </a:solidFill>
              </a:rPr>
              <a:t> to UEs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Support semi-static indication of time location and frequency location of SBFD </a:t>
            </a:r>
            <a:r>
              <a:rPr lang="en-US" altLang="ko-KR" dirty="0" err="1">
                <a:solidFill>
                  <a:schemeClr val="tx1"/>
                </a:solidFill>
              </a:rPr>
              <a:t>subbands</a:t>
            </a:r>
            <a:endParaRPr lang="en-US" altLang="ko-KR" dirty="0">
              <a:solidFill>
                <a:schemeClr val="tx1"/>
              </a:solidFill>
            </a:endParaRP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Support dynamic indication of time location (e.g., slot(s) for SBFD can fall back to slot(s) for TDD DL only or flexible.)</a:t>
            </a:r>
          </a:p>
          <a:p>
            <a:pPr lvl="1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pPr lvl="2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pPr lvl="3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pPr lvl="2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pPr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286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Random Access for SBFD aware UE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698400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/>
              <a:t>Discussion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Improving coverage of PRACH and msg3 is desirable. SBFD aware UEs in RRC_IDLE/INACTIVE/CONNECTED mode can use consecutive UL slot in SBFD slot. Random access in SBFD symbols may potentially “reduce the random access latency, reduce the PRACH collision probability and/or improve the coverage of PRACH and msg3.” [2]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In SI phase, these aspects were not fully evaluated in RAN1 and the specification impact was not studied. Therefore, further study for random access in SBFD symbol for SBFD aware UEs in RRC_IDLE/INACTIVE/CONNECTED mode seems necessary to support random access in SBFD symbol. Then, random access in SBFD symbol will be specified.</a:t>
            </a:r>
          </a:p>
          <a:p>
            <a:pPr lvl="1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pPr>
              <a:spcBef>
                <a:spcPts val="1200"/>
              </a:spcBef>
            </a:pPr>
            <a:r>
              <a:rPr lang="en-US" altLang="ko-KR" dirty="0"/>
              <a:t>Proposal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Study, and if justified, specify random access in SBFD symbol for SBFD aware UEs in RRC_IDLE/INACTIVE/CONNECTED mode</a:t>
            </a:r>
          </a:p>
          <a:p>
            <a:pPr lvl="2">
              <a:spcBef>
                <a:spcPts val="1200"/>
              </a:spcBef>
            </a:pPr>
            <a:endParaRPr lang="en-US" altLang="ko-KR" sz="2400" dirty="0"/>
          </a:p>
          <a:p>
            <a:pPr lvl="3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pPr lvl="2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pPr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21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Details of UE Tx and Rx behavior and procedures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6984776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2800" dirty="0"/>
              <a:t>Discussion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Scope of UE transmission and reception behavior and procedures seems broad. 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Details need to be described. </a:t>
            </a:r>
          </a:p>
          <a:p>
            <a:pPr lvl="1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pPr>
              <a:spcBef>
                <a:spcPts val="1200"/>
              </a:spcBef>
            </a:pPr>
            <a:r>
              <a:rPr lang="en-US" altLang="ko-KR" sz="2800" dirty="0"/>
              <a:t>Proposal: 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Specify transmission, reception and measurement behavior and procedure for SBFD operation, including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Resource allocation/CSI reporting with non-continuous frequency domain grid, different BW size across SBFD and non-SBFD symbols 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Multiple configuration for supporting operation on SBFD symbols and non-SBFD symbols: Power control, Frequency Hopping, CSI reporting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UE behavior according to Non-SBFD symbol and SBFD symbol: DG-PUSCH, </a:t>
            </a:r>
            <a:r>
              <a:rPr lang="en-US" altLang="ko-KR" dirty="0" err="1">
                <a:solidFill>
                  <a:schemeClr val="tx1"/>
                </a:solidFill>
              </a:rPr>
              <a:t>TBoMS</a:t>
            </a:r>
            <a:r>
              <a:rPr lang="en-US" altLang="ko-KR" dirty="0">
                <a:solidFill>
                  <a:schemeClr val="tx1"/>
                </a:solidFill>
              </a:rPr>
              <a:t>, CG-PUSCH, PDSCH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MIMO configuration, Beam correspondence</a:t>
            </a:r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45438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altLang="ko-KR" dirty="0"/>
              <a:t>Co-channel CLI handling schemes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6984000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/>
              <a:t>Discussion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For dynamic/flexible TDD and co-channel co-existence case (i.e., the cells use legacy TDD while the others use SBFD operation),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-to-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co-channel CLI handling is required. 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Periodic NZP CSI-RS/SSB can be used for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-to-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co-channel CLI measurement and/or channel measurement.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The knowledge among </a:t>
            </a:r>
            <a:r>
              <a:rPr lang="en-US" altLang="ko-KR" dirty="0" err="1">
                <a:solidFill>
                  <a:schemeClr val="tx1"/>
                </a:solidFill>
              </a:rPr>
              <a:t>gNBs</a:t>
            </a:r>
            <a:r>
              <a:rPr lang="en-US" altLang="ko-KR" dirty="0">
                <a:solidFill>
                  <a:schemeClr val="tx1"/>
                </a:solidFill>
              </a:rPr>
              <a:t> of semi-static SBFD time and frequency configuration can be used to determine whether CLI is existed in the resource.</a:t>
            </a:r>
          </a:p>
          <a:p>
            <a:pPr lvl="2">
              <a:spcBef>
                <a:spcPts val="1200"/>
              </a:spcBef>
            </a:pP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can exchange beam related information among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(s) such as DL beam indication, preferred/non-preferred beam indication.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For SBFD and dynamic/flexible TDD, UE-to-UE co-channel CLI handling is required.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L1/L2 based CLI measurement and reporting provide benefits for inter-UE CLI handling.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It can be optimized for short-term interference measurement and low latency.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It can facilitate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adjusting UE scheduling for inter-UE CLI reduction. 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Inter-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CLI measurement and reporting are necessary for SBFD operation.</a:t>
            </a:r>
          </a:p>
          <a:p>
            <a:pPr>
              <a:spcBef>
                <a:spcPts val="1200"/>
              </a:spcBef>
            </a:pPr>
            <a:r>
              <a:rPr lang="en-US" altLang="ko-KR" sz="3200" dirty="0"/>
              <a:t>Proposal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Specify co-channel CLI handling schemes: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Support inter-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co-channel CLI handling schemes (e.g., co-channel CLI and/or channel measurement, Coordinated scheduling for time/frequency resource between </a:t>
            </a:r>
            <a:r>
              <a:rPr lang="en-US" altLang="ko-KR" dirty="0" err="1">
                <a:solidFill>
                  <a:schemeClr val="tx1"/>
                </a:solidFill>
              </a:rPr>
              <a:t>gNBs</a:t>
            </a:r>
            <a:r>
              <a:rPr lang="en-US" altLang="ko-KR" dirty="0">
                <a:solidFill>
                  <a:schemeClr val="tx1"/>
                </a:solidFill>
              </a:rPr>
              <a:t>, Spatial domain coordination method, power control based solution).  The detailed schemes are to be down-selected in WI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Support UE-to-UE co-channel CLI measurement and reporting scheme (i.e., L1/L2 based CLI measurement and reporting including co-channel intra-/inter-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CLI)</a:t>
            </a:r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4033726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698400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1200"/>
              </a:spcBef>
            </a:pPr>
            <a:r>
              <a:rPr lang="en-US" altLang="ko-KR" dirty="0"/>
              <a:t>Objectives for Rel-19 Duplex Evolution WI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Specify Indication of time and frequency domain locations of SBFD </a:t>
            </a:r>
            <a:r>
              <a:rPr lang="en-US" altLang="ko-KR" dirty="0" err="1">
                <a:solidFill>
                  <a:schemeClr val="tx1"/>
                </a:solidFill>
              </a:rPr>
              <a:t>subbands</a:t>
            </a:r>
            <a:r>
              <a:rPr lang="en-US" altLang="ko-KR" dirty="0">
                <a:solidFill>
                  <a:schemeClr val="tx1"/>
                </a:solidFill>
              </a:rPr>
              <a:t> to UEs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Support semi-static indication of time location and frequency location of SBFD </a:t>
            </a:r>
            <a:r>
              <a:rPr lang="en-US" altLang="ko-KR" dirty="0" err="1">
                <a:solidFill>
                  <a:schemeClr val="tx1"/>
                </a:solidFill>
              </a:rPr>
              <a:t>subbands</a:t>
            </a:r>
            <a:endParaRPr lang="en-US" altLang="ko-KR" dirty="0">
              <a:solidFill>
                <a:schemeClr val="tx1"/>
              </a:solidFill>
            </a:endParaRP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Support dynamic indication of time location (e.g., slot(s) for SBFD can be converted to slot(s) for TDD DL only </a:t>
            </a:r>
            <a:r>
              <a:rPr lang="en-US" altLang="ko-KR">
                <a:solidFill>
                  <a:schemeClr val="tx1"/>
                </a:solidFill>
              </a:rPr>
              <a:t>or flexible</a:t>
            </a:r>
            <a:r>
              <a:rPr lang="en-US" altLang="ko-KR" dirty="0">
                <a:solidFill>
                  <a:schemeClr val="tx1"/>
                </a:solidFill>
              </a:rPr>
              <a:t>.)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Study, and if justified, specify random access in SBFD symbol for SBFD aware UEs in RRC_IDLE/INACTIVE/CONNECTED mode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Specify transmission, reception and measurement behavior and procedure for SBFD operation, including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Resource allocation/CSI reporting with non-continuous frequency domain grid, different BW size across SBFD and non-SBFD symbols 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Multiple configuration for supporting operation on SBFD symbols and non-SBFD symbols: Power control, Frequency Hopping, CSI reporting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UE behavior according to Non-SBFD symbol and SBFD symbol: DG-PUSCH, </a:t>
            </a:r>
            <a:r>
              <a:rPr lang="en-US" altLang="ko-KR" dirty="0" err="1">
                <a:solidFill>
                  <a:schemeClr val="tx1"/>
                </a:solidFill>
              </a:rPr>
              <a:t>TBoMS</a:t>
            </a:r>
            <a:r>
              <a:rPr lang="en-US" altLang="ko-KR" dirty="0">
                <a:solidFill>
                  <a:schemeClr val="tx1"/>
                </a:solidFill>
              </a:rPr>
              <a:t>, CG-PUSCH, PDSCH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MIMO configuration, Beam correspondence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Specify co-channel CLI handling schemes: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Support inter-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co-channel CLI handling schemes (e.g., co-channel CLI and/or channel measurement, Coordinated scheduling for time/frequency resource between </a:t>
            </a:r>
            <a:r>
              <a:rPr lang="en-US" altLang="ko-KR" dirty="0" err="1">
                <a:solidFill>
                  <a:schemeClr val="tx1"/>
                </a:solidFill>
              </a:rPr>
              <a:t>gNBs</a:t>
            </a:r>
            <a:r>
              <a:rPr lang="en-US" altLang="ko-KR" dirty="0">
                <a:solidFill>
                  <a:schemeClr val="tx1"/>
                </a:solidFill>
              </a:rPr>
              <a:t>, Spatial domain coordination method, power control based solution).  The detailed schemes are to be down-selected in WI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Support UE-to-UE co-channel CLI measurement and reporting scheme (i.e., L1/L2 based CLI measurement and reporting including co-channel intra-/inter-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CLI)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RF requirements for SBFD operation at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	</a:t>
            </a:r>
          </a:p>
          <a:p>
            <a:pPr lvl="2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905034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000" dirty="0"/>
              <a:t>Further Evolution beyond Duplex Evolution in Rel-18 SI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/>
              <a:t>Discussion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SBFD in Rel-18 SI follows conventional DL-UL resource separation in time-frequency domain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Rel-18 SI excludes UE’s RF enhancements for full duplex operation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Rel-18 SI considers limited enhancements for full duplex operation at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endParaRPr lang="en-US" altLang="ko-KR" dirty="0">
              <a:solidFill>
                <a:schemeClr val="tx1"/>
              </a:solidFill>
            </a:endParaRP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Further diverging service/traffic types require more flexible utilization of radio resources with reduced latency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Full duplex (spectrum shared simultaneous DL-UL transmission/reception) operation within a carrier can be a strong candidate for further duplex enhancement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Further enhancement at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implementation for full duplex operation (and at UE side as well) can be considered</a:t>
            </a:r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Therefore, spectrum shared full duplex (SSFD) operation can be studied in further releases as further evolution beyond duplex evolution studied in Rel-18</a:t>
            </a: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grpSp>
        <p:nvGrpSpPr>
          <p:cNvPr id="165" name="그룹 164"/>
          <p:cNvGrpSpPr/>
          <p:nvPr/>
        </p:nvGrpSpPr>
        <p:grpSpPr>
          <a:xfrm>
            <a:off x="3493231" y="5798418"/>
            <a:ext cx="8101030" cy="2575764"/>
            <a:chOff x="3011488" y="4748212"/>
            <a:chExt cx="8101030" cy="2575764"/>
          </a:xfrm>
        </p:grpSpPr>
        <p:grpSp>
          <p:nvGrpSpPr>
            <p:cNvPr id="161" name="그룹 160"/>
            <p:cNvGrpSpPr/>
            <p:nvPr/>
          </p:nvGrpSpPr>
          <p:grpSpPr>
            <a:xfrm>
              <a:off x="3011488" y="4748212"/>
              <a:ext cx="8037513" cy="1825626"/>
              <a:chOff x="2151063" y="3895725"/>
              <a:chExt cx="8037513" cy="1825626"/>
            </a:xfrm>
          </p:grpSpPr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2151063" y="4183063"/>
                <a:ext cx="690563" cy="384175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" name="Rectangle 6"/>
              <p:cNvSpPr>
                <a:spLocks noChangeArrowheads="1"/>
              </p:cNvSpPr>
              <p:nvPr/>
            </p:nvSpPr>
            <p:spPr bwMode="auto">
              <a:xfrm>
                <a:off x="2384426" y="4278313"/>
                <a:ext cx="284163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DL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2151063" y="4567238"/>
                <a:ext cx="690563" cy="385763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>
                <a:off x="2384426" y="4659313"/>
                <a:ext cx="284163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UL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5673726" y="4473575"/>
                <a:ext cx="153988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F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151063" y="5337175"/>
                <a:ext cx="690563" cy="384175"/>
              </a:xfrm>
              <a:prstGeom prst="rect">
                <a:avLst/>
              </a:prstGeom>
              <a:pattFill prst="pct30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/>
            </p:nvSpPr>
            <p:spPr bwMode="auto">
              <a:xfrm>
                <a:off x="2214563" y="5432425"/>
                <a:ext cx="284163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DL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2433638" y="5432425"/>
                <a:ext cx="187325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&amp;</a:t>
                </a:r>
                <a:endParaRPr kumimoji="0" lang="ko-KR" alt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/>
            </p:nvSpPr>
            <p:spPr bwMode="auto">
              <a:xfrm>
                <a:off x="2555876" y="5432425"/>
                <a:ext cx="284163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UL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/>
            </p:nvSpPr>
            <p:spPr bwMode="auto">
              <a:xfrm>
                <a:off x="2151063" y="4953000"/>
                <a:ext cx="276225" cy="393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2427288" y="4953000"/>
                <a:ext cx="276225" cy="393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" name="Rectangle 16"/>
              <p:cNvSpPr>
                <a:spLocks noChangeArrowheads="1"/>
              </p:cNvSpPr>
              <p:nvPr/>
            </p:nvSpPr>
            <p:spPr bwMode="auto">
              <a:xfrm>
                <a:off x="2703513" y="4953000"/>
                <a:ext cx="138113" cy="393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Rectangle 17"/>
              <p:cNvSpPr>
                <a:spLocks noChangeArrowheads="1"/>
              </p:cNvSpPr>
              <p:nvPr/>
            </p:nvSpPr>
            <p:spPr bwMode="auto">
              <a:xfrm>
                <a:off x="2295526" y="5049838"/>
                <a:ext cx="471488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Guard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2" name="Rectangle 100"/>
              <p:cNvSpPr>
                <a:spLocks noChangeArrowheads="1"/>
              </p:cNvSpPr>
              <p:nvPr/>
            </p:nvSpPr>
            <p:spPr bwMode="auto">
              <a:xfrm>
                <a:off x="3686176" y="4183063"/>
                <a:ext cx="382588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3" name="Rectangle 101"/>
              <p:cNvSpPr>
                <a:spLocks noChangeArrowheads="1"/>
              </p:cNvSpPr>
              <p:nvPr/>
            </p:nvSpPr>
            <p:spPr bwMode="auto">
              <a:xfrm>
                <a:off x="4068763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4" name="Rectangle 102"/>
              <p:cNvSpPr>
                <a:spLocks noChangeArrowheads="1"/>
              </p:cNvSpPr>
              <p:nvPr/>
            </p:nvSpPr>
            <p:spPr bwMode="auto">
              <a:xfrm>
                <a:off x="4452938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5" name="Rectangle 103"/>
              <p:cNvSpPr>
                <a:spLocks noChangeArrowheads="1"/>
              </p:cNvSpPr>
              <p:nvPr/>
            </p:nvSpPr>
            <p:spPr bwMode="auto">
              <a:xfrm>
                <a:off x="4837113" y="4183063"/>
                <a:ext cx="190500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6" name="Rectangle 104"/>
              <p:cNvSpPr>
                <a:spLocks noChangeArrowheads="1"/>
              </p:cNvSpPr>
              <p:nvPr/>
            </p:nvSpPr>
            <p:spPr bwMode="auto">
              <a:xfrm>
                <a:off x="5219701" y="4183063"/>
                <a:ext cx="384175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7" name="Rectangle 105"/>
              <p:cNvSpPr>
                <a:spLocks noChangeArrowheads="1"/>
              </p:cNvSpPr>
              <p:nvPr/>
            </p:nvSpPr>
            <p:spPr bwMode="auto">
              <a:xfrm>
                <a:off x="5124451" y="4183063"/>
                <a:ext cx="95250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8" name="Rectangle 106"/>
              <p:cNvSpPr>
                <a:spLocks noChangeArrowheads="1"/>
              </p:cNvSpPr>
              <p:nvPr/>
            </p:nvSpPr>
            <p:spPr bwMode="auto">
              <a:xfrm>
                <a:off x="3686176" y="4183063"/>
                <a:ext cx="382588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9" name="Rectangle 107"/>
              <p:cNvSpPr>
                <a:spLocks noChangeArrowheads="1"/>
              </p:cNvSpPr>
              <p:nvPr/>
            </p:nvSpPr>
            <p:spPr bwMode="auto">
              <a:xfrm>
                <a:off x="4068763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0" name="Rectangle 108"/>
              <p:cNvSpPr>
                <a:spLocks noChangeArrowheads="1"/>
              </p:cNvSpPr>
              <p:nvPr/>
            </p:nvSpPr>
            <p:spPr bwMode="auto">
              <a:xfrm>
                <a:off x="4452938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1" name="Rectangle 109"/>
              <p:cNvSpPr>
                <a:spLocks noChangeArrowheads="1"/>
              </p:cNvSpPr>
              <p:nvPr/>
            </p:nvSpPr>
            <p:spPr bwMode="auto">
              <a:xfrm>
                <a:off x="4837113" y="4183063"/>
                <a:ext cx="382588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2" name="Rectangle 110"/>
              <p:cNvSpPr>
                <a:spLocks noChangeArrowheads="1"/>
              </p:cNvSpPr>
              <p:nvPr/>
            </p:nvSpPr>
            <p:spPr bwMode="auto">
              <a:xfrm>
                <a:off x="5219701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3" name="Freeform 111"/>
              <p:cNvSpPr>
                <a:spLocks/>
              </p:cNvSpPr>
              <p:nvPr/>
            </p:nvSpPr>
            <p:spPr bwMode="auto">
              <a:xfrm>
                <a:off x="3494088" y="3990975"/>
                <a:ext cx="261938" cy="265113"/>
              </a:xfrm>
              <a:custGeom>
                <a:avLst/>
                <a:gdLst>
                  <a:gd name="T0" fmla="*/ 165 w 165"/>
                  <a:gd name="T1" fmla="*/ 0 h 167"/>
                  <a:gd name="T2" fmla="*/ 0 w 165"/>
                  <a:gd name="T3" fmla="*/ 0 h 167"/>
                  <a:gd name="T4" fmla="*/ 0 w 165"/>
                  <a:gd name="T5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5" h="167">
                    <a:moveTo>
                      <a:pt x="165" y="0"/>
                    </a:moveTo>
                    <a:lnTo>
                      <a:pt x="0" y="0"/>
                    </a:lnTo>
                    <a:lnTo>
                      <a:pt x="0" y="167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4" name="Freeform 112"/>
              <p:cNvSpPr>
                <a:spLocks/>
              </p:cNvSpPr>
              <p:nvPr/>
            </p:nvSpPr>
            <p:spPr bwMode="auto">
              <a:xfrm>
                <a:off x="3746501" y="3948113"/>
                <a:ext cx="130175" cy="87313"/>
              </a:xfrm>
              <a:custGeom>
                <a:avLst/>
                <a:gdLst>
                  <a:gd name="T0" fmla="*/ 0 w 82"/>
                  <a:gd name="T1" fmla="*/ 0 h 55"/>
                  <a:gd name="T2" fmla="*/ 82 w 82"/>
                  <a:gd name="T3" fmla="*/ 27 h 55"/>
                  <a:gd name="T4" fmla="*/ 0 w 82"/>
                  <a:gd name="T5" fmla="*/ 55 h 55"/>
                  <a:gd name="T6" fmla="*/ 0 w 82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55">
                    <a:moveTo>
                      <a:pt x="0" y="0"/>
                    </a:moveTo>
                    <a:lnTo>
                      <a:pt x="82" y="27"/>
                    </a:lnTo>
                    <a:lnTo>
                      <a:pt x="0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5" name="Freeform 113"/>
              <p:cNvSpPr>
                <a:spLocks/>
              </p:cNvSpPr>
              <p:nvPr/>
            </p:nvSpPr>
            <p:spPr bwMode="auto">
              <a:xfrm>
                <a:off x="3449638" y="4244975"/>
                <a:ext cx="87313" cy="130175"/>
              </a:xfrm>
              <a:custGeom>
                <a:avLst/>
                <a:gdLst>
                  <a:gd name="T0" fmla="*/ 55 w 55"/>
                  <a:gd name="T1" fmla="*/ 0 h 82"/>
                  <a:gd name="T2" fmla="*/ 28 w 55"/>
                  <a:gd name="T3" fmla="*/ 82 h 82"/>
                  <a:gd name="T4" fmla="*/ 0 w 55"/>
                  <a:gd name="T5" fmla="*/ 0 h 82"/>
                  <a:gd name="T6" fmla="*/ 55 w 55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82">
                    <a:moveTo>
                      <a:pt x="55" y="0"/>
                    </a:moveTo>
                    <a:lnTo>
                      <a:pt x="28" y="82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6" name="Rectangle 114"/>
              <p:cNvSpPr>
                <a:spLocks noChangeArrowheads="1"/>
              </p:cNvSpPr>
              <p:nvPr/>
            </p:nvSpPr>
            <p:spPr bwMode="auto">
              <a:xfrm>
                <a:off x="3448051" y="4473575"/>
                <a:ext cx="153988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F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" name="Rectangle 115"/>
              <p:cNvSpPr>
                <a:spLocks noChangeArrowheads="1"/>
              </p:cNvSpPr>
              <p:nvPr/>
            </p:nvSpPr>
            <p:spPr bwMode="auto">
              <a:xfrm>
                <a:off x="4016376" y="3895725"/>
                <a:ext cx="161925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8" name="Rectangle 116"/>
              <p:cNvSpPr>
                <a:spLocks noChangeArrowheads="1"/>
              </p:cNvSpPr>
              <p:nvPr/>
            </p:nvSpPr>
            <p:spPr bwMode="auto">
              <a:xfrm>
                <a:off x="5986463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9" name="Rectangle 117"/>
              <p:cNvSpPr>
                <a:spLocks noChangeArrowheads="1"/>
              </p:cNvSpPr>
              <p:nvPr/>
            </p:nvSpPr>
            <p:spPr bwMode="auto">
              <a:xfrm>
                <a:off x="6370638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0" name="Rectangle 118"/>
              <p:cNvSpPr>
                <a:spLocks noChangeArrowheads="1"/>
              </p:cNvSpPr>
              <p:nvPr/>
            </p:nvSpPr>
            <p:spPr bwMode="auto">
              <a:xfrm>
                <a:off x="6754813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1" name="Rectangle 119"/>
              <p:cNvSpPr>
                <a:spLocks noChangeArrowheads="1"/>
              </p:cNvSpPr>
              <p:nvPr/>
            </p:nvSpPr>
            <p:spPr bwMode="auto">
              <a:xfrm>
                <a:off x="7138988" y="4183063"/>
                <a:ext cx="190500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2" name="Rectangle 120"/>
              <p:cNvSpPr>
                <a:spLocks noChangeArrowheads="1"/>
              </p:cNvSpPr>
              <p:nvPr/>
            </p:nvSpPr>
            <p:spPr bwMode="auto">
              <a:xfrm>
                <a:off x="7521576" y="4183063"/>
                <a:ext cx="384175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3" name="Rectangle 121"/>
              <p:cNvSpPr>
                <a:spLocks noChangeArrowheads="1"/>
              </p:cNvSpPr>
              <p:nvPr/>
            </p:nvSpPr>
            <p:spPr bwMode="auto">
              <a:xfrm>
                <a:off x="7426326" y="4183063"/>
                <a:ext cx="95250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4" name="Freeform 122"/>
              <p:cNvSpPr>
                <a:spLocks/>
              </p:cNvSpPr>
              <p:nvPr/>
            </p:nvSpPr>
            <p:spPr bwMode="auto">
              <a:xfrm>
                <a:off x="5795963" y="3990975"/>
                <a:ext cx="263525" cy="265113"/>
              </a:xfrm>
              <a:custGeom>
                <a:avLst/>
                <a:gdLst>
                  <a:gd name="T0" fmla="*/ 166 w 166"/>
                  <a:gd name="T1" fmla="*/ 0 h 167"/>
                  <a:gd name="T2" fmla="*/ 0 w 166"/>
                  <a:gd name="T3" fmla="*/ 0 h 167"/>
                  <a:gd name="T4" fmla="*/ 0 w 166"/>
                  <a:gd name="T5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6" h="167">
                    <a:moveTo>
                      <a:pt x="166" y="0"/>
                    </a:moveTo>
                    <a:lnTo>
                      <a:pt x="0" y="0"/>
                    </a:lnTo>
                    <a:lnTo>
                      <a:pt x="0" y="167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5" name="Freeform 123"/>
              <p:cNvSpPr>
                <a:spLocks/>
              </p:cNvSpPr>
              <p:nvPr/>
            </p:nvSpPr>
            <p:spPr bwMode="auto">
              <a:xfrm>
                <a:off x="6046788" y="3948113"/>
                <a:ext cx="131763" cy="87313"/>
              </a:xfrm>
              <a:custGeom>
                <a:avLst/>
                <a:gdLst>
                  <a:gd name="T0" fmla="*/ 0 w 83"/>
                  <a:gd name="T1" fmla="*/ 0 h 55"/>
                  <a:gd name="T2" fmla="*/ 83 w 83"/>
                  <a:gd name="T3" fmla="*/ 27 h 55"/>
                  <a:gd name="T4" fmla="*/ 0 w 83"/>
                  <a:gd name="T5" fmla="*/ 55 h 55"/>
                  <a:gd name="T6" fmla="*/ 0 w 83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55">
                    <a:moveTo>
                      <a:pt x="0" y="0"/>
                    </a:moveTo>
                    <a:lnTo>
                      <a:pt x="83" y="27"/>
                    </a:lnTo>
                    <a:lnTo>
                      <a:pt x="0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6" name="Freeform 124"/>
              <p:cNvSpPr>
                <a:spLocks/>
              </p:cNvSpPr>
              <p:nvPr/>
            </p:nvSpPr>
            <p:spPr bwMode="auto">
              <a:xfrm>
                <a:off x="5751513" y="4244975"/>
                <a:ext cx="87313" cy="130175"/>
              </a:xfrm>
              <a:custGeom>
                <a:avLst/>
                <a:gdLst>
                  <a:gd name="T0" fmla="*/ 55 w 55"/>
                  <a:gd name="T1" fmla="*/ 0 h 82"/>
                  <a:gd name="T2" fmla="*/ 28 w 55"/>
                  <a:gd name="T3" fmla="*/ 82 h 82"/>
                  <a:gd name="T4" fmla="*/ 0 w 55"/>
                  <a:gd name="T5" fmla="*/ 0 h 82"/>
                  <a:gd name="T6" fmla="*/ 55 w 55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82">
                    <a:moveTo>
                      <a:pt x="55" y="0"/>
                    </a:moveTo>
                    <a:lnTo>
                      <a:pt x="28" y="82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7" name="Rectangle 125"/>
              <p:cNvSpPr>
                <a:spLocks noChangeArrowheads="1"/>
              </p:cNvSpPr>
              <p:nvPr/>
            </p:nvSpPr>
            <p:spPr bwMode="auto">
              <a:xfrm>
                <a:off x="6323013" y="3895725"/>
                <a:ext cx="161925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8" name="Rectangle 126"/>
              <p:cNvSpPr>
                <a:spLocks noChangeArrowheads="1"/>
              </p:cNvSpPr>
              <p:nvPr/>
            </p:nvSpPr>
            <p:spPr bwMode="auto">
              <a:xfrm>
                <a:off x="6370638" y="4567238"/>
                <a:ext cx="384175" cy="2032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9" name="Rectangle 127"/>
              <p:cNvSpPr>
                <a:spLocks noChangeArrowheads="1"/>
              </p:cNvSpPr>
              <p:nvPr/>
            </p:nvSpPr>
            <p:spPr bwMode="auto">
              <a:xfrm>
                <a:off x="6754813" y="4567238"/>
                <a:ext cx="384175" cy="2032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0" name="Rectangle 128"/>
              <p:cNvSpPr>
                <a:spLocks noChangeArrowheads="1"/>
              </p:cNvSpPr>
              <p:nvPr/>
            </p:nvSpPr>
            <p:spPr bwMode="auto">
              <a:xfrm>
                <a:off x="7138988" y="4567238"/>
                <a:ext cx="190500" cy="2032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1" name="Rectangle 129"/>
              <p:cNvSpPr>
                <a:spLocks noChangeArrowheads="1"/>
              </p:cNvSpPr>
              <p:nvPr/>
            </p:nvSpPr>
            <p:spPr bwMode="auto">
              <a:xfrm>
                <a:off x="6370638" y="5154613"/>
                <a:ext cx="384175" cy="2016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2" name="Rectangle 130"/>
              <p:cNvSpPr>
                <a:spLocks noChangeArrowheads="1"/>
              </p:cNvSpPr>
              <p:nvPr/>
            </p:nvSpPr>
            <p:spPr bwMode="auto">
              <a:xfrm>
                <a:off x="6754813" y="5154613"/>
                <a:ext cx="384175" cy="2016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3" name="Rectangle 131"/>
              <p:cNvSpPr>
                <a:spLocks noChangeArrowheads="1"/>
              </p:cNvSpPr>
              <p:nvPr/>
            </p:nvSpPr>
            <p:spPr bwMode="auto">
              <a:xfrm>
                <a:off x="7138988" y="5154613"/>
                <a:ext cx="190500" cy="2016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4" name="Rectangle 132"/>
              <p:cNvSpPr>
                <a:spLocks noChangeArrowheads="1"/>
              </p:cNvSpPr>
              <p:nvPr/>
            </p:nvSpPr>
            <p:spPr bwMode="auto">
              <a:xfrm>
                <a:off x="6370638" y="4654550"/>
                <a:ext cx="384175" cy="614363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5" name="Rectangle 133"/>
              <p:cNvSpPr>
                <a:spLocks noChangeArrowheads="1"/>
              </p:cNvSpPr>
              <p:nvPr/>
            </p:nvSpPr>
            <p:spPr bwMode="auto">
              <a:xfrm>
                <a:off x="6754813" y="4654550"/>
                <a:ext cx="384175" cy="614363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6" name="Rectangle 134"/>
              <p:cNvSpPr>
                <a:spLocks noChangeArrowheads="1"/>
              </p:cNvSpPr>
              <p:nvPr/>
            </p:nvSpPr>
            <p:spPr bwMode="auto">
              <a:xfrm>
                <a:off x="7138988" y="4654550"/>
                <a:ext cx="190500" cy="614363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7" name="Rectangle 135"/>
              <p:cNvSpPr>
                <a:spLocks noChangeArrowheads="1"/>
              </p:cNvSpPr>
              <p:nvPr/>
            </p:nvSpPr>
            <p:spPr bwMode="auto">
              <a:xfrm>
                <a:off x="5986463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8" name="Rectangle 136"/>
              <p:cNvSpPr>
                <a:spLocks noChangeArrowheads="1"/>
              </p:cNvSpPr>
              <p:nvPr/>
            </p:nvSpPr>
            <p:spPr bwMode="auto">
              <a:xfrm>
                <a:off x="6370638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9" name="Rectangle 137"/>
              <p:cNvSpPr>
                <a:spLocks noChangeArrowheads="1"/>
              </p:cNvSpPr>
              <p:nvPr/>
            </p:nvSpPr>
            <p:spPr bwMode="auto">
              <a:xfrm>
                <a:off x="6754813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0" name="Rectangle 138"/>
              <p:cNvSpPr>
                <a:spLocks noChangeArrowheads="1"/>
              </p:cNvSpPr>
              <p:nvPr/>
            </p:nvSpPr>
            <p:spPr bwMode="auto">
              <a:xfrm>
                <a:off x="7138988" y="4183063"/>
                <a:ext cx="382588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1" name="Rectangle 139"/>
              <p:cNvSpPr>
                <a:spLocks noChangeArrowheads="1"/>
              </p:cNvSpPr>
              <p:nvPr/>
            </p:nvSpPr>
            <p:spPr bwMode="auto">
              <a:xfrm>
                <a:off x="7521576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2" name="Rectangle 140"/>
              <p:cNvSpPr>
                <a:spLocks noChangeArrowheads="1"/>
              </p:cNvSpPr>
              <p:nvPr/>
            </p:nvSpPr>
            <p:spPr bwMode="auto">
              <a:xfrm>
                <a:off x="8269288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3" name="Rectangle 141"/>
              <p:cNvSpPr>
                <a:spLocks noChangeArrowheads="1"/>
              </p:cNvSpPr>
              <p:nvPr/>
            </p:nvSpPr>
            <p:spPr bwMode="auto">
              <a:xfrm>
                <a:off x="8653463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4" name="Rectangle 142"/>
              <p:cNvSpPr>
                <a:spLocks noChangeArrowheads="1"/>
              </p:cNvSpPr>
              <p:nvPr/>
            </p:nvSpPr>
            <p:spPr bwMode="auto">
              <a:xfrm>
                <a:off x="9037638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5" name="Rectangle 143"/>
              <p:cNvSpPr>
                <a:spLocks noChangeArrowheads="1"/>
              </p:cNvSpPr>
              <p:nvPr/>
            </p:nvSpPr>
            <p:spPr bwMode="auto">
              <a:xfrm>
                <a:off x="9421813" y="4183063"/>
                <a:ext cx="190500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6" name="Rectangle 144"/>
              <p:cNvSpPr>
                <a:spLocks noChangeArrowheads="1"/>
              </p:cNvSpPr>
              <p:nvPr/>
            </p:nvSpPr>
            <p:spPr bwMode="auto">
              <a:xfrm>
                <a:off x="9804401" y="4183063"/>
                <a:ext cx="384175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7" name="Rectangle 145"/>
              <p:cNvSpPr>
                <a:spLocks noChangeArrowheads="1"/>
              </p:cNvSpPr>
              <p:nvPr/>
            </p:nvSpPr>
            <p:spPr bwMode="auto">
              <a:xfrm>
                <a:off x="9709151" y="4183063"/>
                <a:ext cx="95250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8" name="Freeform 146"/>
              <p:cNvSpPr>
                <a:spLocks/>
              </p:cNvSpPr>
              <p:nvPr/>
            </p:nvSpPr>
            <p:spPr bwMode="auto">
              <a:xfrm>
                <a:off x="8078788" y="3990975"/>
                <a:ext cx="261938" cy="265113"/>
              </a:xfrm>
              <a:custGeom>
                <a:avLst/>
                <a:gdLst>
                  <a:gd name="T0" fmla="*/ 165 w 165"/>
                  <a:gd name="T1" fmla="*/ 0 h 167"/>
                  <a:gd name="T2" fmla="*/ 0 w 165"/>
                  <a:gd name="T3" fmla="*/ 0 h 167"/>
                  <a:gd name="T4" fmla="*/ 0 w 165"/>
                  <a:gd name="T5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5" h="167">
                    <a:moveTo>
                      <a:pt x="165" y="0"/>
                    </a:moveTo>
                    <a:lnTo>
                      <a:pt x="0" y="0"/>
                    </a:lnTo>
                    <a:lnTo>
                      <a:pt x="0" y="167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9" name="Freeform 147"/>
              <p:cNvSpPr>
                <a:spLocks/>
              </p:cNvSpPr>
              <p:nvPr/>
            </p:nvSpPr>
            <p:spPr bwMode="auto">
              <a:xfrm>
                <a:off x="8329613" y="3948113"/>
                <a:ext cx="131763" cy="87313"/>
              </a:xfrm>
              <a:custGeom>
                <a:avLst/>
                <a:gdLst>
                  <a:gd name="T0" fmla="*/ 0 w 83"/>
                  <a:gd name="T1" fmla="*/ 0 h 55"/>
                  <a:gd name="T2" fmla="*/ 83 w 83"/>
                  <a:gd name="T3" fmla="*/ 27 h 55"/>
                  <a:gd name="T4" fmla="*/ 0 w 83"/>
                  <a:gd name="T5" fmla="*/ 55 h 55"/>
                  <a:gd name="T6" fmla="*/ 0 w 83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55">
                    <a:moveTo>
                      <a:pt x="0" y="0"/>
                    </a:moveTo>
                    <a:lnTo>
                      <a:pt x="83" y="27"/>
                    </a:lnTo>
                    <a:lnTo>
                      <a:pt x="0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0" name="Freeform 148"/>
              <p:cNvSpPr>
                <a:spLocks/>
              </p:cNvSpPr>
              <p:nvPr/>
            </p:nvSpPr>
            <p:spPr bwMode="auto">
              <a:xfrm>
                <a:off x="8034338" y="4244975"/>
                <a:ext cx="87313" cy="130175"/>
              </a:xfrm>
              <a:custGeom>
                <a:avLst/>
                <a:gdLst>
                  <a:gd name="T0" fmla="*/ 55 w 55"/>
                  <a:gd name="T1" fmla="*/ 0 h 82"/>
                  <a:gd name="T2" fmla="*/ 28 w 55"/>
                  <a:gd name="T3" fmla="*/ 82 h 82"/>
                  <a:gd name="T4" fmla="*/ 0 w 55"/>
                  <a:gd name="T5" fmla="*/ 0 h 82"/>
                  <a:gd name="T6" fmla="*/ 55 w 55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82">
                    <a:moveTo>
                      <a:pt x="55" y="0"/>
                    </a:moveTo>
                    <a:lnTo>
                      <a:pt x="28" y="82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1" name="Rectangle 149"/>
              <p:cNvSpPr>
                <a:spLocks noChangeArrowheads="1"/>
              </p:cNvSpPr>
              <p:nvPr/>
            </p:nvSpPr>
            <p:spPr bwMode="auto">
              <a:xfrm>
                <a:off x="8035926" y="4473575"/>
                <a:ext cx="153988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F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2" name="Rectangle 150"/>
              <p:cNvSpPr>
                <a:spLocks noChangeArrowheads="1"/>
              </p:cNvSpPr>
              <p:nvPr/>
            </p:nvSpPr>
            <p:spPr bwMode="auto">
              <a:xfrm>
                <a:off x="8653463" y="4386263"/>
                <a:ext cx="384175" cy="1143000"/>
              </a:xfrm>
              <a:prstGeom prst="rect">
                <a:avLst/>
              </a:prstGeom>
              <a:pattFill prst="pct30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3" name="Rectangle 151"/>
              <p:cNvSpPr>
                <a:spLocks noChangeArrowheads="1"/>
              </p:cNvSpPr>
              <p:nvPr/>
            </p:nvSpPr>
            <p:spPr bwMode="auto">
              <a:xfrm>
                <a:off x="9037638" y="4386263"/>
                <a:ext cx="384175" cy="1143000"/>
              </a:xfrm>
              <a:prstGeom prst="rect">
                <a:avLst/>
              </a:prstGeom>
              <a:pattFill prst="pct30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4" name="Rectangle 152"/>
              <p:cNvSpPr>
                <a:spLocks noChangeArrowheads="1"/>
              </p:cNvSpPr>
              <p:nvPr/>
            </p:nvSpPr>
            <p:spPr bwMode="auto">
              <a:xfrm>
                <a:off x="9421813" y="4386263"/>
                <a:ext cx="190500" cy="1143000"/>
              </a:xfrm>
              <a:prstGeom prst="rect">
                <a:avLst/>
              </a:prstGeom>
              <a:pattFill prst="pct30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5" name="Rectangle 153"/>
              <p:cNvSpPr>
                <a:spLocks noChangeArrowheads="1"/>
              </p:cNvSpPr>
              <p:nvPr/>
            </p:nvSpPr>
            <p:spPr bwMode="auto">
              <a:xfrm>
                <a:off x="8269288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6" name="Rectangle 154"/>
              <p:cNvSpPr>
                <a:spLocks noChangeArrowheads="1"/>
              </p:cNvSpPr>
              <p:nvPr/>
            </p:nvSpPr>
            <p:spPr bwMode="auto">
              <a:xfrm>
                <a:off x="8653463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7" name="Rectangle 155"/>
              <p:cNvSpPr>
                <a:spLocks noChangeArrowheads="1"/>
              </p:cNvSpPr>
              <p:nvPr/>
            </p:nvSpPr>
            <p:spPr bwMode="auto">
              <a:xfrm>
                <a:off x="9037638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8" name="Rectangle 156"/>
              <p:cNvSpPr>
                <a:spLocks noChangeArrowheads="1"/>
              </p:cNvSpPr>
              <p:nvPr/>
            </p:nvSpPr>
            <p:spPr bwMode="auto">
              <a:xfrm>
                <a:off x="9421813" y="4183063"/>
                <a:ext cx="382588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9" name="Rectangle 157"/>
              <p:cNvSpPr>
                <a:spLocks noChangeArrowheads="1"/>
              </p:cNvSpPr>
              <p:nvPr/>
            </p:nvSpPr>
            <p:spPr bwMode="auto">
              <a:xfrm>
                <a:off x="9804401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0" name="Rectangle 158"/>
              <p:cNvSpPr>
                <a:spLocks noChangeArrowheads="1"/>
              </p:cNvSpPr>
              <p:nvPr/>
            </p:nvSpPr>
            <p:spPr bwMode="auto">
              <a:xfrm>
                <a:off x="8604251" y="3895725"/>
                <a:ext cx="161925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</a:t>
                </a:r>
                <a:endParaRPr kumimoji="0" lang="ko-KR" altLang="ko-KR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62" name="TextBox 161"/>
            <p:cNvSpPr txBox="1"/>
            <p:nvPr/>
          </p:nvSpPr>
          <p:spPr>
            <a:xfrm>
              <a:off x="4473961" y="6739201"/>
              <a:ext cx="208307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Cambria" panose="02040503050406030204" pitchFamily="18" charset="0"/>
                  <a:ea typeface="Cambria" panose="02040503050406030204" pitchFamily="18" charset="0"/>
                </a:rPr>
                <a:t>Half duplex operation</a:t>
              </a:r>
            </a:p>
            <a:p>
              <a:r>
                <a:rPr lang="en-US" altLang="ko-KR" sz="1600" dirty="0">
                  <a:latin typeface="Cambria" panose="02040503050406030204" pitchFamily="18" charset="0"/>
                  <a:ea typeface="Cambria" panose="02040503050406030204" pitchFamily="18" charset="0"/>
                </a:rPr>
                <a:t>     (Conventional)</a:t>
              </a:r>
              <a:endParaRPr lang="ko-KR" altLang="en-US" sz="1600">
                <a:latin typeface="Cambria" panose="02040503050406030204" pitchFamily="18" charset="0"/>
              </a:endParaRPr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7020298" y="6739201"/>
              <a:ext cx="15581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Cambria" panose="02040503050406030204" pitchFamily="18" charset="0"/>
                  <a:ea typeface="Cambria" panose="02040503050406030204" pitchFamily="18" charset="0"/>
                </a:rPr>
                <a:t>SBFD operation</a:t>
              </a:r>
            </a:p>
            <a:p>
              <a:r>
                <a:rPr lang="en-US" altLang="ko-KR" sz="1600" dirty="0">
                  <a:latin typeface="Cambria" panose="02040503050406030204" pitchFamily="18" charset="0"/>
                  <a:ea typeface="Cambria" panose="02040503050406030204" pitchFamily="18" charset="0"/>
                </a:rPr>
                <a:t>   (Rel-18 SI)</a:t>
              </a:r>
              <a:endParaRPr lang="ko-KR" altLang="en-US" sz="1600">
                <a:latin typeface="Cambria" panose="02040503050406030204" pitchFamily="18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9226489" y="6716390"/>
              <a:ext cx="18860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>
                  <a:latin typeface="Cambria" panose="02040503050406030204" pitchFamily="18" charset="0"/>
                  <a:ea typeface="Cambria" panose="02040503050406030204" pitchFamily="18" charset="0"/>
                </a:rPr>
                <a:t>  SSFD operation</a:t>
              </a:r>
            </a:p>
            <a:p>
              <a:r>
                <a:rPr lang="en-US" altLang="ko-KR" sz="1600" dirty="0">
                  <a:latin typeface="Cambria" panose="02040503050406030204" pitchFamily="18" charset="0"/>
                  <a:ea typeface="Cambria" panose="02040503050406030204" pitchFamily="18" charset="0"/>
                </a:rPr>
                <a:t>(Further evolution)</a:t>
              </a:r>
              <a:endParaRPr lang="ko-KR" altLang="en-US" sz="1600">
                <a:latin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3489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BF126B1-5379-444F-8DBB-0A41228BE666}">
  <ds:schemaRefs>
    <ds:schemaRef ds:uri="http://schemas.microsoft.com/office/2006/documentManagement/types"/>
    <ds:schemaRef ds:uri="http://schemas.microsoft.com/sharepoint/v3"/>
    <ds:schemaRef ds:uri="http://schemas.microsoft.com/office/2006/metadata/properti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76918</TotalTime>
  <Words>1810</Words>
  <Application>Microsoft Office PowerPoint</Application>
  <PresentationFormat>사용자 지정</PresentationFormat>
  <Paragraphs>202</Paragraphs>
  <Slides>10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7" baseType="lpstr">
      <vt:lpstr>TimesNewRomanPSMT</vt:lpstr>
      <vt:lpstr>굴림</vt:lpstr>
      <vt:lpstr>맑은 고딕</vt:lpstr>
      <vt:lpstr>Arial</vt:lpstr>
      <vt:lpstr>Cambria</vt:lpstr>
      <vt:lpstr>Times New Roman</vt:lpstr>
      <vt:lpstr>Office 테마</vt:lpstr>
      <vt:lpstr>Proposal on Duplex Evolution in Rel-19</vt:lpstr>
      <vt:lpstr>Background</vt:lpstr>
      <vt:lpstr>Background</vt:lpstr>
      <vt:lpstr>Dynamic indication of time location  of SBFD subbands</vt:lpstr>
      <vt:lpstr>Random Access for SBFD aware UE</vt:lpstr>
      <vt:lpstr>Details of UE Tx and Rx behavior and procedures</vt:lpstr>
      <vt:lpstr>Co-channel CLI handling schemes</vt:lpstr>
      <vt:lpstr>Proposal</vt:lpstr>
      <vt:lpstr>Further Evolution beyond Duplex Evolution in Rel-18 SI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Hyunsoo Ko/5G Wireless Connect Standard Task(hyunsoo.ko@lge.com)</cp:lastModifiedBy>
  <cp:revision>3470</cp:revision>
  <dcterms:created xsi:type="dcterms:W3CDTF">2016-10-11T04:12:52Z</dcterms:created>
  <dcterms:modified xsi:type="dcterms:W3CDTF">2023-12-01T04:33:39Z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