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sldIdLst>
    <p:sldId id="257" r:id="rId2"/>
    <p:sldId id="329" r:id="rId3"/>
    <p:sldId id="330" r:id="rId4"/>
    <p:sldId id="331" r:id="rId5"/>
    <p:sldId id="332" r:id="rId6"/>
    <p:sldId id="333" r:id="rId7"/>
    <p:sldId id="335" r:id="rId8"/>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userDrawn="1">
          <p15:clr>
            <a:srgbClr val="A4A3A4"/>
          </p15:clr>
        </p15:guide>
        <p15:guide id="2" pos="4801"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강지원/책임연구원/ICT기술센터 C&amp;M표준(연)5G무선접속표준Task(jw.kang@lge.com)" initials="강C" lastIdx="0" clrIdx="0">
    <p:extLst>
      <p:ext uri="{19B8F6BF-5375-455C-9EA6-DF929625EA0E}">
        <p15:presenceInfo xmlns:p15="http://schemas.microsoft.com/office/powerpoint/2012/main" userId="S-1-5-21-2543426832-1914326140-3112152631-7100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A50034"/>
    <a:srgbClr val="6B6B6B"/>
    <a:srgbClr val="0067A6"/>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22581" autoAdjust="0"/>
  </p:normalViewPr>
  <p:slideViewPr>
    <p:cSldViewPr>
      <p:cViewPr varScale="1">
        <p:scale>
          <a:sx n="67" d="100"/>
          <a:sy n="67" d="100"/>
        </p:scale>
        <p:origin x="898" y="77"/>
      </p:cViewPr>
      <p:guideLst>
        <p:guide orient="horz" pos="2700"/>
        <p:guide pos="4801"/>
      </p:guideLst>
    </p:cSldViewPr>
  </p:slideViewPr>
  <p:notesTextViewPr>
    <p:cViewPr>
      <p:scale>
        <a:sx n="100" d="100"/>
        <a:sy n="100" d="100"/>
      </p:scale>
      <p:origin x="0" y="0"/>
    </p:cViewPr>
  </p:notesTextViewPr>
  <p:sorterViewPr>
    <p:cViewPr>
      <p:scale>
        <a:sx n="74" d="100"/>
        <a:sy n="7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2023-11-30</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193053" y="181795"/>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a:t>
            </a:r>
            <a:r>
              <a:rPr lang="en-US" altLang="ko-KR" b="1" i="1" dirty="0" smtClean="0">
                <a:solidFill>
                  <a:srgbClr val="6B6B6B"/>
                </a:solidFill>
                <a:latin typeface="Arial" panose="020B0604020202020204" pitchFamily="34" charset="0"/>
                <a:cs typeface="Arial" panose="020B0604020202020204" pitchFamily="34" charset="0"/>
              </a:rPr>
              <a:t>102</a:t>
            </a:r>
            <a:endParaRPr lang="en-US" altLang="ko-KR" b="1" i="1" dirty="0">
              <a:solidFill>
                <a:srgbClr val="6B6B6B"/>
              </a:solidFill>
              <a:latin typeface="Arial" panose="020B0604020202020204" pitchFamily="34" charset="0"/>
              <a:cs typeface="Arial" panose="020B0604020202020204" pitchFamily="34" charset="0"/>
            </a:endParaRPr>
          </a:p>
          <a:p>
            <a:r>
              <a:rPr kumimoji="1" lang="fr-FR"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Edinburgh, Scotland, </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December</a:t>
            </a:r>
            <a:r>
              <a:rPr kumimoji="1" lang="fr-FR"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 </a:t>
            </a:r>
            <a:r>
              <a:rPr kumimoji="1" lang="fr-FR"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11-15, 2023</a:t>
            </a:r>
          </a:p>
          <a:p>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Agenda Item</a:t>
            </a:r>
            <a:r>
              <a:rPr kumimoji="1" lang="en-US" altLang="ko-KR" b="1" i="1" kern="1200" dirty="0" smtClean="0">
                <a:solidFill>
                  <a:srgbClr val="6B6B6B"/>
                </a:solidFill>
                <a:latin typeface="Arial" panose="020B0604020202020204" pitchFamily="34" charset="0"/>
                <a:ea typeface="굴림" panose="020B0600000101010101" pitchFamily="50" charset="-127"/>
                <a:cs typeface="Arial" panose="020B0604020202020204" pitchFamily="34" charset="0"/>
              </a:rPr>
              <a:t>: 9.1.1.1</a:t>
            </a:r>
            <a:endPar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p:txBody>
      </p:sp>
      <p:sp>
        <p:nvSpPr>
          <p:cNvPr id="10" name="직사각형 9"/>
          <p:cNvSpPr/>
          <p:nvPr userDrawn="1"/>
        </p:nvSpPr>
        <p:spPr>
          <a:xfrm>
            <a:off x="11171901" y="236607"/>
            <a:ext cx="3875046"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RP-233152</a:t>
            </a:r>
            <a:endParaRPr lang="en-US" altLang="ko-KR" sz="2400" b="1" i="1" dirty="0">
              <a:solidFill>
                <a:srgbClr val="FF0000"/>
              </a:solidFill>
              <a:latin typeface="Arial" panose="020B0604020202020204" pitchFamily="34" charset="0"/>
              <a:cs typeface="Arial" panose="020B0604020202020204" pitchFamily="34" charset="0"/>
            </a:endParaRPr>
          </a:p>
        </p:txBody>
      </p:sp>
      <p:sp>
        <p:nvSpPr>
          <p:cNvPr id="14" name="제목 1"/>
          <p:cNvSpPr>
            <a:spLocks noGrp="1"/>
          </p:cNvSpPr>
          <p:nvPr>
            <p:ph type="ctrTitle"/>
          </p:nvPr>
        </p:nvSpPr>
        <p:spPr>
          <a:xfrm>
            <a:off x="1284176" y="2342037"/>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cxnSp>
        <p:nvCxnSpPr>
          <p:cNvPr id="15" name="직선 연결선 14"/>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7"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531768" y="4862314"/>
            <a:ext cx="380490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10" name="내용 개체 틀 2"/>
          <p:cNvSpPr>
            <a:spLocks noGrp="1"/>
          </p:cNvSpPr>
          <p:nvPr>
            <p:ph idx="1"/>
          </p:nvPr>
        </p:nvSpPr>
        <p:spPr>
          <a:xfrm>
            <a:off x="761894" y="1333922"/>
            <a:ext cx="13716212" cy="6480720"/>
          </a:xfrm>
        </p:spPr>
        <p:txBody>
          <a:bodyPr/>
          <a:lstStyle>
            <a:lvl1pPr>
              <a:defRPr sz="2100" b="1">
                <a:solidFill>
                  <a:srgbClr val="6B6B6B"/>
                </a:solidFill>
                <a:latin typeface="Arial" panose="020B0604020202020204" pitchFamily="34" charset="0"/>
                <a:cs typeface="Arial" panose="020B0604020202020204" pitchFamily="34" charset="0"/>
              </a:defRPr>
            </a:lvl1pPr>
            <a:lvl2pPr>
              <a:defRPr sz="1500" b="0">
                <a:solidFill>
                  <a:srgbClr val="6B6B6B"/>
                </a:solidFill>
                <a:latin typeface="Arial" panose="020B0604020202020204" pitchFamily="34" charset="0"/>
                <a:cs typeface="Arial" panose="020B0604020202020204" pitchFamily="34" charset="0"/>
              </a:defRPr>
            </a:lvl2pPr>
            <a:lvl3pPr>
              <a:defRPr sz="1350" b="0">
                <a:solidFill>
                  <a:srgbClr val="6B6B6B"/>
                </a:solidFill>
                <a:latin typeface="Arial" panose="020B0604020202020204" pitchFamily="34" charset="0"/>
                <a:cs typeface="Arial" panose="020B0604020202020204" pitchFamily="34" charset="0"/>
              </a:defRPr>
            </a:lvl3pPr>
            <a:lvl4pPr>
              <a:defRPr sz="1200" b="0">
                <a:solidFill>
                  <a:srgbClr val="6B6B6B"/>
                </a:solidFill>
                <a:latin typeface="Arial" panose="020B0604020202020204" pitchFamily="34" charset="0"/>
                <a:cs typeface="Arial" panose="020B0604020202020204" pitchFamily="34" charset="0"/>
              </a:defRPr>
            </a:lvl4pPr>
            <a:lvl5pPr>
              <a:defRPr sz="12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867472" y="2630066"/>
            <a:ext cx="9716850" cy="2374557"/>
          </a:xfrm>
        </p:spPr>
        <p:txBody>
          <a:bodyPr/>
          <a:lstStyle/>
          <a:p>
            <a:r>
              <a:rPr lang="en-US" altLang="ko-KR" sz="3200" dirty="0"/>
              <a:t>Proposal on AI/ML for NR air interface </a:t>
            </a:r>
            <a:r>
              <a:rPr lang="en-US" altLang="ko-KR" sz="3200" dirty="0" smtClean="0"/>
              <a:t>in </a:t>
            </a:r>
            <a:r>
              <a:rPr lang="en-US" altLang="ko-KR" sz="3200" dirty="0"/>
              <a:t>Rel-19</a:t>
            </a:r>
            <a:endParaRPr lang="ko-KR" altLang="en-US" sz="3200" dirty="0"/>
          </a:p>
        </p:txBody>
      </p:sp>
    </p:spTree>
    <p:extLst>
      <p:ext uri="{BB962C8B-B14F-4D97-AF65-F5344CB8AC3E}">
        <p14:creationId xmlns:p14="http://schemas.microsoft.com/office/powerpoint/2010/main" val="42233242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003376" y="80268"/>
            <a:ext cx="11233248" cy="919014"/>
          </a:xfrm>
        </p:spPr>
        <p:txBody>
          <a:bodyPr/>
          <a:lstStyle/>
          <a:p>
            <a:r>
              <a:rPr lang="en-US" altLang="ko-KR" dirty="0" smtClean="0"/>
              <a:t>General consideration </a:t>
            </a:r>
            <a:r>
              <a:rPr lang="en-US" altLang="ko-KR" dirty="0"/>
              <a:t>for </a:t>
            </a:r>
            <a:r>
              <a:rPr lang="en-US" altLang="ko-KR" dirty="0" smtClean="0"/>
              <a:t>Rel-19 </a:t>
            </a:r>
            <a:endParaRPr lang="ko-KR" altLang="en-US" dirty="0"/>
          </a:p>
        </p:txBody>
      </p:sp>
      <p:sp>
        <p:nvSpPr>
          <p:cNvPr id="3" name="내용 개체 틀 2"/>
          <p:cNvSpPr>
            <a:spLocks noGrp="1"/>
          </p:cNvSpPr>
          <p:nvPr>
            <p:ph idx="4294967295"/>
          </p:nvPr>
        </p:nvSpPr>
        <p:spPr>
          <a:xfrm>
            <a:off x="1067272" y="1333922"/>
            <a:ext cx="12889432" cy="6984776"/>
          </a:xfrm>
        </p:spPr>
        <p:txBody>
          <a:bodyPr>
            <a:noAutofit/>
          </a:bodyPr>
          <a:lstStyle/>
          <a:p>
            <a:r>
              <a:rPr lang="en-US" altLang="ko-KR" sz="2000" b="1" dirty="0" smtClean="0">
                <a:solidFill>
                  <a:srgbClr val="6B6B6B"/>
                </a:solidFill>
              </a:rPr>
              <a:t>Rel-18 AI/ML study outcome </a:t>
            </a:r>
          </a:p>
          <a:p>
            <a:pPr lvl="1"/>
            <a:r>
              <a:rPr lang="en-US" altLang="ko-KR" sz="1800" dirty="0" smtClean="0">
                <a:solidFill>
                  <a:srgbClr val="6B6B6B"/>
                </a:solidFill>
              </a:rPr>
              <a:t>In Rel-18, AI/ML for air-interface has been studied including the following 6 sub-use cases</a:t>
            </a:r>
          </a:p>
          <a:p>
            <a:pPr lvl="2"/>
            <a:r>
              <a:rPr lang="en-US" altLang="ko-KR" sz="1600" dirty="0" smtClean="0">
                <a:solidFill>
                  <a:srgbClr val="6B6B6B"/>
                </a:solidFill>
              </a:rPr>
              <a:t>CSI </a:t>
            </a:r>
            <a:r>
              <a:rPr lang="en-US" altLang="ko-KR" sz="1600" dirty="0">
                <a:solidFill>
                  <a:srgbClr val="6B6B6B"/>
                </a:solidFill>
              </a:rPr>
              <a:t>feedback enhancement</a:t>
            </a:r>
          </a:p>
          <a:p>
            <a:pPr lvl="3"/>
            <a:r>
              <a:rPr lang="en-US" altLang="ko-KR" sz="1600" dirty="0">
                <a:solidFill>
                  <a:srgbClr val="6B6B6B"/>
                </a:solidFill>
              </a:rPr>
              <a:t>CSI compression based on two-sided model</a:t>
            </a:r>
          </a:p>
          <a:p>
            <a:pPr lvl="3"/>
            <a:r>
              <a:rPr lang="en-US" altLang="ko-KR" sz="1600" dirty="0">
                <a:solidFill>
                  <a:srgbClr val="6B6B6B"/>
                </a:solidFill>
              </a:rPr>
              <a:t>CSI predication based on UE-sided model</a:t>
            </a:r>
          </a:p>
          <a:p>
            <a:pPr lvl="2"/>
            <a:r>
              <a:rPr lang="en-US" altLang="ko-KR" sz="1800" dirty="0">
                <a:solidFill>
                  <a:srgbClr val="6B6B6B"/>
                </a:solidFill>
              </a:rPr>
              <a:t>Beam management</a:t>
            </a:r>
          </a:p>
          <a:p>
            <a:pPr lvl="3"/>
            <a:r>
              <a:rPr lang="en-US" altLang="ko-KR" sz="1600" dirty="0">
                <a:solidFill>
                  <a:srgbClr val="6B6B6B"/>
                </a:solidFill>
              </a:rPr>
              <a:t>Spatial domain beam prediction based on one-sided model</a:t>
            </a:r>
          </a:p>
          <a:p>
            <a:pPr lvl="3"/>
            <a:r>
              <a:rPr lang="en-US" altLang="ko-KR" sz="1600" dirty="0">
                <a:solidFill>
                  <a:srgbClr val="6B6B6B"/>
                </a:solidFill>
              </a:rPr>
              <a:t>Temporal domain beam prediction based on one-sided model</a:t>
            </a:r>
          </a:p>
          <a:p>
            <a:pPr lvl="2"/>
            <a:r>
              <a:rPr lang="en-US" altLang="ko-KR" sz="1800" dirty="0">
                <a:solidFill>
                  <a:srgbClr val="6B6B6B"/>
                </a:solidFill>
              </a:rPr>
              <a:t>Positioning accuracy enhancement</a:t>
            </a:r>
          </a:p>
          <a:p>
            <a:pPr lvl="3"/>
            <a:r>
              <a:rPr lang="en-US" altLang="ko-KR" sz="1600" dirty="0">
                <a:solidFill>
                  <a:srgbClr val="6B6B6B"/>
                </a:solidFill>
              </a:rPr>
              <a:t>Direct positioning based on one-sided model</a:t>
            </a:r>
          </a:p>
          <a:p>
            <a:pPr lvl="3"/>
            <a:r>
              <a:rPr lang="en-US" altLang="ko-KR" sz="1600" dirty="0">
                <a:solidFill>
                  <a:srgbClr val="6B6B6B"/>
                </a:solidFill>
              </a:rPr>
              <a:t>AI/ML assisted positioning based on one-sided model</a:t>
            </a:r>
          </a:p>
          <a:p>
            <a:pPr lvl="1"/>
            <a:r>
              <a:rPr lang="en-US" altLang="ko-KR" sz="1800" dirty="0" smtClean="0">
                <a:solidFill>
                  <a:srgbClr val="6B6B6B"/>
                </a:solidFill>
              </a:rPr>
              <a:t>The </a:t>
            </a:r>
            <a:r>
              <a:rPr lang="en-US" altLang="ko-KR" sz="1800" dirty="0">
                <a:solidFill>
                  <a:srgbClr val="6B6B6B"/>
                </a:solidFill>
              </a:rPr>
              <a:t>conclusion </a:t>
            </a:r>
            <a:r>
              <a:rPr lang="en-US" altLang="ko-KR" sz="1800" dirty="0" smtClean="0">
                <a:solidFill>
                  <a:srgbClr val="6B6B6B"/>
                </a:solidFill>
              </a:rPr>
              <a:t>from RAN1 is that, </a:t>
            </a:r>
          </a:p>
          <a:p>
            <a:pPr lvl="2"/>
            <a:r>
              <a:rPr lang="en-US" altLang="ko-KR" sz="1800" dirty="0">
                <a:solidFill>
                  <a:srgbClr val="6B6B6B"/>
                </a:solidFill>
              </a:rPr>
              <a:t>For use cases for BM and positioning, AI/ML model  based operations are expected to provide potential gain compared to existing scheme in terms of performance and/or complexity/overhead.</a:t>
            </a:r>
          </a:p>
          <a:p>
            <a:pPr lvl="2"/>
            <a:r>
              <a:rPr lang="en-US" altLang="ko-KR" sz="1800" dirty="0">
                <a:solidFill>
                  <a:srgbClr val="6B6B6B"/>
                </a:solidFill>
              </a:rPr>
              <a:t>For CSI use cases, there is no consensus on recommendation of CSI compression and CSI prediction for normative work due to lack of sufficient performance gain and/or required complexity/overhead.</a:t>
            </a:r>
          </a:p>
          <a:p>
            <a:r>
              <a:rPr lang="en-US" altLang="ko-KR" sz="2000" b="1" dirty="0">
                <a:solidFill>
                  <a:srgbClr val="6B6B6B"/>
                </a:solidFill>
              </a:rPr>
              <a:t>The work scope should be selected based on the following aspects</a:t>
            </a:r>
          </a:p>
          <a:p>
            <a:pPr lvl="1"/>
            <a:r>
              <a:rPr lang="en-US" altLang="ko-KR" sz="1800" dirty="0">
                <a:solidFill>
                  <a:srgbClr val="6B6B6B"/>
                </a:solidFill>
              </a:rPr>
              <a:t>Easier adaptation to vendors (e.g. keeping vendor-specific proprietary information)</a:t>
            </a:r>
          </a:p>
          <a:p>
            <a:pPr lvl="1"/>
            <a:r>
              <a:rPr lang="en-US" altLang="ko-KR" sz="1800" dirty="0">
                <a:solidFill>
                  <a:srgbClr val="6B6B6B"/>
                </a:solidFill>
              </a:rPr>
              <a:t>Expected performance gain and/or complexity/overhead</a:t>
            </a:r>
          </a:p>
          <a:p>
            <a:pPr lvl="1"/>
            <a:r>
              <a:rPr lang="en-US" altLang="ko-KR" sz="1800" dirty="0">
                <a:solidFill>
                  <a:srgbClr val="6B6B6B"/>
                </a:solidFill>
              </a:rPr>
              <a:t>Expected amount of specification impact  </a:t>
            </a:r>
          </a:p>
          <a:p>
            <a:pPr lvl="1"/>
            <a:endParaRPr lang="en-US" altLang="ko-KR" sz="1600" b="1" dirty="0" smtClean="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pPr lvl="1"/>
            <a:endParaRPr lang="en-US" altLang="ko-KR" sz="2800" b="1" dirty="0"/>
          </a:p>
          <a:p>
            <a:endParaRPr lang="ko-KR" altLang="en-US" sz="3600" dirty="0"/>
          </a:p>
        </p:txBody>
      </p:sp>
    </p:spTree>
    <p:extLst>
      <p:ext uri="{BB962C8B-B14F-4D97-AF65-F5344CB8AC3E}">
        <p14:creationId xmlns:p14="http://schemas.microsoft.com/office/powerpoint/2010/main" val="2557777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075384" y="80268"/>
            <a:ext cx="11089232" cy="919014"/>
          </a:xfrm>
        </p:spPr>
        <p:txBody>
          <a:bodyPr/>
          <a:lstStyle/>
          <a:p>
            <a:r>
              <a:rPr lang="en-US" altLang="ko-KR" dirty="0"/>
              <a:t>General consideration for Rel-19 </a:t>
            </a:r>
            <a:endParaRPr lang="ko-KR" altLang="en-US" dirty="0"/>
          </a:p>
        </p:txBody>
      </p:sp>
      <p:sp>
        <p:nvSpPr>
          <p:cNvPr id="3" name="내용 개체 틀 2"/>
          <p:cNvSpPr>
            <a:spLocks noGrp="1"/>
          </p:cNvSpPr>
          <p:nvPr>
            <p:ph idx="4294967295"/>
          </p:nvPr>
        </p:nvSpPr>
        <p:spPr>
          <a:xfrm>
            <a:off x="1067272" y="1333922"/>
            <a:ext cx="12889432" cy="6480720"/>
          </a:xfrm>
        </p:spPr>
        <p:txBody>
          <a:bodyPr/>
          <a:lstStyle/>
          <a:p>
            <a:r>
              <a:rPr lang="en-US" altLang="ko-KR" sz="2000" b="1" dirty="0" smtClean="0">
                <a:solidFill>
                  <a:srgbClr val="6B6B6B"/>
                </a:solidFill>
              </a:rPr>
              <a:t>Direction related to AI/ML framework</a:t>
            </a:r>
          </a:p>
          <a:p>
            <a:pPr lvl="1"/>
            <a:r>
              <a:rPr lang="en-US" altLang="ko-KR" sz="1800" dirty="0">
                <a:solidFill>
                  <a:srgbClr val="6B6B6B"/>
                </a:solidFill>
              </a:rPr>
              <a:t>In Rel-18 AI/ML SI, AI/ML framework including functionality/model-based LCM has been studied.</a:t>
            </a:r>
          </a:p>
          <a:p>
            <a:pPr lvl="1"/>
            <a:r>
              <a:rPr lang="en-US" altLang="ko-KR" sz="1800" dirty="0">
                <a:solidFill>
                  <a:srgbClr val="6B6B6B"/>
                </a:solidFill>
              </a:rPr>
              <a:t>During the study, there were some controversial parts on their necessity/feasibility, i.e.</a:t>
            </a:r>
          </a:p>
          <a:p>
            <a:pPr lvl="2"/>
            <a:r>
              <a:rPr lang="en-US" altLang="ko-KR" sz="1600" dirty="0">
                <a:solidFill>
                  <a:srgbClr val="6B6B6B"/>
                </a:solidFill>
              </a:rPr>
              <a:t>Model/dataset transfer</a:t>
            </a:r>
          </a:p>
          <a:p>
            <a:pPr lvl="2"/>
            <a:r>
              <a:rPr lang="en-US" altLang="ko-KR" sz="1600" dirty="0">
                <a:solidFill>
                  <a:srgbClr val="6B6B6B"/>
                </a:solidFill>
              </a:rPr>
              <a:t>Model identification and model-based LCM</a:t>
            </a:r>
          </a:p>
          <a:p>
            <a:pPr lvl="1"/>
            <a:r>
              <a:rPr lang="en-US" altLang="ko-KR" sz="1800" dirty="0">
                <a:solidFill>
                  <a:srgbClr val="6B6B6B"/>
                </a:solidFill>
              </a:rPr>
              <a:t>On the other hand, there were some </a:t>
            </a:r>
            <a:r>
              <a:rPr lang="en-US" altLang="ko-KR" sz="1800" dirty="0" smtClean="0">
                <a:solidFill>
                  <a:srgbClr val="6B6B6B"/>
                </a:solidFill>
              </a:rPr>
              <a:t>common parts </a:t>
            </a:r>
            <a:r>
              <a:rPr lang="en-US" altLang="ko-KR" sz="1800" dirty="0">
                <a:solidFill>
                  <a:srgbClr val="6B6B6B"/>
                </a:solidFill>
              </a:rPr>
              <a:t>on their necessity/feasibility, i.e.</a:t>
            </a:r>
          </a:p>
          <a:p>
            <a:pPr lvl="2"/>
            <a:r>
              <a:rPr lang="en-US" altLang="ko-KR" sz="1600" dirty="0">
                <a:solidFill>
                  <a:srgbClr val="6B6B6B"/>
                </a:solidFill>
              </a:rPr>
              <a:t>Signaling enhancement for data collection (e.g. L1 or L2 signaling)</a:t>
            </a:r>
          </a:p>
          <a:p>
            <a:pPr lvl="2"/>
            <a:r>
              <a:rPr lang="en-US" altLang="ko-KR" sz="1600" dirty="0">
                <a:solidFill>
                  <a:srgbClr val="6B6B6B"/>
                </a:solidFill>
              </a:rPr>
              <a:t>Enhancements for performance </a:t>
            </a:r>
            <a:r>
              <a:rPr lang="en-US" altLang="ko-KR" sz="1600" dirty="0" smtClean="0">
                <a:solidFill>
                  <a:srgbClr val="6B6B6B"/>
                </a:solidFill>
              </a:rPr>
              <a:t>monitoring </a:t>
            </a:r>
          </a:p>
          <a:p>
            <a:pPr lvl="2"/>
            <a:r>
              <a:rPr lang="en-US" altLang="ko-KR" sz="1600" dirty="0" smtClean="0">
                <a:solidFill>
                  <a:srgbClr val="6B6B6B"/>
                </a:solidFill>
              </a:rPr>
              <a:t>Inference-related feature enhancement (e.g. enhanced beam reporting for BM)</a:t>
            </a:r>
          </a:p>
          <a:p>
            <a:pPr lvl="2"/>
            <a:r>
              <a:rPr lang="en-US" altLang="ko-KR" sz="1600" dirty="0" smtClean="0">
                <a:solidFill>
                  <a:srgbClr val="6B6B6B"/>
                </a:solidFill>
              </a:rPr>
              <a:t>Enhancements </a:t>
            </a:r>
            <a:r>
              <a:rPr lang="en-US" altLang="ko-KR" sz="1600" dirty="0">
                <a:solidFill>
                  <a:srgbClr val="6B6B6B"/>
                </a:solidFill>
              </a:rPr>
              <a:t>for dynamic reporting of applicable functionality/model </a:t>
            </a:r>
            <a:endParaRPr lang="en-US" altLang="ko-KR" sz="1600" dirty="0" smtClean="0">
              <a:solidFill>
                <a:srgbClr val="6B6B6B"/>
              </a:solidFill>
            </a:endParaRPr>
          </a:p>
          <a:p>
            <a:pPr lvl="2"/>
            <a:r>
              <a:rPr lang="en-US" altLang="ko-KR" sz="1600" dirty="0">
                <a:solidFill>
                  <a:srgbClr val="6B6B6B"/>
                </a:solidFill>
              </a:rPr>
              <a:t>Fallback </a:t>
            </a:r>
            <a:r>
              <a:rPr lang="en-US" altLang="ko-KR" sz="1600" dirty="0" smtClean="0">
                <a:solidFill>
                  <a:srgbClr val="6B6B6B"/>
                </a:solidFill>
              </a:rPr>
              <a:t>mechanism</a:t>
            </a:r>
            <a:endParaRPr lang="en-US" altLang="ko-KR" sz="1600" dirty="0">
              <a:solidFill>
                <a:srgbClr val="6B6B6B"/>
              </a:solidFill>
            </a:endParaRPr>
          </a:p>
          <a:p>
            <a:pPr lvl="0"/>
            <a:r>
              <a:rPr lang="en-US" altLang="ko-KR" sz="2000" b="1" dirty="0" smtClean="0">
                <a:solidFill>
                  <a:srgbClr val="6B6B6B"/>
                </a:solidFill>
              </a:rPr>
              <a:t>Proposal</a:t>
            </a:r>
            <a:endParaRPr lang="en-US" altLang="ko-KR" sz="2000" b="1" dirty="0">
              <a:solidFill>
                <a:srgbClr val="6B6B6B"/>
              </a:solidFill>
            </a:endParaRPr>
          </a:p>
          <a:p>
            <a:pPr lvl="1"/>
            <a:r>
              <a:rPr lang="en-US" altLang="ko-KR" sz="1800" dirty="0" smtClean="0">
                <a:solidFill>
                  <a:srgbClr val="FF0000"/>
                </a:solidFill>
              </a:rPr>
              <a:t>Support AI/ML WI in Rel-19 with selected use cases. For each use case, focus on the following enhancement areas.</a:t>
            </a:r>
          </a:p>
          <a:p>
            <a:pPr lvl="2"/>
            <a:r>
              <a:rPr lang="en-US" altLang="ko-KR" sz="1600" dirty="0">
                <a:solidFill>
                  <a:srgbClr val="FF0000"/>
                </a:solidFill>
              </a:rPr>
              <a:t>Signaling enhancement for data collection (e.g. L1 or L2 signaling)</a:t>
            </a:r>
          </a:p>
          <a:p>
            <a:pPr lvl="2"/>
            <a:r>
              <a:rPr lang="en-US" altLang="ko-KR" sz="1600" dirty="0" smtClean="0">
                <a:solidFill>
                  <a:srgbClr val="FF0000"/>
                </a:solidFill>
              </a:rPr>
              <a:t>Enhancements </a:t>
            </a:r>
            <a:r>
              <a:rPr lang="en-US" altLang="ko-KR" sz="1600" dirty="0">
                <a:solidFill>
                  <a:srgbClr val="FF0000"/>
                </a:solidFill>
              </a:rPr>
              <a:t>for dynamic reporting of applicable functionality/model </a:t>
            </a:r>
            <a:endParaRPr lang="en-US" altLang="ko-KR" sz="1600" dirty="0" smtClean="0">
              <a:solidFill>
                <a:srgbClr val="FF0000"/>
              </a:solidFill>
            </a:endParaRPr>
          </a:p>
          <a:p>
            <a:pPr lvl="2"/>
            <a:r>
              <a:rPr lang="en-US" altLang="ko-KR" sz="1600" dirty="0">
                <a:solidFill>
                  <a:srgbClr val="FF0000"/>
                </a:solidFill>
              </a:rPr>
              <a:t>Inference-related feature </a:t>
            </a:r>
            <a:r>
              <a:rPr lang="en-US" altLang="ko-KR" sz="1600" dirty="0" smtClean="0">
                <a:solidFill>
                  <a:srgbClr val="FF0000"/>
                </a:solidFill>
              </a:rPr>
              <a:t>enhancement</a:t>
            </a:r>
            <a:endParaRPr lang="en-US" altLang="ko-KR" sz="1600" dirty="0">
              <a:solidFill>
                <a:srgbClr val="FF0000"/>
              </a:solidFill>
            </a:endParaRPr>
          </a:p>
          <a:p>
            <a:pPr lvl="2"/>
            <a:r>
              <a:rPr lang="en-US" altLang="ko-KR" sz="1600" dirty="0" smtClean="0">
                <a:solidFill>
                  <a:srgbClr val="FF0000"/>
                </a:solidFill>
              </a:rPr>
              <a:t>Enhancements </a:t>
            </a:r>
            <a:r>
              <a:rPr lang="en-US" altLang="ko-KR" sz="1600" dirty="0">
                <a:solidFill>
                  <a:srgbClr val="FF0000"/>
                </a:solidFill>
              </a:rPr>
              <a:t>for performance monitoring </a:t>
            </a:r>
          </a:p>
          <a:p>
            <a:pPr lvl="2"/>
            <a:r>
              <a:rPr lang="en-US" altLang="ko-KR" sz="1600" dirty="0" smtClean="0">
                <a:solidFill>
                  <a:srgbClr val="FF0000"/>
                </a:solidFill>
              </a:rPr>
              <a:t>Fallback </a:t>
            </a:r>
            <a:r>
              <a:rPr lang="en-US" altLang="ko-KR" sz="1600" dirty="0">
                <a:solidFill>
                  <a:srgbClr val="FF0000"/>
                </a:solidFill>
              </a:rPr>
              <a:t>mechanism</a:t>
            </a:r>
          </a:p>
          <a:p>
            <a:pPr lvl="2"/>
            <a:endParaRPr lang="en-US" altLang="ko-KR" sz="1600" dirty="0">
              <a:solidFill>
                <a:srgbClr val="FF0000"/>
              </a:solidFill>
            </a:endParaRPr>
          </a:p>
          <a:p>
            <a:pPr lvl="2"/>
            <a:endParaRPr lang="en-US" altLang="ko-KR" sz="1400" dirty="0" smtClean="0">
              <a:solidFill>
                <a:srgbClr val="6B6B6B"/>
              </a:solidFill>
            </a:endParaRPr>
          </a:p>
          <a:p>
            <a:pPr lvl="1"/>
            <a:endParaRPr lang="en-US" altLang="ko-KR" sz="1300" b="1" dirty="0">
              <a:solidFill>
                <a:srgbClr val="6B6B6B"/>
              </a:solidFill>
            </a:endParaRPr>
          </a:p>
          <a:p>
            <a:endParaRPr lang="en-US" altLang="ko-KR" sz="2100" b="1" dirty="0">
              <a:solidFill>
                <a:srgbClr val="6B6B6B"/>
              </a:solidFill>
            </a:endParaRPr>
          </a:p>
          <a:p>
            <a:endParaRPr lang="en-US" altLang="ko-KR" sz="2100" b="1" dirty="0">
              <a:solidFill>
                <a:srgbClr val="6B6B6B"/>
              </a:solidFill>
            </a:endParaRPr>
          </a:p>
          <a:p>
            <a:pPr lvl="1"/>
            <a:endParaRPr lang="en-US" altLang="ko-KR" b="1" dirty="0"/>
          </a:p>
          <a:p>
            <a:endParaRPr lang="ko-KR" altLang="en-US" dirty="0"/>
          </a:p>
        </p:txBody>
      </p:sp>
    </p:spTree>
    <p:extLst>
      <p:ext uri="{BB962C8B-B14F-4D97-AF65-F5344CB8AC3E}">
        <p14:creationId xmlns:p14="http://schemas.microsoft.com/office/powerpoint/2010/main" val="1653517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내용 개체 틀 2"/>
          <p:cNvSpPr txBox="1">
            <a:spLocks/>
          </p:cNvSpPr>
          <p:nvPr/>
        </p:nvSpPr>
        <p:spPr bwMode="auto">
          <a:xfrm>
            <a:off x="1067272" y="1333922"/>
            <a:ext cx="13410834" cy="669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sz="2100" b="1" dirty="0" smtClean="0">
                <a:solidFill>
                  <a:srgbClr val="6B6B6B"/>
                </a:solidFill>
              </a:rPr>
              <a:t>CSI compression</a:t>
            </a:r>
          </a:p>
          <a:p>
            <a:pPr lvl="1"/>
            <a:r>
              <a:rPr kumimoji="0" lang="en-US" altLang="ko-KR" sz="1800" dirty="0" smtClean="0">
                <a:solidFill>
                  <a:srgbClr val="6B6B6B"/>
                </a:solidFill>
              </a:rPr>
              <a:t>In RAN1#115, following high-level summary and conclusion regarding CSI compression were agreed [1].</a:t>
            </a: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pPr lvl="1"/>
            <a:endParaRPr kumimoji="0" lang="en-US" altLang="ko-KR" sz="1800" dirty="0" smtClean="0">
              <a:solidFill>
                <a:srgbClr val="6B6B6B"/>
              </a:solidFill>
            </a:endParaRPr>
          </a:p>
          <a:p>
            <a:r>
              <a:rPr kumimoji="0" lang="en-US" altLang="ko-KR" sz="2100" b="1" dirty="0" smtClean="0">
                <a:solidFill>
                  <a:srgbClr val="6B6B6B"/>
                </a:solidFill>
              </a:rPr>
              <a:t>Proposal</a:t>
            </a:r>
            <a:endParaRPr kumimoji="0" lang="en-US" altLang="ko-KR" sz="2100" b="1" dirty="0">
              <a:solidFill>
                <a:srgbClr val="6B6B6B"/>
              </a:solidFill>
            </a:endParaRPr>
          </a:p>
          <a:p>
            <a:pPr lvl="1"/>
            <a:r>
              <a:rPr kumimoji="0" lang="en-US" altLang="ko-KR" sz="1800" dirty="0" smtClean="0">
                <a:solidFill>
                  <a:srgbClr val="FF0000"/>
                </a:solidFill>
              </a:rPr>
              <a:t>CSI compression may be further studied in Rel-19, and if studied, at least the followings are to be considered</a:t>
            </a:r>
          </a:p>
          <a:p>
            <a:pPr lvl="2"/>
            <a:r>
              <a:rPr lang="en-US" altLang="ko-KR" sz="1600" dirty="0">
                <a:solidFill>
                  <a:srgbClr val="FF0000"/>
                </a:solidFill>
              </a:rPr>
              <a:t>Methods to further improve the performance gain over legacy CSI feedback, and/or reduce the AI/ML </a:t>
            </a:r>
            <a:r>
              <a:rPr lang="en-US" altLang="ko-KR" sz="1600" dirty="0" smtClean="0">
                <a:solidFill>
                  <a:srgbClr val="FF0000"/>
                </a:solidFill>
              </a:rPr>
              <a:t>computational complexity</a:t>
            </a:r>
          </a:p>
          <a:p>
            <a:pPr lvl="2"/>
            <a:r>
              <a:rPr lang="en-US" altLang="ko-KR" sz="1600" dirty="0" smtClean="0">
                <a:solidFill>
                  <a:srgbClr val="FF0000"/>
                </a:solidFill>
              </a:rPr>
              <a:t>Further evaluation aspects that are not fully investigated in Rel-18 (e.g., CQI/RI calculation options, training collaborations options)</a:t>
            </a:r>
            <a:endParaRPr lang="en-US" altLang="ko-KR" sz="1600" dirty="0">
              <a:solidFill>
                <a:srgbClr val="FF0000"/>
              </a:solidFill>
            </a:endParaRPr>
          </a:p>
          <a:p>
            <a:pPr lvl="1"/>
            <a:endParaRPr kumimoji="0" lang="en-US" altLang="ko-KR" sz="1800" dirty="0" smtClean="0">
              <a:solidFill>
                <a:srgbClr val="6B6B6B"/>
              </a:solidFill>
            </a:endParaRPr>
          </a:p>
          <a:p>
            <a:endParaRPr kumimoji="0" lang="ko-KR" altLang="en-US" dirty="0"/>
          </a:p>
        </p:txBody>
      </p:sp>
      <p:sp>
        <p:nvSpPr>
          <p:cNvPr id="2" name="제목 1"/>
          <p:cNvSpPr>
            <a:spLocks noGrp="1"/>
          </p:cNvSpPr>
          <p:nvPr>
            <p:ph type="title"/>
          </p:nvPr>
        </p:nvSpPr>
        <p:spPr/>
        <p:txBody>
          <a:bodyPr/>
          <a:lstStyle/>
          <a:p>
            <a:r>
              <a:rPr lang="en-US" altLang="ko-KR" dirty="0"/>
              <a:t>CSI feedback enhancement</a:t>
            </a:r>
            <a:endParaRPr lang="ko-KR" altLang="en-US" dirty="0"/>
          </a:p>
        </p:txBody>
      </p:sp>
      <p:sp>
        <p:nvSpPr>
          <p:cNvPr id="4" name="TextBox 3"/>
          <p:cNvSpPr txBox="1"/>
          <p:nvPr/>
        </p:nvSpPr>
        <p:spPr>
          <a:xfrm>
            <a:off x="12876584" y="8278832"/>
            <a:ext cx="2736304" cy="261610"/>
          </a:xfrm>
          <a:prstGeom prst="rect">
            <a:avLst/>
          </a:prstGeom>
          <a:noFill/>
        </p:spPr>
        <p:txBody>
          <a:bodyPr wrap="square" rtlCol="0">
            <a:spAutoFit/>
          </a:bodyPr>
          <a:lstStyle/>
          <a:p>
            <a:r>
              <a:rPr lang="en-US" altLang="ko-KR" sz="1100" b="1" dirty="0">
                <a:latin typeface="Arial" panose="020B0604020202020204" pitchFamily="34" charset="0"/>
                <a:cs typeface="Arial" panose="020B0604020202020204" pitchFamily="34" charset="0"/>
              </a:rPr>
              <a:t>[1] </a:t>
            </a:r>
            <a:r>
              <a:rPr lang="en-US" altLang="ko-KR" sz="1100" b="1" dirty="0" smtClean="0">
                <a:latin typeface="Arial" panose="020B0604020202020204" pitchFamily="34" charset="0"/>
                <a:cs typeface="Arial" panose="020B0604020202020204" pitchFamily="34" charset="0"/>
              </a:rPr>
              <a:t>RAN1#115 </a:t>
            </a:r>
            <a:r>
              <a:rPr lang="en-US" altLang="ko-KR" sz="1100" b="1" dirty="0">
                <a:latin typeface="Arial" panose="020B0604020202020204" pitchFamily="34" charset="0"/>
                <a:cs typeface="Arial" panose="020B0604020202020204" pitchFamily="34" charset="0"/>
              </a:rPr>
              <a:t>chairman’s note</a:t>
            </a:r>
            <a:endParaRPr lang="ko-KR" altLang="en-US" sz="1600" dirty="0"/>
          </a:p>
        </p:txBody>
      </p:sp>
      <p:sp>
        <p:nvSpPr>
          <p:cNvPr id="5" name="TextBox 4"/>
          <p:cNvSpPr txBox="1"/>
          <p:nvPr/>
        </p:nvSpPr>
        <p:spPr>
          <a:xfrm>
            <a:off x="-444896" y="3062114"/>
            <a:ext cx="11953328" cy="369332"/>
          </a:xfrm>
          <a:prstGeom prst="rect">
            <a:avLst/>
          </a:prstGeom>
          <a:noFill/>
        </p:spPr>
        <p:txBody>
          <a:bodyPr wrap="square" rtlCol="0">
            <a:spAutoFit/>
          </a:bodyPr>
          <a:lstStyle/>
          <a:p>
            <a:endParaRPr lang="ko-KR" altLang="en-US" dirty="0"/>
          </a:p>
        </p:txBody>
      </p:sp>
      <p:sp>
        <p:nvSpPr>
          <p:cNvPr id="11" name="TextBox 10"/>
          <p:cNvSpPr txBox="1"/>
          <p:nvPr/>
        </p:nvSpPr>
        <p:spPr>
          <a:xfrm>
            <a:off x="874102" y="2054002"/>
            <a:ext cx="13874690" cy="4616648"/>
          </a:xfrm>
          <a:prstGeom prst="rect">
            <a:avLst/>
          </a:prstGeom>
          <a:noFill/>
          <a:ln>
            <a:solidFill>
              <a:schemeClr val="tx1"/>
            </a:solidFill>
          </a:ln>
        </p:spPr>
        <p:txBody>
          <a:bodyPr wrap="square" rtlCol="0">
            <a:spAutoFit/>
          </a:bodyPr>
          <a:lstStyle/>
          <a:p>
            <a:pPr fontAlgn="auto" hangingPunct="1">
              <a:spcAft>
                <a:spcPts val="0"/>
              </a:spcAft>
            </a:pPr>
            <a:r>
              <a:rPr lang="en-GB" altLang="ko-KR" sz="1400" b="1" dirty="0">
                <a:highlight>
                  <a:srgbClr val="00FF00"/>
                </a:highlight>
                <a:latin typeface="Times" panose="02020603050405020304" pitchFamily="18" charset="0"/>
                <a:ea typeface="바탕" panose="02030600000101010101" pitchFamily="18" charset="-127"/>
              </a:rPr>
              <a:t>Agreement</a:t>
            </a:r>
            <a:endParaRPr lang="ko-KR" altLang="ko-KR" sz="1400" dirty="0">
              <a:latin typeface="Times New Roman" panose="02020603050405020304" pitchFamily="18" charset="0"/>
              <a:ea typeface="Times New Roman" panose="02020603050405020304" pitchFamily="18" charset="0"/>
            </a:endParaRPr>
          </a:p>
          <a:p>
            <a:pPr algn="just">
              <a:spcAft>
                <a:spcPts val="0"/>
              </a:spcAft>
            </a:pPr>
            <a:r>
              <a:rPr lang="en-US" altLang="ko-KR" sz="1400" dirty="0">
                <a:latin typeface="Times" panose="02020603050405020304" pitchFamily="18" charset="0"/>
                <a:ea typeface="SimSun" panose="02010600030101010101" pitchFamily="2" charset="-122"/>
              </a:rPr>
              <a:t>Capture the following summary </a:t>
            </a:r>
            <a:r>
              <a:rPr lang="en-US" altLang="ko-KR" sz="1400" dirty="0">
                <a:latin typeface="Times" panose="02020603050405020304" pitchFamily="18" charset="0"/>
                <a:ea typeface="맑은 고딕" panose="020B0503020000020004" pitchFamily="50" charset="-127"/>
              </a:rPr>
              <a:t>in Section 8 of the 3GPP TR 38.843 on AI/ML </a:t>
            </a:r>
            <a:r>
              <a:rPr lang="en-US" altLang="ko-KR" sz="1400" dirty="0">
                <a:latin typeface="Times" panose="02020603050405020304" pitchFamily="18" charset="0"/>
                <a:ea typeface="SimSun" panose="02010600030101010101" pitchFamily="2" charset="-122"/>
              </a:rPr>
              <a:t>based CSI compression sub-use case.    </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rPr>
              <a:t>-------------------------------------------- Start of Text Proposal --------------------------------------------------------       </a:t>
            </a:r>
            <a:endParaRPr lang="ko-KR" altLang="ko-KR" sz="1400" dirty="0">
              <a:latin typeface="Times New Roman" panose="02020603050405020304" pitchFamily="18" charset="0"/>
              <a:ea typeface="Times New Roman" panose="02020603050405020304" pitchFamily="18" charset="0"/>
            </a:endParaRPr>
          </a:p>
          <a:p>
            <a:pPr algn="just">
              <a:spcAft>
                <a:spcPts val="0"/>
              </a:spcAft>
            </a:pPr>
            <a:r>
              <a:rPr lang="en-US" altLang="ko-KR" sz="1400" dirty="0">
                <a:latin typeface="Times" panose="02020603050405020304" pitchFamily="18" charset="0"/>
                <a:ea typeface="SimSun" panose="02010600030101010101" pitchFamily="2" charset="-122"/>
              </a:rPr>
              <a:t>The performance benefit and potential specification impact were studied for AI/ML based CSI compression sub use case. </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solidFill>
                  <a:srgbClr val="000000"/>
                </a:solidFill>
                <a:latin typeface="Times" panose="02020603050405020304" pitchFamily="18" charset="0"/>
                <a:ea typeface="맑은 고딕" panose="020B0503020000020004" pitchFamily="50" charset="-127"/>
              </a:rPr>
              <a:t>Evaluation has been performed to assess AI/ML based CSI compression from various aspects, including performance gain over non-AI/ML benchmark, model input/output type, CSI feedback quantization methods, ground-truth CSI format, monitoring, generalization, training collaboration types, etc. Some aspects are studied but not fully investigated, including the options of CQI/RI calculation, the options of rank&gt;1 solution.</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rPr>
              <a:t>Performance gain over baseline [and computation complexity in </a:t>
            </a:r>
            <a:r>
              <a:rPr lang="en-GB" altLang="ko-KR" sz="1400" dirty="0">
                <a:solidFill>
                  <a:srgbClr val="000000"/>
                </a:solidFill>
                <a:latin typeface="Times" panose="02020603050405020304" pitchFamily="18" charset="0"/>
                <a:ea typeface="바탕" panose="02030600000101010101" pitchFamily="18" charset="-127"/>
              </a:rPr>
              <a:t>FLOPs] are summarized in clause 6.2.2.8 of TR 38.843. </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rPr>
              <a:t>Potential specification impact on NW side/UE side data collection, dataset delivery, quantization alignment </a:t>
            </a:r>
            <a:r>
              <a:rPr lang="en-US" altLang="ko-KR" sz="1400" dirty="0">
                <a:latin typeface="Times" panose="02020603050405020304" pitchFamily="18" charset="0"/>
                <a:ea typeface="바탕" panose="02030600000101010101" pitchFamily="18" charset="-127"/>
              </a:rPr>
              <a:t>between CSI generation part at the UE and CSI reconstruction part at the NW, CSI report configuration, CSI report format, pairing information</a:t>
            </a:r>
            <a:r>
              <a:rPr lang="en-US" altLang="ko-KR" sz="1400" dirty="0">
                <a:solidFill>
                  <a:srgbClr val="000000"/>
                </a:solidFill>
                <a:latin typeface="Times" panose="02020603050405020304" pitchFamily="18" charset="0"/>
                <a:ea typeface="바탕" panose="02030600000101010101" pitchFamily="18" charset="-127"/>
              </a:rPr>
              <a:t>/procedure</a:t>
            </a:r>
            <a:r>
              <a:rPr lang="en-US" altLang="ko-KR" sz="1400" dirty="0">
                <a:solidFill>
                  <a:srgbClr val="FF0000"/>
                </a:solidFill>
                <a:latin typeface="Times" panose="02020603050405020304" pitchFamily="18" charset="0"/>
                <a:ea typeface="바탕" panose="02030600000101010101" pitchFamily="18" charset="-127"/>
              </a:rPr>
              <a:t> </a:t>
            </a:r>
            <a:r>
              <a:rPr lang="en-US" altLang="ko-KR" sz="1400" dirty="0">
                <a:solidFill>
                  <a:srgbClr val="000000"/>
                </a:solidFill>
                <a:latin typeface="Times" panose="02020603050405020304" pitchFamily="18" charset="0"/>
                <a:ea typeface="바탕" panose="02030600000101010101" pitchFamily="18" charset="-127"/>
              </a:rPr>
              <a:t>and monitoring approach</a:t>
            </a:r>
            <a:r>
              <a:rPr lang="en-US" altLang="ko-KR" sz="1400" dirty="0">
                <a:latin typeface="Times" panose="02020603050405020304" pitchFamily="18" charset="0"/>
                <a:ea typeface="바탕" panose="02030600000101010101" pitchFamily="18" charset="-127"/>
              </a:rPr>
              <a:t> were investigated but not all aspects were identified. </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rPr>
              <a:t>The pros and cons are analysed for each training collaboration types, and each training collaboration type has its own benefits and limitations in different aspects. The study has investigated the feasibility of the studied training collaboration types and necessity of corresponding potential RAN1 specification impact. However, not all aspects have been concluded.</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rPr>
              <a:t>Both NW side and UE side performance monitoring were studied, some but not all aspects were concluded.</a:t>
            </a:r>
            <a:endParaRPr lang="ko-KR" altLang="ko-KR" sz="1400" dirty="0">
              <a:latin typeface="Times New Roman" panose="02020603050405020304" pitchFamily="18" charset="0"/>
              <a:ea typeface="Times New Roman" panose="02020603050405020304" pitchFamily="18" charset="0"/>
            </a:endParaRPr>
          </a:p>
          <a:p>
            <a:r>
              <a:rPr lang="en-GB" altLang="ko-KR" sz="1400" kern="0" dirty="0">
                <a:latin typeface="Times" panose="02020603050405020304" pitchFamily="18" charset="0"/>
                <a:ea typeface="바탕" panose="02030600000101010101" pitchFamily="18" charset="-127"/>
              </a:rPr>
              <a:t> -------------------------------------------- End of Text Proposal -------------------------------------------------------- </a:t>
            </a:r>
            <a:endParaRPr lang="en-GB" altLang="ko-KR" sz="1400" kern="0" dirty="0" smtClean="0">
              <a:latin typeface="Times" panose="02020603050405020304" pitchFamily="18" charset="0"/>
              <a:ea typeface="바탕" panose="02030600000101010101" pitchFamily="18" charset="-127"/>
            </a:endParaRPr>
          </a:p>
          <a:p>
            <a:pPr fontAlgn="auto" hangingPunct="1">
              <a:spcAft>
                <a:spcPts val="0"/>
              </a:spcAft>
            </a:pPr>
            <a:r>
              <a:rPr lang="en-GB" altLang="ko-KR" sz="1400" b="1" dirty="0" smtClean="0">
                <a:highlight>
                  <a:srgbClr val="00FF00"/>
                </a:highlight>
                <a:latin typeface="Times" panose="02020603050405020304" pitchFamily="18" charset="0"/>
                <a:ea typeface="바탕" panose="02030600000101010101" pitchFamily="18" charset="-127"/>
              </a:rPr>
              <a:t>Agreement</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rPr>
              <a:t>Capture the following as a conclusion in section 8 of the TR</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cs typeface="Times New Roman" panose="02020603050405020304" pitchFamily="18" charset="0"/>
              </a:rPr>
              <a:t>From RAN1 perspective, there is no consensus on the recommendation of CSI compression for normative work.</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cs typeface="Times New Roman" panose="02020603050405020304" pitchFamily="18" charset="0"/>
              </a:rPr>
              <a:t>At least the following aspects are the reasons for the lack of RAN1 consensus on the recommendation of CSI compression for normative work.</a:t>
            </a:r>
            <a:endParaRPr lang="ko-KR" altLang="ko-KR" sz="1400" dirty="0">
              <a:latin typeface="Times New Roman" panose="02020603050405020304" pitchFamily="18" charset="0"/>
              <a:ea typeface="Times New Roman" panose="02020603050405020304" pitchFamily="18" charset="0"/>
            </a:endParaRPr>
          </a:p>
          <a:p>
            <a:pPr marL="742950" lvl="1" indent="-285750" fontAlgn="auto" hangingPunct="1">
              <a:spcAft>
                <a:spcPts val="0"/>
              </a:spcAft>
              <a:buFont typeface="Courier New" panose="02070309020205020404" pitchFamily="49" charset="0"/>
              <a:buChar char="o"/>
            </a:pPr>
            <a:r>
              <a:rPr lang="en-GB" altLang="ko-KR" sz="1400" dirty="0">
                <a:latin typeface="Times New Roman" panose="02020603050405020304" pitchFamily="18" charset="0"/>
                <a:ea typeface="바탕" panose="02030600000101010101" pitchFamily="18" charset="-127"/>
              </a:rPr>
              <a:t>Trade-off between performance and complexity/overhead</a:t>
            </a:r>
            <a:endParaRPr lang="ko-KR" altLang="ko-KR" sz="1400" dirty="0">
              <a:latin typeface="Times New Roman" panose="02020603050405020304" pitchFamily="18" charset="0"/>
              <a:ea typeface="Times New Roman" panose="02020603050405020304" pitchFamily="18" charset="0"/>
            </a:endParaRPr>
          </a:p>
          <a:p>
            <a:pPr marL="742950" lvl="1" indent="-285750" fontAlgn="auto" hangingPunct="1">
              <a:spcAft>
                <a:spcPts val="0"/>
              </a:spcAft>
              <a:buFont typeface="Courier New" panose="02070309020205020404" pitchFamily="49" charset="0"/>
              <a:buChar char="o"/>
            </a:pPr>
            <a:r>
              <a:rPr lang="en-GB" altLang="ko-KR" sz="1400" dirty="0">
                <a:latin typeface="Times New Roman" panose="02020603050405020304" pitchFamily="18" charset="0"/>
                <a:ea typeface="바탕" panose="02030600000101010101" pitchFamily="18" charset="-127"/>
              </a:rPr>
              <a:t>Issues related to inter-vendor training collaboration </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New Roman" panose="02020603050405020304" pitchFamily="18" charset="0"/>
                <a:ea typeface="바탕" panose="02030600000101010101" pitchFamily="18" charset="-127"/>
              </a:rPr>
              <a:t>Other aspects that require further study/conclusion are captured in the </a:t>
            </a:r>
            <a:r>
              <a:rPr lang="en-GB" altLang="ko-KR" sz="1400" dirty="0" smtClean="0">
                <a:latin typeface="Times New Roman" panose="02020603050405020304" pitchFamily="18" charset="0"/>
                <a:ea typeface="바탕" panose="02030600000101010101" pitchFamily="18" charset="-127"/>
              </a:rPr>
              <a:t>summary</a:t>
            </a:r>
            <a:endParaRPr lang="ko-KR" altLang="en-US" sz="1400" dirty="0"/>
          </a:p>
        </p:txBody>
      </p:sp>
    </p:spTree>
    <p:extLst>
      <p:ext uri="{BB962C8B-B14F-4D97-AF65-F5344CB8AC3E}">
        <p14:creationId xmlns:p14="http://schemas.microsoft.com/office/powerpoint/2010/main" val="33069684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내용 개체 틀 2"/>
          <p:cNvSpPr txBox="1">
            <a:spLocks/>
          </p:cNvSpPr>
          <p:nvPr/>
        </p:nvSpPr>
        <p:spPr bwMode="auto">
          <a:xfrm>
            <a:off x="1067272" y="1333922"/>
            <a:ext cx="12889432" cy="6480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sz="2100" b="1" dirty="0" smtClean="0">
                <a:solidFill>
                  <a:srgbClr val="6B6B6B"/>
                </a:solidFill>
              </a:rPr>
              <a:t>CSI prediction</a:t>
            </a:r>
          </a:p>
          <a:p>
            <a:pPr lvl="1"/>
            <a:r>
              <a:rPr kumimoji="0" lang="en-US" altLang="ko-KR" sz="1800" dirty="0" smtClean="0">
                <a:solidFill>
                  <a:srgbClr val="6B6B6B"/>
                </a:solidFill>
              </a:rPr>
              <a:t>In RAN1#115, following high-level summary and conclusion regarding CSI prediction were agreed [1].</a:t>
            </a:r>
          </a:p>
          <a:p>
            <a:pPr lvl="1"/>
            <a:endParaRPr kumimoji="0" lang="en-US" altLang="ko-KR" sz="1800" dirty="0">
              <a:solidFill>
                <a:srgbClr val="6B6B6B"/>
              </a:solidFill>
            </a:endParaRPr>
          </a:p>
          <a:p>
            <a:pPr lvl="1"/>
            <a:endParaRPr kumimoji="0" lang="en-US" altLang="ko-KR" sz="1800" dirty="0" smtClean="0">
              <a:solidFill>
                <a:srgbClr val="6B6B6B"/>
              </a:solidFill>
            </a:endParaRPr>
          </a:p>
          <a:p>
            <a:pPr lvl="1"/>
            <a:endParaRPr kumimoji="0" lang="en-US" altLang="ko-KR" sz="1800" dirty="0">
              <a:solidFill>
                <a:srgbClr val="6B6B6B"/>
              </a:solidFill>
            </a:endParaRPr>
          </a:p>
          <a:p>
            <a:pPr lvl="1"/>
            <a:endParaRPr kumimoji="0" lang="en-US" altLang="ko-KR" sz="1800" dirty="0" smtClean="0">
              <a:solidFill>
                <a:srgbClr val="6B6B6B"/>
              </a:solidFill>
            </a:endParaRPr>
          </a:p>
          <a:p>
            <a:pPr lvl="1"/>
            <a:endParaRPr kumimoji="0" lang="en-US" altLang="ko-KR" sz="1800" dirty="0">
              <a:solidFill>
                <a:srgbClr val="6B6B6B"/>
              </a:solidFill>
            </a:endParaRPr>
          </a:p>
          <a:p>
            <a:pPr lvl="1"/>
            <a:endParaRPr kumimoji="0" lang="en-US" altLang="ko-KR" sz="1800" dirty="0" smtClean="0">
              <a:solidFill>
                <a:srgbClr val="6B6B6B"/>
              </a:solidFill>
            </a:endParaRPr>
          </a:p>
          <a:p>
            <a:pPr lvl="1"/>
            <a:endParaRPr kumimoji="0" lang="en-US" altLang="ko-KR" sz="1800" dirty="0">
              <a:solidFill>
                <a:srgbClr val="6B6B6B"/>
              </a:solidFill>
            </a:endParaRPr>
          </a:p>
          <a:p>
            <a:pPr lvl="1"/>
            <a:endParaRPr kumimoji="0" lang="en-US" altLang="ko-KR" sz="1800" dirty="0" smtClean="0">
              <a:solidFill>
                <a:srgbClr val="6B6B6B"/>
              </a:solidFill>
            </a:endParaRPr>
          </a:p>
          <a:p>
            <a:pPr lvl="1"/>
            <a:endParaRPr kumimoji="0" lang="en-US" altLang="ko-KR" sz="1800" dirty="0">
              <a:solidFill>
                <a:srgbClr val="6B6B6B"/>
              </a:solidFill>
            </a:endParaRPr>
          </a:p>
          <a:p>
            <a:pPr lvl="1"/>
            <a:endParaRPr kumimoji="0" lang="en-US" altLang="ko-KR" sz="1800" dirty="0" smtClean="0">
              <a:solidFill>
                <a:srgbClr val="6B6B6B"/>
              </a:solidFill>
            </a:endParaRPr>
          </a:p>
          <a:p>
            <a:pPr lvl="1"/>
            <a:endParaRPr kumimoji="0" lang="en-US" altLang="ko-KR" sz="1800" dirty="0">
              <a:solidFill>
                <a:srgbClr val="6B6B6B"/>
              </a:solidFill>
            </a:endParaRPr>
          </a:p>
          <a:p>
            <a:pPr lvl="1"/>
            <a:endParaRPr kumimoji="0" lang="en-US" altLang="ko-KR" sz="1800" dirty="0" smtClean="0">
              <a:solidFill>
                <a:srgbClr val="6B6B6B"/>
              </a:solidFill>
            </a:endParaRPr>
          </a:p>
          <a:p>
            <a:r>
              <a:rPr kumimoji="0" lang="en-US" altLang="ko-KR" sz="2100" b="1" dirty="0" smtClean="0">
                <a:solidFill>
                  <a:srgbClr val="6B6B6B"/>
                </a:solidFill>
              </a:rPr>
              <a:t>Proposal</a:t>
            </a:r>
            <a:endParaRPr kumimoji="0" lang="en-US" altLang="ko-KR" sz="2100" b="1" dirty="0">
              <a:solidFill>
                <a:srgbClr val="6B6B6B"/>
              </a:solidFill>
            </a:endParaRPr>
          </a:p>
          <a:p>
            <a:pPr lvl="1"/>
            <a:r>
              <a:rPr kumimoji="0" lang="en-US" altLang="ko-KR" sz="1800" dirty="0" smtClean="0">
                <a:solidFill>
                  <a:srgbClr val="FF0000"/>
                </a:solidFill>
              </a:rPr>
              <a:t>CSI prediction based on UE-sided model </a:t>
            </a:r>
            <a:r>
              <a:rPr kumimoji="0" lang="en-US" altLang="ko-KR" sz="1800" dirty="0">
                <a:solidFill>
                  <a:srgbClr val="FF0000"/>
                </a:solidFill>
              </a:rPr>
              <a:t>may be further studied in Rel-19, and if studied, at least </a:t>
            </a:r>
            <a:r>
              <a:rPr kumimoji="0" lang="en-US" altLang="ko-KR" sz="1800" dirty="0" smtClean="0">
                <a:solidFill>
                  <a:srgbClr val="FF0000"/>
                </a:solidFill>
              </a:rPr>
              <a:t>further performance analysis should </a:t>
            </a:r>
            <a:r>
              <a:rPr kumimoji="0" lang="en-US" altLang="ko-KR" sz="1800" dirty="0">
                <a:solidFill>
                  <a:srgbClr val="FF0000"/>
                </a:solidFill>
              </a:rPr>
              <a:t>be </a:t>
            </a:r>
            <a:r>
              <a:rPr kumimoji="0" lang="en-US" altLang="ko-KR" sz="1800" dirty="0" smtClean="0">
                <a:solidFill>
                  <a:srgbClr val="FF0000"/>
                </a:solidFill>
              </a:rPr>
              <a:t>performed, e.g.</a:t>
            </a:r>
            <a:endParaRPr kumimoji="0" lang="en-US" altLang="ko-KR" sz="1800" dirty="0">
              <a:solidFill>
                <a:srgbClr val="FF0000"/>
              </a:solidFill>
            </a:endParaRPr>
          </a:p>
          <a:p>
            <a:pPr lvl="2"/>
            <a:r>
              <a:rPr lang="en-US" altLang="ko-KR" sz="1600" dirty="0" smtClean="0">
                <a:solidFill>
                  <a:srgbClr val="FF0000"/>
                </a:solidFill>
              </a:rPr>
              <a:t>Further performance analysis based on larger number of simulation results</a:t>
            </a:r>
          </a:p>
          <a:p>
            <a:pPr lvl="3"/>
            <a:r>
              <a:rPr kumimoji="0" lang="en-US" altLang="ko-KR" sz="1400" dirty="0" smtClean="0">
                <a:solidFill>
                  <a:srgbClr val="FF0000"/>
                </a:solidFill>
              </a:rPr>
              <a:t>Performance comparison with non-AI based CSI prediction </a:t>
            </a:r>
          </a:p>
          <a:p>
            <a:pPr lvl="3"/>
            <a:r>
              <a:rPr kumimoji="0" lang="en-US" altLang="ko-KR" sz="1400" dirty="0" smtClean="0">
                <a:solidFill>
                  <a:srgbClr val="FF0000"/>
                </a:solidFill>
              </a:rPr>
              <a:t>Spatial consistency needs to be taken into account</a:t>
            </a:r>
          </a:p>
          <a:p>
            <a:endParaRPr kumimoji="0" lang="ko-KR" altLang="en-US" dirty="0"/>
          </a:p>
        </p:txBody>
      </p:sp>
      <p:sp>
        <p:nvSpPr>
          <p:cNvPr id="2" name="제목 1"/>
          <p:cNvSpPr>
            <a:spLocks noGrp="1"/>
          </p:cNvSpPr>
          <p:nvPr>
            <p:ph type="title"/>
          </p:nvPr>
        </p:nvSpPr>
        <p:spPr/>
        <p:txBody>
          <a:bodyPr/>
          <a:lstStyle/>
          <a:p>
            <a:r>
              <a:rPr lang="en-US" altLang="ko-KR" dirty="0"/>
              <a:t>CSI feedback enhancement</a:t>
            </a:r>
            <a:endParaRPr lang="ko-KR" altLang="en-US" dirty="0"/>
          </a:p>
        </p:txBody>
      </p:sp>
      <p:sp>
        <p:nvSpPr>
          <p:cNvPr id="4" name="TextBox 3"/>
          <p:cNvSpPr txBox="1"/>
          <p:nvPr/>
        </p:nvSpPr>
        <p:spPr>
          <a:xfrm>
            <a:off x="12503696" y="8174682"/>
            <a:ext cx="2736304" cy="261610"/>
          </a:xfrm>
          <a:prstGeom prst="rect">
            <a:avLst/>
          </a:prstGeom>
          <a:noFill/>
        </p:spPr>
        <p:txBody>
          <a:bodyPr wrap="square" rtlCol="0">
            <a:spAutoFit/>
          </a:bodyPr>
          <a:lstStyle/>
          <a:p>
            <a:r>
              <a:rPr lang="en-US" altLang="ko-KR" sz="1100" b="1" dirty="0">
                <a:latin typeface="Arial" panose="020B0604020202020204" pitchFamily="34" charset="0"/>
                <a:cs typeface="Arial" panose="020B0604020202020204" pitchFamily="34" charset="0"/>
              </a:rPr>
              <a:t>[1] </a:t>
            </a:r>
            <a:r>
              <a:rPr lang="en-US" altLang="ko-KR" sz="1100" b="1" dirty="0" smtClean="0">
                <a:latin typeface="Arial" panose="020B0604020202020204" pitchFamily="34" charset="0"/>
                <a:cs typeface="Arial" panose="020B0604020202020204" pitchFamily="34" charset="0"/>
              </a:rPr>
              <a:t>RAN1#115 </a:t>
            </a:r>
            <a:r>
              <a:rPr lang="en-US" altLang="ko-KR" sz="1100" b="1" dirty="0">
                <a:latin typeface="Arial" panose="020B0604020202020204" pitchFamily="34" charset="0"/>
                <a:cs typeface="Arial" panose="020B0604020202020204" pitchFamily="34" charset="0"/>
              </a:rPr>
              <a:t>chairman’s </a:t>
            </a:r>
            <a:r>
              <a:rPr lang="en-US" altLang="ko-KR" sz="1100" b="1" dirty="0" smtClean="0">
                <a:latin typeface="Arial" panose="020B0604020202020204" pitchFamily="34" charset="0"/>
                <a:cs typeface="Arial" panose="020B0604020202020204" pitchFamily="34" charset="0"/>
              </a:rPr>
              <a:t>note</a:t>
            </a:r>
            <a:endParaRPr lang="ko-KR" altLang="en-US" sz="1600" dirty="0"/>
          </a:p>
        </p:txBody>
      </p:sp>
      <p:sp>
        <p:nvSpPr>
          <p:cNvPr id="11" name="TextBox 10"/>
          <p:cNvSpPr txBox="1"/>
          <p:nvPr/>
        </p:nvSpPr>
        <p:spPr>
          <a:xfrm>
            <a:off x="851248" y="2054002"/>
            <a:ext cx="13874690" cy="3970318"/>
          </a:xfrm>
          <a:prstGeom prst="rect">
            <a:avLst/>
          </a:prstGeom>
          <a:noFill/>
          <a:ln>
            <a:solidFill>
              <a:schemeClr val="tx1"/>
            </a:solidFill>
          </a:ln>
        </p:spPr>
        <p:txBody>
          <a:bodyPr wrap="square" rtlCol="0">
            <a:spAutoFit/>
          </a:bodyPr>
          <a:lstStyle/>
          <a:p>
            <a:pPr fontAlgn="auto" hangingPunct="1">
              <a:spcAft>
                <a:spcPts val="0"/>
              </a:spcAft>
            </a:pPr>
            <a:r>
              <a:rPr lang="en-GB" altLang="ko-KR" sz="1400" b="1" dirty="0">
                <a:highlight>
                  <a:srgbClr val="00FF00"/>
                </a:highlight>
                <a:latin typeface="Times" panose="02020603050405020304" pitchFamily="18" charset="0"/>
                <a:ea typeface="바탕" panose="02030600000101010101" pitchFamily="18" charset="-127"/>
                <a:cs typeface="Times New Roman" panose="02020603050405020304" pitchFamily="18" charset="0"/>
              </a:rPr>
              <a:t>Agreement</a:t>
            </a:r>
            <a:endParaRPr lang="ko-KR" altLang="ko-KR" sz="1400" dirty="0">
              <a:latin typeface="Times New Roman" panose="02020603050405020304" pitchFamily="18" charset="0"/>
              <a:ea typeface="Times New Roman" panose="02020603050405020304" pitchFamily="18" charset="0"/>
            </a:endParaRPr>
          </a:p>
          <a:p>
            <a:pPr algn="just">
              <a:spcAft>
                <a:spcPts val="0"/>
              </a:spcAft>
            </a:pPr>
            <a:r>
              <a:rPr lang="en-US" altLang="ko-KR" sz="1400" dirty="0">
                <a:latin typeface="Times New Roman" panose="02020603050405020304" pitchFamily="18" charset="0"/>
                <a:ea typeface="SimSun" panose="02010600030101010101" pitchFamily="2" charset="-122"/>
              </a:rPr>
              <a:t>Capture the following text for CSI prediction summary agreed in RAN1 115, for section 8 of TR38.843.</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cs typeface="Times New Roman" panose="02020603050405020304" pitchFamily="18" charset="0"/>
              </a:rPr>
              <a:t>-------------------------------------------- Start of Text Proposal --------------------------------------------------------       </a:t>
            </a:r>
            <a:endParaRPr lang="ko-KR" altLang="ko-KR" sz="1400" dirty="0">
              <a:latin typeface="Times New Roman" panose="02020603050405020304" pitchFamily="18" charset="0"/>
              <a:ea typeface="Times New Roman" panose="02020603050405020304" pitchFamily="18" charset="0"/>
            </a:endParaRPr>
          </a:p>
          <a:p>
            <a:pPr algn="just">
              <a:spcAft>
                <a:spcPts val="0"/>
              </a:spcAft>
            </a:pPr>
            <a:r>
              <a:rPr lang="en-US" altLang="ko-KR" sz="1400" dirty="0">
                <a:latin typeface="Times New Roman" panose="02020603050405020304" pitchFamily="18" charset="0"/>
                <a:ea typeface="SimSun" panose="02010600030101010101" pitchFamily="2" charset="-122"/>
              </a:rPr>
              <a:t>The performance and potential specification impact were studied for AI/ML based UE side CSI prediction sub use case. </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solidFill>
                  <a:srgbClr val="FF0000"/>
                </a:solidFill>
                <a:latin typeface="Times New Roman" panose="02020603050405020304" pitchFamily="18" charset="0"/>
                <a:ea typeface="맑은 고딕" panose="020B0503020000020004" pitchFamily="50" charset="-127"/>
              </a:rPr>
              <a:t>Evaluation has been performed to assess AI/ML based CSI prediction from various aspects, including performance compared to baseline, model input/output type, generalization over UE speed, etc. Some aspects are studied but lack observations, including scalability over various configurations and generalization over other scenarios and approach of fine tuning. Performance monitoring accuracy is not evaluated.  </a:t>
            </a:r>
            <a:endParaRPr lang="ko-KR" altLang="ko-KR" sz="1400" dirty="0">
              <a:solidFill>
                <a:srgbClr val="FF0000"/>
              </a:solidFill>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New Roman" panose="02020603050405020304" pitchFamily="18" charset="0"/>
                <a:ea typeface="바탕" panose="02030600000101010101" pitchFamily="18" charset="-127"/>
              </a:rPr>
              <a:t>Performance compared with baseline </a:t>
            </a:r>
            <a:r>
              <a:rPr lang="en-GB" altLang="ko-KR" sz="1400" dirty="0">
                <a:solidFill>
                  <a:srgbClr val="000000"/>
                </a:solidFill>
                <a:latin typeface="Times New Roman" panose="02020603050405020304" pitchFamily="18" charset="0"/>
                <a:ea typeface="바탕" panose="02030600000101010101" pitchFamily="18" charset="-127"/>
              </a:rPr>
              <a:t>is summarized in clause 6.2.2.8 of TR 38.843.</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New Roman" panose="02020603050405020304" pitchFamily="18" charset="0"/>
                <a:ea typeface="바탕" panose="02030600000101010101" pitchFamily="18" charset="-127"/>
              </a:rPr>
              <a:t>Potential specification impact on data collection and performance monitoring are discussed in section 7.2.2 of TR 38.843. </a:t>
            </a:r>
            <a:endParaRPr lang="ko-KR" altLang="ko-KR" sz="1400" dirty="0">
              <a:latin typeface="Times New Roman" panose="02020603050405020304" pitchFamily="18" charset="0"/>
              <a:ea typeface="Times New Roman" panose="02020603050405020304" pitchFamily="18" charset="0"/>
            </a:endParaRPr>
          </a:p>
          <a:p>
            <a:pPr marL="742950" lvl="1" indent="-285750" fontAlgn="auto" hangingPunct="1">
              <a:spcAft>
                <a:spcPts val="0"/>
              </a:spcAft>
              <a:buFont typeface="Courier New" panose="02070309020205020404" pitchFamily="49" charset="0"/>
              <a:buChar char="o"/>
            </a:pPr>
            <a:r>
              <a:rPr lang="en-GB" altLang="ko-KR" sz="1400" dirty="0">
                <a:solidFill>
                  <a:srgbClr val="FF0000"/>
                </a:solidFill>
                <a:latin typeface="Times New Roman" panose="02020603050405020304" pitchFamily="18" charset="0"/>
                <a:ea typeface="맑은 고딕" panose="020B0503020000020004" pitchFamily="50" charset="-127"/>
              </a:rPr>
              <a:t>Limited specification aspects were considered.</a:t>
            </a:r>
            <a:endParaRPr lang="ko-KR" altLang="ko-KR" sz="1400" dirty="0">
              <a:solidFill>
                <a:srgbClr val="FF0000"/>
              </a:solidFill>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cs typeface="Times New Roman" panose="02020603050405020304" pitchFamily="18" charset="0"/>
              </a:rPr>
              <a:t>-------------------------------------------- End of Text Proposal ----------------------------------------------</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endParaRPr lang="en-GB" altLang="ko-KR" sz="1400" dirty="0" smtClean="0">
              <a:effectLst/>
              <a:latin typeface="Times" panose="02020603050405020304" pitchFamily="18" charset="0"/>
              <a:ea typeface="바탕" panose="02030600000101010101" pitchFamily="18" charset="-127"/>
              <a:cs typeface="Times New Roman" panose="02020603050405020304" pitchFamily="18" charset="0"/>
            </a:endParaRPr>
          </a:p>
          <a:p>
            <a:pPr fontAlgn="auto" hangingPunct="1">
              <a:spcAft>
                <a:spcPts val="0"/>
              </a:spcAft>
            </a:pPr>
            <a:r>
              <a:rPr lang="en-GB" altLang="ko-KR" sz="1400" b="1" dirty="0">
                <a:highlight>
                  <a:srgbClr val="00FF00"/>
                </a:highlight>
                <a:latin typeface="Times" panose="02020603050405020304" pitchFamily="18" charset="0"/>
                <a:ea typeface="바탕" panose="02030600000101010101" pitchFamily="18" charset="-127"/>
                <a:cs typeface="Times New Roman" panose="02020603050405020304" pitchFamily="18" charset="0"/>
              </a:rPr>
              <a:t>Agreement</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rPr>
              <a:t>Capture the following conclusion in section 8 of the </a:t>
            </a:r>
            <a:r>
              <a:rPr lang="en-GB" altLang="ko-KR" sz="1400" dirty="0">
                <a:latin typeface="Times" panose="02020603050405020304" pitchFamily="18" charset="0"/>
                <a:ea typeface="맑은 고딕" panose="020B0503020000020004" pitchFamily="50" charset="-127"/>
                <a:cs typeface="Times New Roman" panose="02020603050405020304" pitchFamily="18" charset="0"/>
              </a:rPr>
              <a:t>TR 38.843</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cs typeface="Times New Roman" panose="02020603050405020304" pitchFamily="18" charset="0"/>
              </a:rPr>
              <a:t>From RAN1 perspective, there is no consensus on the recommendation of CSI prediction for normative work.</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cs typeface="Times New Roman" panose="02020603050405020304" pitchFamily="18" charset="0"/>
              </a:rPr>
              <a:t>The reason for the lack of RAN1 consensus on the recommendation of CSI prediction for normative work is due to </a:t>
            </a:r>
            <a:endParaRPr lang="ko-KR" altLang="ko-KR" sz="1400" dirty="0">
              <a:latin typeface="Times New Roman" panose="02020603050405020304" pitchFamily="18" charset="0"/>
              <a:ea typeface="Times New Roman" panose="02020603050405020304" pitchFamily="18" charset="0"/>
            </a:endParaRPr>
          </a:p>
          <a:p>
            <a:pPr marL="742950" lvl="1" indent="-285750" fontAlgn="auto" hangingPunct="1">
              <a:spcAft>
                <a:spcPts val="0"/>
              </a:spcAft>
              <a:buFont typeface="Courier New" panose="02070309020205020404" pitchFamily="49" charset="0"/>
              <a:buChar char="o"/>
            </a:pPr>
            <a:r>
              <a:rPr lang="en-GB" altLang="ko-KR" sz="1400" dirty="0">
                <a:latin typeface="Times" panose="02020603050405020304" pitchFamily="18" charset="0"/>
                <a:ea typeface="바탕" panose="02030600000101010101" pitchFamily="18" charset="-127"/>
                <a:cs typeface="Times New Roman" panose="02020603050405020304" pitchFamily="18" charset="0"/>
              </a:rPr>
              <a:t>Lack of results on the performance gain over non-AI/ML based approach and associated complexity</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New Roman" panose="02020603050405020304" pitchFamily="18" charset="0"/>
                <a:ea typeface="바탕" panose="02030600000101010101" pitchFamily="18" charset="-127"/>
              </a:rPr>
              <a:t>Other aspects that require further study/conclusion are captured in the summary</a:t>
            </a:r>
            <a:r>
              <a:rPr lang="en-GB" altLang="ko-KR" sz="1400" dirty="0" smtClean="0">
                <a:latin typeface="Times New Roman" panose="02020603050405020304" pitchFamily="18" charset="0"/>
                <a:ea typeface="바탕" panose="02030600000101010101" pitchFamily="18" charset="-127"/>
              </a:rPr>
              <a:t>.</a:t>
            </a:r>
            <a:endParaRPr lang="ko-KR" altLang="ko-KR" sz="1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11305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sz="4000" dirty="0"/>
              <a:t>Beam management and Positioning accuracy enhancement</a:t>
            </a:r>
            <a:endParaRPr lang="ko-KR" altLang="en-US" sz="4000" dirty="0"/>
          </a:p>
        </p:txBody>
      </p:sp>
      <p:sp>
        <p:nvSpPr>
          <p:cNvPr id="3" name="내용 개체 틀 2"/>
          <p:cNvSpPr>
            <a:spLocks noGrp="1"/>
          </p:cNvSpPr>
          <p:nvPr>
            <p:ph idx="1"/>
          </p:nvPr>
        </p:nvSpPr>
        <p:spPr/>
        <p:txBody>
          <a:bodyPr/>
          <a:lstStyle/>
          <a:p>
            <a:pPr lvl="0"/>
            <a:r>
              <a:rPr lang="en-US" altLang="ko-KR" dirty="0"/>
              <a:t>Motivation</a:t>
            </a:r>
          </a:p>
          <a:p>
            <a:pPr lvl="1"/>
            <a:r>
              <a:rPr lang="en-US" altLang="ko-KR" sz="1750" dirty="0" smtClean="0"/>
              <a:t>In RAN1#115, followings were agreed related to the recommendation for normative work of AI/ML based BM and positioning [1]. </a:t>
            </a:r>
            <a:endParaRPr lang="en-US" altLang="ko-KR" sz="1750" dirty="0"/>
          </a:p>
          <a:p>
            <a:pPr lvl="0"/>
            <a:endParaRPr lang="en-US" altLang="ko-KR" dirty="0" smtClean="0"/>
          </a:p>
          <a:p>
            <a:pPr lvl="0"/>
            <a:endParaRPr lang="en-US" altLang="ko-KR" dirty="0"/>
          </a:p>
          <a:p>
            <a:pPr lvl="0"/>
            <a:endParaRPr lang="en-US" altLang="ko-KR" dirty="0" smtClean="0"/>
          </a:p>
          <a:p>
            <a:pPr lvl="0"/>
            <a:endParaRPr lang="en-US" altLang="ko-KR" dirty="0"/>
          </a:p>
          <a:p>
            <a:pPr lvl="0"/>
            <a:endParaRPr lang="en-US" altLang="ko-KR" dirty="0" smtClean="0"/>
          </a:p>
          <a:p>
            <a:pPr lvl="0"/>
            <a:endParaRPr lang="en-US" altLang="ko-KR" dirty="0"/>
          </a:p>
          <a:p>
            <a:pPr lvl="0"/>
            <a:endParaRPr lang="en-US" altLang="ko-KR" dirty="0" smtClean="0"/>
          </a:p>
          <a:p>
            <a:pPr lvl="0"/>
            <a:endParaRPr lang="en-US" altLang="ko-KR" dirty="0" smtClean="0"/>
          </a:p>
          <a:p>
            <a:pPr lvl="0"/>
            <a:endParaRPr lang="en-US" altLang="ko-KR" dirty="0"/>
          </a:p>
          <a:p>
            <a:pPr lvl="0"/>
            <a:endParaRPr lang="en-US" altLang="ko-KR" dirty="0" smtClean="0"/>
          </a:p>
          <a:p>
            <a:pPr lvl="0"/>
            <a:endParaRPr lang="en-US" altLang="ko-KR" dirty="0"/>
          </a:p>
          <a:p>
            <a:pPr lvl="0"/>
            <a:r>
              <a:rPr lang="en-US" altLang="ko-KR" dirty="0" smtClean="0"/>
              <a:t>Proposal</a:t>
            </a:r>
            <a:endParaRPr lang="en-US" altLang="ko-KR" dirty="0"/>
          </a:p>
          <a:p>
            <a:pPr lvl="1"/>
            <a:r>
              <a:rPr lang="en-US" altLang="ko-KR" sz="1800" dirty="0" smtClean="0">
                <a:solidFill>
                  <a:srgbClr val="FF0000"/>
                </a:solidFill>
              </a:rPr>
              <a:t>Adopt RAN1’s recommendation for AI/ML based beam management and positioning accuracy enhancement. </a:t>
            </a:r>
            <a:endParaRPr lang="en-US" altLang="ko-KR" sz="1650" dirty="0" smtClean="0">
              <a:solidFill>
                <a:srgbClr val="FF0000"/>
              </a:solidFill>
            </a:endParaRPr>
          </a:p>
          <a:p>
            <a:pPr marL="1143000" lvl="2" indent="0">
              <a:buNone/>
            </a:pPr>
            <a:endParaRPr lang="en-US" altLang="ko-KR" sz="1500" dirty="0"/>
          </a:p>
          <a:p>
            <a:pPr lvl="1"/>
            <a:endParaRPr lang="ko-KR" altLang="en-US" sz="1800" dirty="0"/>
          </a:p>
        </p:txBody>
      </p:sp>
      <p:sp>
        <p:nvSpPr>
          <p:cNvPr id="6" name="TextBox 5"/>
          <p:cNvSpPr txBox="1"/>
          <p:nvPr/>
        </p:nvSpPr>
        <p:spPr>
          <a:xfrm>
            <a:off x="874102" y="2198018"/>
            <a:ext cx="13874690" cy="2246769"/>
          </a:xfrm>
          <a:prstGeom prst="rect">
            <a:avLst/>
          </a:prstGeom>
          <a:noFill/>
          <a:ln>
            <a:solidFill>
              <a:schemeClr val="tx1"/>
            </a:solidFill>
          </a:ln>
        </p:spPr>
        <p:txBody>
          <a:bodyPr wrap="square" rtlCol="0">
            <a:spAutoFit/>
          </a:bodyPr>
          <a:lstStyle/>
          <a:p>
            <a:pPr fontAlgn="auto" hangingPunct="1">
              <a:spcAft>
                <a:spcPts val="0"/>
              </a:spcAft>
            </a:pPr>
            <a:r>
              <a:rPr lang="en-GB" altLang="ko-KR" sz="1400" b="1" dirty="0">
                <a:highlight>
                  <a:srgbClr val="00FF00"/>
                </a:highlight>
                <a:latin typeface="Times" panose="02020603050405020304" pitchFamily="18" charset="0"/>
                <a:ea typeface="바탕" panose="02030600000101010101" pitchFamily="18" charset="-127"/>
                <a:cs typeface="Times New Roman" panose="02020603050405020304" pitchFamily="18" charset="0"/>
              </a:rPr>
              <a:t>Agreement</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cs typeface="Times New Roman" panose="02020603050405020304" pitchFamily="18" charset="0"/>
              </a:rPr>
              <a:t>Confirm the following working assumption (with modification in red) agreed in RAN1#114bis</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b="1" dirty="0">
                <a:highlight>
                  <a:srgbClr val="808000"/>
                </a:highlight>
                <a:latin typeface="Times" panose="02020603050405020304" pitchFamily="18" charset="0"/>
                <a:ea typeface="바탕" panose="02030600000101010101" pitchFamily="18" charset="-127"/>
                <a:cs typeface="Times New Roman" panose="02020603050405020304" pitchFamily="18" charset="0"/>
              </a:rPr>
              <a:t>Working Assumption</a:t>
            </a:r>
            <a:endParaRPr lang="ko-KR" altLang="ko-KR" sz="1400" dirty="0">
              <a:latin typeface="Times New Roman" panose="02020603050405020304" pitchFamily="18" charset="0"/>
              <a:ea typeface="Times New Roman"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cs typeface="Times New Roman" panose="02020603050405020304" pitchFamily="18" charset="0"/>
              </a:rPr>
              <a:t>For AI-based beam management, from RAN1 perspective, at least the following are recommended for normative work</a:t>
            </a:r>
            <a:endParaRPr lang="ko-KR" altLang="ko-KR" sz="1400" dirty="0">
              <a:latin typeface="Times New Roman" panose="02020603050405020304" pitchFamily="18" charset="0"/>
              <a:ea typeface="Times New Roman"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SimSun" panose="02010600030101010101" pitchFamily="2" charset="-122"/>
                <a:cs typeface="Times New Roman" panose="02020603050405020304" pitchFamily="18" charset="0"/>
              </a:rPr>
              <a:t>Both BM-Case1 and BM-Case2</a:t>
            </a:r>
            <a:endParaRPr lang="ko-KR" altLang="ko-KR" sz="1400" dirty="0"/>
          </a:p>
          <a:p>
            <a:pPr marL="742950" lvl="1" indent="-285750" fontAlgn="auto" hangingPunct="1">
              <a:spcAft>
                <a:spcPts val="0"/>
              </a:spcAft>
              <a:buFont typeface="Courier New" panose="02070309020205020404" pitchFamily="49" charset="0"/>
              <a:buChar char="o"/>
            </a:pPr>
            <a:r>
              <a:rPr lang="en-GB" altLang="ko-KR" sz="1400" dirty="0">
                <a:latin typeface="Times" panose="02020603050405020304" pitchFamily="18" charset="0"/>
                <a:ea typeface="SimSun" panose="02010600030101010101" pitchFamily="2" charset="-122"/>
                <a:cs typeface="Times New Roman" panose="02020603050405020304" pitchFamily="18" charset="0"/>
              </a:rPr>
              <a:t>BM-Case1: Spatial-domain DL </a:t>
            </a:r>
            <a:r>
              <a:rPr lang="en-GB" altLang="ko-KR" sz="1400" dirty="0" err="1">
                <a:solidFill>
                  <a:srgbClr val="FF0000"/>
                </a:solidFill>
                <a:latin typeface="Times" panose="02020603050405020304" pitchFamily="18" charset="0"/>
                <a:ea typeface="SimSun" panose="02010600030101010101" pitchFamily="2" charset="-122"/>
                <a:cs typeface="Times New Roman" panose="02020603050405020304" pitchFamily="18" charset="0"/>
              </a:rPr>
              <a:t>Tx</a:t>
            </a:r>
            <a:r>
              <a:rPr lang="en-GB" altLang="ko-KR" sz="1400" dirty="0">
                <a:latin typeface="Times" panose="02020603050405020304" pitchFamily="18" charset="0"/>
                <a:ea typeface="SimSun" panose="02010600030101010101" pitchFamily="2" charset="-122"/>
                <a:cs typeface="Times New Roman" panose="02020603050405020304" pitchFamily="18" charset="0"/>
              </a:rPr>
              <a:t> beam prediction for Set A of beams based on measurement results of Set B of beams</a:t>
            </a:r>
            <a:endParaRPr lang="ko-KR" altLang="ko-KR" sz="1400" dirty="0"/>
          </a:p>
          <a:p>
            <a:pPr marL="742950" lvl="1" indent="-285750" fontAlgn="auto" hangingPunct="1">
              <a:spcAft>
                <a:spcPts val="0"/>
              </a:spcAft>
              <a:buFont typeface="Courier New" panose="02070309020205020404" pitchFamily="49" charset="0"/>
              <a:buChar char="o"/>
            </a:pPr>
            <a:r>
              <a:rPr lang="en-GB" altLang="ko-KR" sz="1400" dirty="0">
                <a:latin typeface="Times" panose="02020603050405020304" pitchFamily="18" charset="0"/>
                <a:ea typeface="SimSun" panose="02010600030101010101" pitchFamily="2" charset="-122"/>
                <a:cs typeface="Times New Roman" panose="02020603050405020304" pitchFamily="18" charset="0"/>
              </a:rPr>
              <a:t>BM-Case2: Temporal DL </a:t>
            </a:r>
            <a:r>
              <a:rPr lang="en-GB" altLang="ko-KR" sz="1400" dirty="0" err="1">
                <a:solidFill>
                  <a:srgbClr val="FF0000"/>
                </a:solidFill>
                <a:latin typeface="Times" panose="02020603050405020304" pitchFamily="18" charset="0"/>
                <a:ea typeface="SimSun" panose="02010600030101010101" pitchFamily="2" charset="-122"/>
                <a:cs typeface="Times New Roman" panose="02020603050405020304" pitchFamily="18" charset="0"/>
              </a:rPr>
              <a:t>Tx</a:t>
            </a:r>
            <a:r>
              <a:rPr lang="en-GB" altLang="ko-KR" sz="1400" dirty="0">
                <a:latin typeface="Times" panose="02020603050405020304" pitchFamily="18" charset="0"/>
                <a:ea typeface="SimSun" panose="02010600030101010101" pitchFamily="2" charset="-122"/>
                <a:cs typeface="Times New Roman" panose="02020603050405020304" pitchFamily="18" charset="0"/>
              </a:rPr>
              <a:t> beam prediction for Set A of beams based on the historic measurement results of Set B of beams</a:t>
            </a:r>
            <a:endParaRPr lang="ko-KR" altLang="ko-KR" sz="1400" dirty="0"/>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cs typeface="Times New Roman" panose="02020603050405020304" pitchFamily="18" charset="0"/>
              </a:rPr>
              <a:t>DL </a:t>
            </a:r>
            <a:r>
              <a:rPr lang="en-GB" altLang="ko-KR" sz="1400" dirty="0" err="1">
                <a:latin typeface="Times" panose="02020603050405020304" pitchFamily="18" charset="0"/>
                <a:ea typeface="바탕" panose="02030600000101010101" pitchFamily="18" charset="-127"/>
                <a:cs typeface="Times New Roman" panose="02020603050405020304" pitchFamily="18" charset="0"/>
              </a:rPr>
              <a:t>Tx</a:t>
            </a:r>
            <a:r>
              <a:rPr lang="en-GB" altLang="ko-KR" sz="1400" dirty="0">
                <a:latin typeface="Times" panose="02020603050405020304" pitchFamily="18" charset="0"/>
                <a:ea typeface="바탕" panose="02030600000101010101" pitchFamily="18" charset="-127"/>
                <a:cs typeface="Times New Roman" panose="02020603050405020304" pitchFamily="18" charset="0"/>
              </a:rPr>
              <a:t> beam prediction for both UE-sided model and NW-sided model</a:t>
            </a:r>
            <a:endParaRPr lang="ko-KR" altLang="ko-KR" sz="1400" dirty="0"/>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바탕" panose="02030600000101010101" pitchFamily="18" charset="-127"/>
                <a:cs typeface="Times New Roman" panose="02020603050405020304" pitchFamily="18" charset="0"/>
              </a:rPr>
              <a:t>Necessary </a:t>
            </a:r>
            <a:r>
              <a:rPr lang="en-GB" altLang="ko-KR" sz="1400" dirty="0" err="1">
                <a:latin typeface="Times" panose="02020603050405020304" pitchFamily="18" charset="0"/>
                <a:ea typeface="바탕" panose="02030600000101010101" pitchFamily="18" charset="-127"/>
                <a:cs typeface="Times New Roman" panose="02020603050405020304" pitchFamily="18" charset="0"/>
              </a:rPr>
              <a:t>signaling</a:t>
            </a:r>
            <a:r>
              <a:rPr lang="en-GB" altLang="ko-KR" sz="1400" dirty="0">
                <a:latin typeface="Times" panose="02020603050405020304" pitchFamily="18" charset="0"/>
                <a:ea typeface="바탕" panose="02030600000101010101" pitchFamily="18" charset="-127"/>
                <a:cs typeface="Times New Roman" panose="02020603050405020304" pitchFamily="18" charset="0"/>
              </a:rPr>
              <a:t>/mechanism(s) to facilitate data collection, model inference, and performance monitoring for both UE-sided model and NW-sided model</a:t>
            </a:r>
            <a:endParaRPr lang="ko-KR" altLang="ko-KR" sz="1400" dirty="0"/>
          </a:p>
          <a:p>
            <a:pPr marL="342900" lvl="0" indent="-342900" fontAlgn="auto" hangingPunct="1">
              <a:spcAft>
                <a:spcPts val="0"/>
              </a:spcAft>
              <a:buFont typeface="Symbol" panose="05050102010706020507" pitchFamily="18" charset="2"/>
              <a:buChar char=""/>
            </a:pPr>
            <a:r>
              <a:rPr lang="en-GB" altLang="ko-KR" sz="1400" dirty="0" err="1">
                <a:latin typeface="Times" panose="02020603050405020304" pitchFamily="18" charset="0"/>
                <a:ea typeface="바탕" panose="02030600000101010101" pitchFamily="18" charset="-127"/>
                <a:cs typeface="Times New Roman" panose="02020603050405020304" pitchFamily="18" charset="0"/>
              </a:rPr>
              <a:t>Signaling</a:t>
            </a:r>
            <a:r>
              <a:rPr lang="en-GB" altLang="ko-KR" sz="1400" dirty="0">
                <a:latin typeface="Times" panose="02020603050405020304" pitchFamily="18" charset="0"/>
                <a:ea typeface="바탕" panose="02030600000101010101" pitchFamily="18" charset="-127"/>
                <a:cs typeface="Times New Roman" panose="02020603050405020304" pitchFamily="18" charset="0"/>
              </a:rPr>
              <a:t>/mechanism(s) to facilitate necessary LCM operations via 3GPP </a:t>
            </a:r>
            <a:r>
              <a:rPr lang="en-GB" altLang="ko-KR" sz="1400" dirty="0" err="1">
                <a:latin typeface="Times" panose="02020603050405020304" pitchFamily="18" charset="0"/>
                <a:ea typeface="바탕" panose="02030600000101010101" pitchFamily="18" charset="-127"/>
                <a:cs typeface="Times New Roman" panose="02020603050405020304" pitchFamily="18" charset="0"/>
              </a:rPr>
              <a:t>signaling</a:t>
            </a:r>
            <a:r>
              <a:rPr lang="en-GB" altLang="ko-KR" sz="1400" dirty="0">
                <a:latin typeface="Times" panose="02020603050405020304" pitchFamily="18" charset="0"/>
                <a:ea typeface="바탕" panose="02030600000101010101" pitchFamily="18" charset="-127"/>
                <a:cs typeface="Times New Roman" panose="02020603050405020304" pitchFamily="18" charset="0"/>
              </a:rPr>
              <a:t> for UE-sided model</a:t>
            </a:r>
            <a:endParaRPr lang="ko-KR" altLang="ko-KR" sz="1400" dirty="0">
              <a:effectLst/>
            </a:endParaRPr>
          </a:p>
        </p:txBody>
      </p:sp>
      <p:sp>
        <p:nvSpPr>
          <p:cNvPr id="5" name="TextBox 4"/>
          <p:cNvSpPr txBox="1"/>
          <p:nvPr/>
        </p:nvSpPr>
        <p:spPr>
          <a:xfrm>
            <a:off x="874102" y="4616385"/>
            <a:ext cx="13874690" cy="1384995"/>
          </a:xfrm>
          <a:prstGeom prst="rect">
            <a:avLst/>
          </a:prstGeom>
          <a:noFill/>
          <a:ln>
            <a:solidFill>
              <a:schemeClr val="tx1"/>
            </a:solidFill>
          </a:ln>
        </p:spPr>
        <p:txBody>
          <a:bodyPr wrap="square" rtlCol="0">
            <a:spAutoFit/>
          </a:bodyPr>
          <a:lstStyle/>
          <a:p>
            <a:pPr fontAlgn="auto" hangingPunct="1">
              <a:spcAft>
                <a:spcPts val="0"/>
              </a:spcAft>
            </a:pPr>
            <a:r>
              <a:rPr lang="en-GB" altLang="ko-KR" sz="1400" b="1" dirty="0">
                <a:highlight>
                  <a:srgbClr val="00FF00"/>
                </a:highlight>
                <a:latin typeface="Times" panose="02020603050405020304" pitchFamily="18" charset="0"/>
                <a:ea typeface="바탕" panose="02030600000101010101" pitchFamily="18" charset="-127"/>
                <a:cs typeface="Times" panose="02020603050405020304" pitchFamily="18" charset="0"/>
              </a:rPr>
              <a:t>Agreement</a:t>
            </a:r>
            <a:endParaRPr lang="ko-KR" altLang="ko-KR" sz="1400" dirty="0">
              <a:latin typeface="Times" panose="02020603050405020304" pitchFamily="18" charset="0"/>
              <a:ea typeface="Times New Roman" panose="02020603050405020304" pitchFamily="18" charset="0"/>
              <a:cs typeface="Times" panose="02020603050405020304" pitchFamily="18" charset="0"/>
            </a:endParaRPr>
          </a:p>
          <a:p>
            <a:pPr fontAlgn="auto" hangingPunct="1">
              <a:spcAft>
                <a:spcPts val="0"/>
              </a:spcAft>
            </a:pPr>
            <a:r>
              <a:rPr lang="en-GB" altLang="ko-KR" sz="1400" dirty="0">
                <a:latin typeface="Times" panose="02020603050405020304" pitchFamily="18" charset="0"/>
                <a:ea typeface="바탕" panose="02030600000101010101" pitchFamily="18" charset="-127"/>
                <a:cs typeface="Times" panose="02020603050405020304" pitchFamily="18" charset="0"/>
              </a:rPr>
              <a:t>It is recommended to specify necessary measurement, </a:t>
            </a:r>
            <a:r>
              <a:rPr lang="en-GB" altLang="ko-KR" sz="1400" dirty="0" err="1">
                <a:latin typeface="Times" panose="02020603050405020304" pitchFamily="18" charset="0"/>
                <a:ea typeface="바탕" panose="02030600000101010101" pitchFamily="18" charset="-127"/>
                <a:cs typeface="Times" panose="02020603050405020304" pitchFamily="18" charset="0"/>
              </a:rPr>
              <a:t>signaling</a:t>
            </a:r>
            <a:r>
              <a:rPr lang="en-GB" altLang="ko-KR" sz="1400" dirty="0">
                <a:latin typeface="Times" panose="02020603050405020304" pitchFamily="18" charset="0"/>
                <a:ea typeface="바탕" panose="02030600000101010101" pitchFamily="18" charset="-127"/>
                <a:cs typeface="Times" panose="02020603050405020304" pitchFamily="18" charset="0"/>
              </a:rPr>
              <a:t> and procedure to facilitate training, inference, monitoring and/or other LCM operations for both direct AI/ML positioning and AI/ML assisted positioning</a:t>
            </a:r>
            <a:endParaRPr lang="ko-KR" altLang="ko-KR" sz="1400" dirty="0">
              <a:latin typeface="Times" panose="02020603050405020304" pitchFamily="18" charset="0"/>
              <a:cs typeface="Times"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SimSun" panose="02010600030101010101" pitchFamily="2" charset="-122"/>
                <a:cs typeface="Times" panose="02020603050405020304" pitchFamily="18" charset="0"/>
              </a:rPr>
              <a:t>specify necessary </a:t>
            </a:r>
            <a:r>
              <a:rPr lang="en-GB" altLang="ko-KR" sz="1400" dirty="0" err="1">
                <a:latin typeface="Times" panose="02020603050405020304" pitchFamily="18" charset="0"/>
                <a:ea typeface="SimSun" panose="02010600030101010101" pitchFamily="2" charset="-122"/>
                <a:cs typeface="Times" panose="02020603050405020304" pitchFamily="18" charset="0"/>
              </a:rPr>
              <a:t>signaling</a:t>
            </a:r>
            <a:r>
              <a:rPr lang="en-GB" altLang="ko-KR" sz="1400" dirty="0">
                <a:latin typeface="Times" panose="02020603050405020304" pitchFamily="18" charset="0"/>
                <a:ea typeface="SimSun" panose="02010600030101010101" pitchFamily="2" charset="-122"/>
                <a:cs typeface="Times" panose="02020603050405020304" pitchFamily="18" charset="0"/>
              </a:rPr>
              <a:t> of data collection; investigate the necessity of other information for supporting data collection, and if needed, specify during normative work</a:t>
            </a:r>
            <a:endParaRPr lang="ko-KR" altLang="ko-KR" sz="1400" dirty="0">
              <a:latin typeface="Times" panose="02020603050405020304" pitchFamily="18" charset="0"/>
              <a:cs typeface="Times"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SimSun" panose="02010600030101010101" pitchFamily="2" charset="-122"/>
                <a:cs typeface="Times" panose="02020603050405020304" pitchFamily="18" charset="0"/>
              </a:rPr>
              <a:t>investigate on the necessity and </a:t>
            </a:r>
            <a:r>
              <a:rPr lang="en-GB" altLang="ko-KR" sz="1400" dirty="0" err="1">
                <a:latin typeface="Times" panose="02020603050405020304" pitchFamily="18" charset="0"/>
                <a:ea typeface="SimSun" panose="02010600030101010101" pitchFamily="2" charset="-122"/>
                <a:cs typeface="Times" panose="02020603050405020304" pitchFamily="18" charset="0"/>
              </a:rPr>
              <a:t>signaling</a:t>
            </a:r>
            <a:r>
              <a:rPr lang="en-GB" altLang="ko-KR" sz="1400" dirty="0">
                <a:latin typeface="Times" panose="02020603050405020304" pitchFamily="18" charset="0"/>
                <a:ea typeface="SimSun" panose="02010600030101010101" pitchFamily="2" charset="-122"/>
                <a:cs typeface="Times" panose="02020603050405020304" pitchFamily="18" charset="0"/>
              </a:rPr>
              <a:t> details of measurement enhancements, and if needed, specify during normative work</a:t>
            </a:r>
            <a:endParaRPr lang="ko-KR" altLang="ko-KR" sz="1400" dirty="0">
              <a:latin typeface="Times" panose="02020603050405020304" pitchFamily="18" charset="0"/>
              <a:cs typeface="Times" panose="02020603050405020304" pitchFamily="18" charset="0"/>
            </a:endParaRPr>
          </a:p>
          <a:p>
            <a:pPr marL="342900" lvl="0" indent="-342900" fontAlgn="auto" hangingPunct="1">
              <a:spcAft>
                <a:spcPts val="0"/>
              </a:spcAft>
              <a:buFont typeface="Symbol" panose="05050102010706020507" pitchFamily="18" charset="2"/>
              <a:buChar char=""/>
            </a:pPr>
            <a:r>
              <a:rPr lang="en-GB" altLang="ko-KR" sz="1400" dirty="0">
                <a:latin typeface="Times" panose="02020603050405020304" pitchFamily="18" charset="0"/>
                <a:ea typeface="SimSun" panose="02010600030101010101" pitchFamily="2" charset="-122"/>
                <a:cs typeface="Times" panose="02020603050405020304" pitchFamily="18" charset="0"/>
              </a:rPr>
              <a:t>investigate on the necessity and </a:t>
            </a:r>
            <a:r>
              <a:rPr lang="en-GB" altLang="ko-KR" sz="1400" dirty="0" err="1">
                <a:latin typeface="Times" panose="02020603050405020304" pitchFamily="18" charset="0"/>
                <a:ea typeface="SimSun" panose="02010600030101010101" pitchFamily="2" charset="-122"/>
                <a:cs typeface="Times" panose="02020603050405020304" pitchFamily="18" charset="0"/>
              </a:rPr>
              <a:t>signaling</a:t>
            </a:r>
            <a:r>
              <a:rPr lang="en-GB" altLang="ko-KR" sz="1400" dirty="0">
                <a:latin typeface="Times" panose="02020603050405020304" pitchFamily="18" charset="0"/>
                <a:ea typeface="SimSun" panose="02010600030101010101" pitchFamily="2" charset="-122"/>
                <a:cs typeface="Times" panose="02020603050405020304" pitchFamily="18" charset="0"/>
              </a:rPr>
              <a:t> details of monitoring method(s), and if needed, specify during normative work</a:t>
            </a:r>
            <a:endParaRPr lang="ko-KR" altLang="ko-KR" sz="1400" dirty="0">
              <a:effectLst/>
              <a:latin typeface="Times" panose="02020603050405020304" pitchFamily="18" charset="0"/>
              <a:cs typeface="Times" panose="02020603050405020304" pitchFamily="18" charset="0"/>
            </a:endParaRPr>
          </a:p>
        </p:txBody>
      </p:sp>
      <p:sp>
        <p:nvSpPr>
          <p:cNvPr id="7" name="TextBox 6"/>
          <p:cNvSpPr txBox="1"/>
          <p:nvPr/>
        </p:nvSpPr>
        <p:spPr>
          <a:xfrm>
            <a:off x="12503696" y="8174682"/>
            <a:ext cx="2736304" cy="261610"/>
          </a:xfrm>
          <a:prstGeom prst="rect">
            <a:avLst/>
          </a:prstGeom>
          <a:noFill/>
        </p:spPr>
        <p:txBody>
          <a:bodyPr wrap="square" rtlCol="0">
            <a:spAutoFit/>
          </a:bodyPr>
          <a:lstStyle/>
          <a:p>
            <a:r>
              <a:rPr lang="en-US" altLang="ko-KR" sz="1100" b="1" dirty="0">
                <a:latin typeface="Arial" panose="020B0604020202020204" pitchFamily="34" charset="0"/>
                <a:cs typeface="Arial" panose="020B0604020202020204" pitchFamily="34" charset="0"/>
              </a:rPr>
              <a:t>[1] </a:t>
            </a:r>
            <a:r>
              <a:rPr lang="en-US" altLang="ko-KR" sz="1100" b="1" dirty="0" smtClean="0">
                <a:latin typeface="Arial" panose="020B0604020202020204" pitchFamily="34" charset="0"/>
                <a:cs typeface="Arial" panose="020B0604020202020204" pitchFamily="34" charset="0"/>
              </a:rPr>
              <a:t>RAN1#115 </a:t>
            </a:r>
            <a:r>
              <a:rPr lang="en-US" altLang="ko-KR" sz="1100" b="1" dirty="0">
                <a:latin typeface="Arial" panose="020B0604020202020204" pitchFamily="34" charset="0"/>
                <a:cs typeface="Arial" panose="020B0604020202020204" pitchFamily="34" charset="0"/>
              </a:rPr>
              <a:t>chairman’s </a:t>
            </a:r>
            <a:r>
              <a:rPr lang="en-US" altLang="ko-KR" sz="1100" b="1" dirty="0" smtClean="0">
                <a:latin typeface="Arial" panose="020B0604020202020204" pitchFamily="34" charset="0"/>
                <a:cs typeface="Arial" panose="020B0604020202020204" pitchFamily="34" charset="0"/>
              </a:rPr>
              <a:t>note</a:t>
            </a:r>
            <a:endParaRPr lang="ko-KR" altLang="en-US" sz="1600" dirty="0"/>
          </a:p>
        </p:txBody>
      </p:sp>
    </p:spTree>
    <p:extLst>
      <p:ext uri="{BB962C8B-B14F-4D97-AF65-F5344CB8AC3E}">
        <p14:creationId xmlns:p14="http://schemas.microsoft.com/office/powerpoint/2010/main" val="42528363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Proposed objective for </a:t>
            </a:r>
            <a:r>
              <a:rPr lang="en-US" altLang="ko-KR" dirty="0" smtClean="0"/>
              <a:t>Rel-19</a:t>
            </a:r>
            <a:endParaRPr lang="ko-KR" altLang="en-US" dirty="0"/>
          </a:p>
        </p:txBody>
      </p:sp>
      <p:sp>
        <p:nvSpPr>
          <p:cNvPr id="3" name="내용 개체 틀 2"/>
          <p:cNvSpPr>
            <a:spLocks noGrp="1"/>
          </p:cNvSpPr>
          <p:nvPr>
            <p:ph idx="1"/>
          </p:nvPr>
        </p:nvSpPr>
        <p:spPr/>
        <p:txBody>
          <a:bodyPr/>
          <a:lstStyle/>
          <a:p>
            <a:r>
              <a:rPr lang="en-US" altLang="ko-KR" dirty="0" smtClean="0">
                <a:solidFill>
                  <a:prstClr val="black">
                    <a:lumMod val="50000"/>
                    <a:lumOff val="50000"/>
                  </a:prstClr>
                </a:solidFill>
              </a:rPr>
              <a:t>Support the following use cases to facilitate AI/ML operation for air-interface  </a:t>
            </a:r>
          </a:p>
          <a:p>
            <a:pPr lvl="1"/>
            <a:r>
              <a:rPr lang="en-US" altLang="ko-KR" sz="1600" dirty="0" smtClean="0">
                <a:solidFill>
                  <a:prstClr val="black">
                    <a:lumMod val="50000"/>
                    <a:lumOff val="50000"/>
                  </a:prstClr>
                </a:solidFill>
              </a:rPr>
              <a:t>DL </a:t>
            </a:r>
            <a:r>
              <a:rPr lang="en-US" altLang="ko-KR" sz="1600" dirty="0" err="1" smtClean="0">
                <a:solidFill>
                  <a:prstClr val="black">
                    <a:lumMod val="50000"/>
                    <a:lumOff val="50000"/>
                  </a:prstClr>
                </a:solidFill>
              </a:rPr>
              <a:t>Tx</a:t>
            </a:r>
            <a:r>
              <a:rPr lang="en-US" altLang="ko-KR" sz="1600" dirty="0" smtClean="0">
                <a:solidFill>
                  <a:prstClr val="black">
                    <a:lumMod val="50000"/>
                    <a:lumOff val="50000"/>
                  </a:prstClr>
                </a:solidFill>
              </a:rPr>
              <a:t> beam prediction for both BM-case 1 and 2. </a:t>
            </a:r>
          </a:p>
          <a:p>
            <a:pPr lvl="1"/>
            <a:r>
              <a:rPr lang="en-US" altLang="ko-KR" sz="1600" dirty="0">
                <a:solidFill>
                  <a:prstClr val="black">
                    <a:lumMod val="50000"/>
                    <a:lumOff val="50000"/>
                  </a:prstClr>
                </a:solidFill>
              </a:rPr>
              <a:t>D</a:t>
            </a:r>
            <a:r>
              <a:rPr lang="en-US" altLang="ko-KR" sz="1600" dirty="0" smtClean="0">
                <a:solidFill>
                  <a:prstClr val="black">
                    <a:lumMod val="50000"/>
                    <a:lumOff val="50000"/>
                  </a:prstClr>
                </a:solidFill>
              </a:rPr>
              <a:t>irect </a:t>
            </a:r>
            <a:r>
              <a:rPr lang="en-US" altLang="ko-KR" sz="1600" dirty="0">
                <a:solidFill>
                  <a:prstClr val="black">
                    <a:lumMod val="50000"/>
                    <a:lumOff val="50000"/>
                  </a:prstClr>
                </a:solidFill>
              </a:rPr>
              <a:t>AI/ML positioning and AI/ML assisted </a:t>
            </a:r>
            <a:r>
              <a:rPr lang="en-US" altLang="ko-KR" sz="1600" dirty="0" smtClean="0">
                <a:solidFill>
                  <a:prstClr val="black">
                    <a:lumMod val="50000"/>
                    <a:lumOff val="50000"/>
                  </a:prstClr>
                </a:solidFill>
              </a:rPr>
              <a:t>positioning.</a:t>
            </a:r>
          </a:p>
          <a:p>
            <a:r>
              <a:rPr lang="en-US" altLang="ko-KR" dirty="0" smtClean="0">
                <a:solidFill>
                  <a:prstClr val="black">
                    <a:lumMod val="50000"/>
                    <a:lumOff val="50000"/>
                  </a:prstClr>
                </a:solidFill>
              </a:rPr>
              <a:t>Continue studying the following uses cases.</a:t>
            </a:r>
          </a:p>
          <a:p>
            <a:pPr lvl="1"/>
            <a:r>
              <a:rPr lang="en-US" altLang="ko-KR" sz="1600" dirty="0">
                <a:solidFill>
                  <a:prstClr val="black">
                    <a:lumMod val="50000"/>
                    <a:lumOff val="50000"/>
                  </a:prstClr>
                </a:solidFill>
              </a:rPr>
              <a:t>CSI compression based on two-sided model </a:t>
            </a:r>
            <a:endParaRPr lang="en-US" altLang="ko-KR" sz="1600" dirty="0" smtClean="0">
              <a:solidFill>
                <a:prstClr val="black">
                  <a:lumMod val="50000"/>
                  <a:lumOff val="50000"/>
                </a:prstClr>
              </a:solidFill>
            </a:endParaRPr>
          </a:p>
          <a:p>
            <a:pPr lvl="1"/>
            <a:r>
              <a:rPr lang="en-US" altLang="ko-KR" sz="1600" dirty="0" smtClean="0">
                <a:solidFill>
                  <a:prstClr val="black">
                    <a:lumMod val="50000"/>
                    <a:lumOff val="50000"/>
                  </a:prstClr>
                </a:solidFill>
              </a:rPr>
              <a:t>CSI </a:t>
            </a:r>
            <a:r>
              <a:rPr lang="en-US" altLang="ko-KR" sz="1600" dirty="0">
                <a:solidFill>
                  <a:prstClr val="black">
                    <a:lumMod val="50000"/>
                    <a:lumOff val="50000"/>
                  </a:prstClr>
                </a:solidFill>
              </a:rPr>
              <a:t>prediction based on UE-sided </a:t>
            </a:r>
            <a:r>
              <a:rPr lang="en-US" altLang="ko-KR" sz="1600" dirty="0" smtClean="0">
                <a:solidFill>
                  <a:prstClr val="black">
                    <a:lumMod val="50000"/>
                    <a:lumOff val="50000"/>
                  </a:prstClr>
                </a:solidFill>
              </a:rPr>
              <a:t>model</a:t>
            </a:r>
          </a:p>
          <a:p>
            <a:r>
              <a:rPr lang="en-US" altLang="ko-KR" dirty="0" smtClean="0">
                <a:solidFill>
                  <a:prstClr val="black">
                    <a:lumMod val="50000"/>
                    <a:lumOff val="50000"/>
                  </a:prstClr>
                </a:solidFill>
              </a:rPr>
              <a:t>For the supported use cases, </a:t>
            </a:r>
            <a:r>
              <a:rPr lang="en-US" altLang="ko-KR" dirty="0">
                <a:solidFill>
                  <a:prstClr val="black">
                    <a:lumMod val="50000"/>
                    <a:lumOff val="50000"/>
                  </a:prstClr>
                </a:solidFill>
              </a:rPr>
              <a:t>focus on the following enhancement areas.</a:t>
            </a:r>
          </a:p>
          <a:p>
            <a:pPr lvl="1"/>
            <a:r>
              <a:rPr lang="en-US" altLang="ko-KR" sz="1600" dirty="0">
                <a:solidFill>
                  <a:prstClr val="black">
                    <a:lumMod val="50000"/>
                    <a:lumOff val="50000"/>
                  </a:prstClr>
                </a:solidFill>
              </a:rPr>
              <a:t>Signaling enhancement for data collection (e.g. L1 or L2 signaling)</a:t>
            </a:r>
          </a:p>
          <a:p>
            <a:pPr lvl="1"/>
            <a:r>
              <a:rPr lang="en-US" altLang="ko-KR" sz="1600" dirty="0">
                <a:solidFill>
                  <a:prstClr val="black">
                    <a:lumMod val="50000"/>
                    <a:lumOff val="50000"/>
                  </a:prstClr>
                </a:solidFill>
              </a:rPr>
              <a:t>Enhancements for dynamic reporting of applicable functionality/model </a:t>
            </a:r>
          </a:p>
          <a:p>
            <a:pPr lvl="1"/>
            <a:r>
              <a:rPr lang="en-US" altLang="ko-KR" sz="1600" dirty="0">
                <a:solidFill>
                  <a:prstClr val="black">
                    <a:lumMod val="50000"/>
                    <a:lumOff val="50000"/>
                  </a:prstClr>
                </a:solidFill>
              </a:rPr>
              <a:t>Inference-related feature enhancement</a:t>
            </a:r>
          </a:p>
          <a:p>
            <a:pPr lvl="1"/>
            <a:r>
              <a:rPr lang="en-US" altLang="ko-KR" sz="1600" dirty="0">
                <a:solidFill>
                  <a:prstClr val="black">
                    <a:lumMod val="50000"/>
                    <a:lumOff val="50000"/>
                  </a:prstClr>
                </a:solidFill>
              </a:rPr>
              <a:t>Enhancements for performance monitoring </a:t>
            </a:r>
          </a:p>
          <a:p>
            <a:pPr lvl="1"/>
            <a:r>
              <a:rPr lang="en-US" altLang="ko-KR" sz="1600" dirty="0">
                <a:solidFill>
                  <a:prstClr val="black">
                    <a:lumMod val="50000"/>
                    <a:lumOff val="50000"/>
                  </a:prstClr>
                </a:solidFill>
              </a:rPr>
              <a:t>Fallback mechanism</a:t>
            </a:r>
          </a:p>
          <a:p>
            <a:pPr lvl="0"/>
            <a:endParaRPr lang="en-US" altLang="ko-KR" sz="1800" dirty="0">
              <a:solidFill>
                <a:prstClr val="black">
                  <a:lumMod val="50000"/>
                  <a:lumOff val="50000"/>
                </a:prstClr>
              </a:solidFill>
            </a:endParaRPr>
          </a:p>
        </p:txBody>
      </p:sp>
    </p:spTree>
    <p:extLst>
      <p:ext uri="{BB962C8B-B14F-4D97-AF65-F5344CB8AC3E}">
        <p14:creationId xmlns:p14="http://schemas.microsoft.com/office/powerpoint/2010/main" val="101206434"/>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34442</TotalTime>
  <Words>1438</Words>
  <Application>Microsoft Office PowerPoint</Application>
  <PresentationFormat>사용자 지정</PresentationFormat>
  <Paragraphs>169</Paragraphs>
  <Slides>7</Slides>
  <Notes>0</Notes>
  <HiddenSlides>0</HiddenSlides>
  <MMClips>0</MMClips>
  <ScaleCrop>false</ScaleCrop>
  <HeadingPairs>
    <vt:vector size="6" baseType="variant">
      <vt:variant>
        <vt:lpstr>사용한 글꼴</vt:lpstr>
      </vt:variant>
      <vt:variant>
        <vt:i4>11</vt:i4>
      </vt:variant>
      <vt:variant>
        <vt:lpstr>테마</vt:lpstr>
      </vt:variant>
      <vt:variant>
        <vt:i4>1</vt:i4>
      </vt:variant>
      <vt:variant>
        <vt:lpstr>슬라이드 제목</vt:lpstr>
      </vt:variant>
      <vt:variant>
        <vt:i4>7</vt:i4>
      </vt:variant>
    </vt:vector>
  </HeadingPairs>
  <TitlesOfParts>
    <vt:vector size="19" baseType="lpstr">
      <vt:lpstr>LG스마트체 Bold</vt:lpstr>
      <vt:lpstr>LG스마트체 Regular</vt:lpstr>
      <vt:lpstr>SimSun</vt:lpstr>
      <vt:lpstr>굴림</vt:lpstr>
      <vt:lpstr>맑은 고딕</vt:lpstr>
      <vt:lpstr>바탕</vt:lpstr>
      <vt:lpstr>Arial</vt:lpstr>
      <vt:lpstr>Courier New</vt:lpstr>
      <vt:lpstr>Symbol</vt:lpstr>
      <vt:lpstr>Times</vt:lpstr>
      <vt:lpstr>Times New Roman</vt:lpstr>
      <vt:lpstr>Office 테마</vt:lpstr>
      <vt:lpstr>Proposal on AI/ML for NR air interface in Rel-19</vt:lpstr>
      <vt:lpstr>General consideration for Rel-19 </vt:lpstr>
      <vt:lpstr>General consideration for Rel-19 </vt:lpstr>
      <vt:lpstr>CSI feedback enhancement</vt:lpstr>
      <vt:lpstr>CSI feedback enhancement</vt:lpstr>
      <vt:lpstr>Beam management and Positioning accuracy enhancement</vt:lpstr>
      <vt:lpstr>Proposed objective for Rel-19</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박해욱/책임연구원/ICT기술센터 C&amp;M표준(연)5G무선접속표준Task(haewook.park@lge.com)</cp:lastModifiedBy>
  <cp:revision>2240</cp:revision>
  <dcterms:created xsi:type="dcterms:W3CDTF">2016-10-11T04:12:52Z</dcterms:created>
  <dcterms:modified xsi:type="dcterms:W3CDTF">2023-11-30T06:45:29Z</dcterms:modified>
</cp:coreProperties>
</file>