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595" r:id="rId2"/>
    <p:sldId id="640" r:id="rId3"/>
    <p:sldId id="643" r:id="rId4"/>
    <p:sldId id="646" r:id="rId5"/>
    <p:sldId id="644" r:id="rId6"/>
    <p:sldId id="648" r:id="rId7"/>
    <p:sldId id="649" r:id="rId8"/>
    <p:sldId id="650" r:id="rId9"/>
    <p:sldId id="651" r:id="rId10"/>
    <p:sldId id="645" r:id="rId11"/>
    <p:sldId id="642" r:id="rId12"/>
    <p:sldId id="61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  <p:cmAuthor id="2" name="Yingyang" initials="YL" lastIdx="6" clrIdx="1">
    <p:extLst>
      <p:ext uri="{19B8F6BF-5375-455C-9EA6-DF929625EA0E}">
        <p15:presenceInfo xmlns:p15="http://schemas.microsoft.com/office/powerpoint/2012/main" userId="Yingyang" providerId="None"/>
      </p:ext>
    </p:extLst>
  </p:cmAuthor>
  <p:cmAuthor id="3" name="Fu Ting" initials="FT" lastIdx="1" clrIdx="2">
    <p:extLst>
      <p:ext uri="{19B8F6BF-5375-455C-9EA6-DF929625EA0E}">
        <p15:presenceInfo xmlns:p15="http://schemas.microsoft.com/office/powerpoint/2012/main" userId="Fu Ti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2023/12/4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Views on Ambient IoT for R19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/>
              <a:t>Xiaomi</a:t>
            </a:r>
            <a:endParaRPr lang="zh-CN" altLang="en-US" sz="36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2BEDC4-8CF6-45B6-8A81-A3B9BA8760E2}"/>
              </a:ext>
            </a:extLst>
          </p:cNvPr>
          <p:cNvSpPr txBox="1"/>
          <p:nvPr/>
        </p:nvSpPr>
        <p:spPr>
          <a:xfrm>
            <a:off x="293615" y="184558"/>
            <a:ext cx="1092246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</a:t>
            </a:r>
            <a:r>
              <a:rPr lang="en-GB" altLang="zh-CN" b="1" dirty="0">
                <a:latin typeface="Arial" panose="020B0604020202020204" pitchFamily="34" charset="0"/>
                <a:ea typeface="MS Mincho" panose="02020609040205080304" pitchFamily="49" charset="-128"/>
              </a:rPr>
              <a:t>                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RP-233138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December 11-15, 2023</a:t>
            </a:r>
            <a:endParaRPr lang="zh-CN" altLang="zh-C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SI or WI in Rel-19 WGs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general, two options to organize works in Rel-19 can be considered, 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RAN WGs do limited scope SI first, followed by a WI in Rel-19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RAN WGs only do SI in Rel-19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emergent commercial requirement, Option 1 is preferred, with 12 month SI and then WI.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30857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753" y="163163"/>
            <a:ext cx="10058400" cy="811851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Proposals for R19 SI</a:t>
            </a:r>
            <a:endParaRPr lang="en-US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A4663-6AAA-4E2B-AA33-1EBFDF4182A2}"/>
              </a:ext>
            </a:extLst>
          </p:cNvPr>
          <p:cNvSpPr/>
          <p:nvPr/>
        </p:nvSpPr>
        <p:spPr>
          <a:xfrm>
            <a:off x="450476" y="1073641"/>
            <a:ext cx="11291047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Proposal 1:</a:t>
            </a:r>
            <a:r>
              <a:rPr lang="zh-CN" altLang="en-US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preferred to have a 12 month SI for limited scope and then WI for ambient IoT in Rel-19.</a:t>
            </a:r>
          </a:p>
          <a:p>
            <a:pPr algn="just">
              <a:spcAft>
                <a:spcPts val="5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Proposal 2:</a:t>
            </a:r>
            <a:r>
              <a:rPr lang="zh-CN" altLang="en-US" sz="1600" b="1" dirty="0">
                <a:solidFill>
                  <a:schemeClr val="accent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DengXian" panose="02010600030101010101" pitchFamily="2" charset="-122"/>
              </a:rPr>
              <a:t>Based on RAN study, suggest RAN to consider the following objectives for R19 SI,</a:t>
            </a:r>
          </a:p>
          <a:p>
            <a:pPr marL="342900" indent="-342900" algn="just">
              <a:spcAft>
                <a:spcPts val="50"/>
              </a:spcAft>
              <a:buAutoNum type="arabicParenBoth"/>
            </a:pPr>
            <a:r>
              <a:rPr lang="en-GB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Identify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evaluation methodology (including the use cases), assumptions and KPIs, including 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data rate/coverage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connection density/coexistence performance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Aft>
                <a:spcPts val="50"/>
              </a:spcAft>
              <a:buAutoNum type="arabicParenBoth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Study waveforms, modulation and channel coding for low power consumption for ambient IoT air interface.</a:t>
            </a:r>
            <a:endParaRPr lang="en-US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50"/>
              </a:spcAft>
              <a:buAutoNum type="arabicParenBoth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Study L1 signals/channels design based on low power waveform.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(4) Study L1 procedures, including initial access and mobility, scheduling, (H)ARQ, power control, </a:t>
            </a:r>
            <a:r>
              <a:rPr lang="en-US" altLang="zh-CN" sz="1600" i="1" kern="1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etc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for the following devices and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topologies</a:t>
            </a:r>
            <a:endParaRPr lang="zh-CN" altLang="zh-CN" sz="1600" i="1" kern="1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31450" lvl="0" indent="-171450" algn="just">
              <a:buFont typeface="Wingdings" panose="05000000000000000000" pitchFamily="2" charset="2"/>
              <a:buChar char="Ø"/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categories: Device A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Device B.</a:t>
            </a:r>
          </a:p>
          <a:p>
            <a:pPr marL="531450" lvl="0" indent="-171450" algn="just">
              <a:buFont typeface="Wingdings" panose="05000000000000000000" pitchFamily="2" charset="2"/>
              <a:buChar char="Ø"/>
            </a:pPr>
            <a:r>
              <a:rPr lang="en-US" altLang="zh-CN" sz="1600" i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Topologies: Topology 1, Topology 2(with UE as an intermediate node) </a:t>
            </a:r>
            <a:r>
              <a:rPr lang="zh-CN" altLang="en-US" sz="1600" i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600" i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531450" indent="-171450" algn="just">
              <a:buFont typeface="Wingdings" panose="05000000000000000000" pitchFamily="2" charset="2"/>
              <a:buChar char="Ø"/>
            </a:pPr>
            <a:r>
              <a:rPr lang="en-US" altLang="zh-CN" sz="1600" i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Study impact of carrier wave / energy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source.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(5)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Study lightweight protocol stack</a:t>
            </a:r>
            <a:r>
              <a:rPr lang="zh-CN" altLang="en-US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including convenient data transmission procedure, mobility and tracking, identification and lifecycle management, topology setting.</a:t>
            </a:r>
            <a:endParaRPr lang="zh-CN" altLang="zh-CN" sz="1600" i="1" kern="1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(6)Study Potential RAN-CN signaling and RAN architecture</a:t>
            </a:r>
          </a:p>
          <a:p>
            <a:pPr algn="just">
              <a:spcAft>
                <a:spcPts val="50"/>
              </a:spcAft>
            </a:pP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600" i="1" kern="10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7)Study </a:t>
            </a:r>
            <a:r>
              <a:rPr lang="en-US" altLang="zh-CN" sz="1600" i="1" kern="1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on BS/Intermediate UE/Device architecture and characteristics</a:t>
            </a:r>
          </a:p>
          <a:p>
            <a:pPr algn="just">
              <a:spcAft>
                <a:spcPts val="50"/>
              </a:spcAft>
            </a:pPr>
            <a:endParaRPr lang="en-US" altLang="zh-CN" sz="1600" kern="100" dirty="0">
              <a:highlight>
                <a:srgbClr val="FFFF00"/>
              </a:highlight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881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53" y="0"/>
            <a:ext cx="11055927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Brief conclusions from R18 RAN study</a:t>
            </a:r>
            <a:endParaRPr lang="zh-CN" altLang="en-US" sz="2800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9CAAE59-D6B1-4101-A06F-04B72F4595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606280"/>
              </p:ext>
            </p:extLst>
          </p:nvPr>
        </p:nvGraphicFramePr>
        <p:xfrm>
          <a:off x="546752" y="1235204"/>
          <a:ext cx="10927780" cy="465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4374">
                  <a:extLst>
                    <a:ext uri="{9D8B030D-6E8A-4147-A177-3AD203B41FA5}">
                      <a16:colId xmlns:a16="http://schemas.microsoft.com/office/drawing/2014/main" val="1911230196"/>
                    </a:ext>
                  </a:extLst>
                </a:gridCol>
                <a:gridCol w="4693406">
                  <a:extLst>
                    <a:ext uri="{9D8B030D-6E8A-4147-A177-3AD203B41FA5}">
                      <a16:colId xmlns:a16="http://schemas.microsoft.com/office/drawing/2014/main" val="33597247"/>
                    </a:ext>
                  </a:extLst>
                </a:gridCol>
              </a:tblGrid>
              <a:tr h="2910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case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Topology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476292"/>
                  </a:ext>
                </a:extLst>
              </a:tr>
              <a:tr h="210141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Grouping A: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Indoor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Outdoor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Indoor/outdoor</a:t>
                      </a:r>
                    </a:p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1: </a:t>
                      </a:r>
                      <a:r>
                        <a:rPr lang="fr-FR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Ambient IoT device</a:t>
                      </a:r>
                    </a:p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2: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intermediate node ↔ Ambient IoT device</a:t>
                      </a:r>
                    </a:p>
                    <a:p>
                      <a:pPr algn="l"/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3: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BS ↔ assisting node ↔ Ambient IoT device ↔ BS</a:t>
                      </a:r>
                    </a:p>
                    <a:p>
                      <a:pPr algn="l"/>
                      <a:r>
                        <a:rPr lang="fr-FR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Topology 4: </a:t>
                      </a:r>
                      <a:r>
                        <a:rPr lang="fr-FR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↔ Ambient IoT device</a:t>
                      </a:r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1604861"/>
                  </a:ext>
                </a:extLst>
              </a:tr>
              <a:tr h="50643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Device category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RAN design targets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7284630"/>
                  </a:ext>
                </a:extLst>
              </a:tr>
              <a:tr h="14835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A: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energy storage, no independent signal generation/amplification, i.e. backscattering transmission.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B: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 energy storage, no independent signal generation, i.e. backscattering transmission. Use of stored energy can include amplification for reflected signals.</a:t>
                      </a:r>
                    </a:p>
                    <a:p>
                      <a:pPr algn="l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zh-CN" sz="1200" b="1" dirty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C: </a:t>
                      </a: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Has energy storage, has independent signal generation, i.e., active RF components for transmission.</a:t>
                      </a:r>
                    </a:p>
                    <a:p>
                      <a:pPr algn="ctr"/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Device power consumption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Device complexity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Coverage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User experienced data rate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Maximum message size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Latency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Positioning accuracy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Connection/device density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Moving speed of device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822799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6FC1BCD-E6C1-4F47-B9B2-3A24829A8247}"/>
              </a:ext>
            </a:extLst>
          </p:cNvPr>
          <p:cNvSpPr txBox="1"/>
          <p:nvPr/>
        </p:nvSpPr>
        <p:spPr>
          <a:xfrm>
            <a:off x="546752" y="2524212"/>
            <a:ext cx="178685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Grouping B: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Inventory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Sensors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Positioning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Command</a:t>
            </a: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CDB3C3-36D6-4232-834C-4EC09D2C5403}"/>
              </a:ext>
            </a:extLst>
          </p:cNvPr>
          <p:cNvSpPr txBox="1"/>
          <p:nvPr/>
        </p:nvSpPr>
        <p:spPr>
          <a:xfrm>
            <a:off x="376036" y="6139285"/>
            <a:ext cx="11098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 1</a:t>
            </a:r>
            <a:r>
              <a:rPr lang="en-US" altLang="zh-CN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16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 level study of Ambient IoT in RAN shows extensive use cases and commercial prospects.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A13CA2-57C3-4101-9A1A-962B58AFFDB7}"/>
              </a:ext>
            </a:extLst>
          </p:cNvPr>
          <p:cNvSpPr txBox="1"/>
          <p:nvPr/>
        </p:nvSpPr>
        <p:spPr>
          <a:xfrm>
            <a:off x="4368179" y="1543574"/>
            <a:ext cx="25190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Deployment scenarios: 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Device indoors, BS indoors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Device indoors, BS outdoors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 Device indoors, UE-based reader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4: Device outdoors, BS outdoors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5: Device outdoors, UE-based reader</a:t>
            </a: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296A39-99B6-48FA-98FC-B61253C0A1EA}"/>
              </a:ext>
            </a:extLst>
          </p:cNvPr>
          <p:cNvSpPr txBox="1"/>
          <p:nvPr/>
        </p:nvSpPr>
        <p:spPr>
          <a:xfrm>
            <a:off x="2126457" y="1543574"/>
            <a:ext cx="19575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Representative use cases: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rUC1: Indoor inventory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rUC2: Indoor sensors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rUC3: Indoor positioning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rUC4: Indoor command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rUC5: Outdoor inventory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rUC6: Outdoor sensors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rUC7: Outdoor positioning</a:t>
            </a:r>
          </a:p>
          <a:p>
            <a:pPr algn="l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rUC8: Outdoor command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442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Deployment scenarios / Topologies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SI concludes on use case grouping, representative use case and corresponding deployment scenarios, the prioritized deployment scenarios should be jointly considered with topologies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4 topologies identified in RAN SI,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Topology 4 is purely UE based which may not have an explicitly connection to the network. It may result in completely new component/designs to UE and it cannot exploit the benefit from core network which is a key differentiation feature between 3GPP and other standardization organizations. 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ambient IoT device point of view, there may be no much difference between Topology 1 and 2. Topology 1 is a basic one and comparatively easy for specification and implementation.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Topology 2, the UE can be reader under network control and both RRC_CONNECTED UE and RRC_IDLE/INATIVE can be considered as reader 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Topology 3 does not show clear benefit compared to Topology 2 but with more deployment complexity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preferred that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Topology 1 and Topology 2(with UE as an intermediate node) are considered in Rel-19 WG study</a:t>
            </a:r>
            <a:endParaRPr lang="en-US" altLang="zh-CN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672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/>
              <a:t>Energy source / carrier wave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agreed in the TR 38.848, </a:t>
            </a: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only limited discussion on carrier wave for backscatter transmission as well as the energy sources for harvest in RAN discussion. 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However, the assumption on carrier wave and energy source in a deployment scenario/topology largely impact the operation of ambient IoT device and the performance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impact of carrier wave and energy sources should be studied in RAN WGs together with the assumed deployment scenarios/topologies</a:t>
            </a:r>
            <a:endParaRPr lang="en-US" altLang="zh-CN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1D4081-DDFE-4EC9-8395-0590505BC714}"/>
              </a:ext>
            </a:extLst>
          </p:cNvPr>
          <p:cNvSpPr txBox="1"/>
          <p:nvPr/>
        </p:nvSpPr>
        <p:spPr>
          <a:xfrm>
            <a:off x="1480572" y="1721546"/>
            <a:ext cx="8890907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connectivity topologies for Ambient IoT networks and devices are defined for the purposes of the study. In all these topologies, </a:t>
            </a:r>
            <a:r>
              <a:rPr lang="en-GB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Ambient IoT device may be provided with a carrier wave from other node(s) either inside or outside the topology</a:t>
            </a:r>
            <a:r>
              <a:rPr lang="en-GB" altLang="zh-C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links in each topology may be bidirectional or unidirectional.</a:t>
            </a:r>
            <a:endParaRPr lang="zh-CN" altLang="zh-CN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55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Device types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categories of devices (i.e., Device A/B/C) are identified in RAN SI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A relying on backscatter transmission without energy storage is basically targeting same market as RFID</a:t>
            </a:r>
          </a:p>
          <a:p>
            <a:pPr lvl="2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hard for Device A to be more competitive from complexity/cost aspect</a:t>
            </a:r>
          </a:p>
          <a:p>
            <a:pPr lvl="2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needs further study if performance of Device A can be better than RFID assuming good control on the networking/interference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B is also based on backscatter transmission, has the advantage of low complexity/cost (higher than RFID), better performance and larger coverage can be achieved. </a:t>
            </a:r>
          </a:p>
          <a:p>
            <a:pPr lvl="2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B can be a key advantage for ambient IoT over incumbent RFID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C can do active transmission. It is possible to reuse more signals/procedures in NR, subject to the potential shortage of energy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 A/B provides the larger benefit for energy saving and complexity reduction, hence should be prioritized if TU is limited</a:t>
            </a: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74987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Evaluations and assessment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methodology and assumptions for both link level and system level simulations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Link level can be prioritized if time budget is limited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 targets evaluations, including coverage/ connection density/data rate and so on.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assessment can be done by link level simulations.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of the KPIs, e.g., connection density and user experienced data rate, can be more accurately evaluated by system level simulations, but link level simulation can also give a rough assessment.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Co-existence evaluation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Co-existence evaluation for Ambient-IoT and NR system.  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Co-existence evaluation within Ambient-IoT system.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Simplified system level evaluations.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9972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Physical layer related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Waveform, modulation and channel coding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 to LP WUS, OOK and Manchester coding can be considered at least for network-&gt; device link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can also be considered for device-&gt;network link.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 structure and numerology 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Unified design for multiple links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Co-existing with NR channels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layer signals, channels and multiple access.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signal/channel design to accommodate backscattering devices and the Ambient IoT use cases.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Interference control to allow for high efficient multiple access.</a:t>
            </a:r>
          </a:p>
          <a:p>
            <a:pPr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Physical layer procedures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Simplified initial access and mobility compared to NR</a:t>
            </a:r>
          </a:p>
          <a:p>
            <a:pPr lvl="1" algn="just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efficient scheduling compared to RFID, (H)ARQ and power control should also be studied 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56506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High layer related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Lightweight protocol stack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Convenient data transmission procedure based on non-state transition and non-dedicated bearer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and tracking of ambient IoT device.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Identification and lifecycle management of ambient IoT device.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reader selection and reselection in Topology 2  for RRC idle/inactive and/or and RRC connected UE.</a:t>
            </a:r>
          </a:p>
        </p:txBody>
      </p:sp>
    </p:spTree>
    <p:extLst>
      <p:ext uri="{BB962C8B-B14F-4D97-AF65-F5344CB8AC3E}">
        <p14:creationId xmlns:p14="http://schemas.microsoft.com/office/powerpoint/2010/main" val="429497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F2551-80D4-45CE-8BFA-7469A5561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6" y="111095"/>
            <a:ext cx="10820944" cy="811851"/>
          </a:xfrm>
        </p:spPr>
        <p:txBody>
          <a:bodyPr/>
          <a:lstStyle/>
          <a:p>
            <a:r>
              <a:rPr lang="en-US" altLang="zh-CN" dirty="0"/>
              <a:t>RAN3/4 related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1277D2-E157-44C8-9DE0-DD93783FB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36" y="1222049"/>
            <a:ext cx="10820944" cy="504428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 RAN-CN signaling and RAN architecture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RAN1/2 study and coordination from SA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on BS/UE/Device architecture and characteristics.</a:t>
            </a: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RAN1 study on waveform/modulation</a:t>
            </a:r>
          </a:p>
          <a:p>
            <a:pPr lvl="1"/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09501726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111664</TotalTime>
  <Words>1422</Words>
  <Application>Microsoft Office PowerPoint</Application>
  <PresentationFormat>宽屏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回顾</vt:lpstr>
      <vt:lpstr>Views on Ambient IoT for R19</vt:lpstr>
      <vt:lpstr>Brief conclusions from R18 RAN study</vt:lpstr>
      <vt:lpstr>Deployment scenarios / Topologies</vt:lpstr>
      <vt:lpstr>Energy source / carrier wave</vt:lpstr>
      <vt:lpstr>Device types</vt:lpstr>
      <vt:lpstr>Evaluations and assessment</vt:lpstr>
      <vt:lpstr>Physical layer related</vt:lpstr>
      <vt:lpstr>High layer related</vt:lpstr>
      <vt:lpstr>RAN3/4 related</vt:lpstr>
      <vt:lpstr>SI or WI in Rel-19 WGs</vt:lpstr>
      <vt:lpstr>Proposals for R19 SI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Fu Ting</cp:lastModifiedBy>
  <cp:revision>1714</cp:revision>
  <dcterms:created xsi:type="dcterms:W3CDTF">2018-04-28T02:54:17Z</dcterms:created>
  <dcterms:modified xsi:type="dcterms:W3CDTF">2023-12-04T09:51:43Z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2031a7f0161a11ee800041be000041be">
    <vt:lpwstr>CWMFqc+Ic/5XFGlrq+x6Od6/f6Z1WvTsPRDXo8/onrcOrPRjFzkGeTsVPadkWJMuxBH3Dy4aLJL/j6ppuyha/Lruw==</vt:lpwstr>
  </property>
  <property fmtid="{D5CDD505-2E9C-101B-9397-08002B2CF9AE}" pid="5" name="CWM84cb0fd0472011ee800031ec000031ec">
    <vt:lpwstr>CWMtJ/ORdn9D4LpcE7X18TgsCUD4us6+Q1CoB4zuqxW51sjfStMET9KPxj4xT6+2HWIikLyPJhJj3HsiDvWwmJw/g==</vt:lpwstr>
  </property>
  <property fmtid="{D5CDD505-2E9C-101B-9397-08002B2CF9AE}" pid="6" name="CWM756ffce0486e11ee8000150d0000150d">
    <vt:lpwstr>CWMaJ7UQa9ttIGF92tA1hojz1J1Zb1iLH0EhXdWHLpmI3O7p+uUpA/2GJccw7y9Ewfb+6oMVXDcw66NW4sGH9CwQA==</vt:lpwstr>
  </property>
  <property fmtid="{D5CDD505-2E9C-101B-9397-08002B2CF9AE}" pid="7" name="CWMaf319400581a11ee80007d6800007c68">
    <vt:lpwstr>CWMg4SsNPdcHwEeSXexV3N2SOwCKbYrgCZ6yTdmvVibn9nKqU9ADDLEY/5Abo7kDdDzhsSnUzUAGPTUays9O6i9Yw==</vt:lpwstr>
  </property>
  <property fmtid="{D5CDD505-2E9C-101B-9397-08002B2CF9AE}" pid="8" name="CWM83dbbae0584411ee80005bc300005bc3">
    <vt:lpwstr>CWMmxvaspN0n/9SP2shD5wzwPefOnRsqlB6f7stM8RlQSxrjBzzGhP03LdHk1MxGzCUs3IPBFSBECyd01RgQjsCBQ==</vt:lpwstr>
  </property>
  <property fmtid="{D5CDD505-2E9C-101B-9397-08002B2CF9AE}" pid="9" name="CWM85fe96b0584b11ee80007d6800007c68">
    <vt:lpwstr>CWMUixo7hYX8fhwJxkqpD9nc8D2XwHuZcFBgkmfeNticyKFND+QyaOUSDBWOqlb+yuo33zU5yin1YnuWhssddplzA==</vt:lpwstr>
  </property>
  <property fmtid="{D5CDD505-2E9C-101B-9397-08002B2CF9AE}" pid="10" name="CWM773635b08dc111ee8000734600007246">
    <vt:lpwstr>CWMO+NH3J0j5OxN1qktDPR8a9UIMLlIEwTocN5IfkDJ+Kn4nJiR2o1T5ldFAtlLbyuF4sZbtThcgoH2Zkv9QVEDwA==</vt:lpwstr>
  </property>
</Properties>
</file>