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bookmarkIdSeed="2">
  <p:sldMasterIdLst>
    <p:sldMasterId id="2147483648" r:id="rId4"/>
  </p:sldMasterIdLst>
  <p:notesMasterIdLst>
    <p:notesMasterId r:id="rId12"/>
  </p:notesMasterIdLst>
  <p:sldIdLst>
    <p:sldId id="276" r:id="rId5"/>
    <p:sldId id="789" r:id="rId6"/>
    <p:sldId id="791" r:id="rId7"/>
    <p:sldId id="795" r:id="rId8"/>
    <p:sldId id="796" r:id="rId9"/>
    <p:sldId id="799" r:id="rId10"/>
    <p:sldId id="798" r:id="rId11"/>
  </p:sldIdLst>
  <p:sldSz cx="15240000" cy="8572500"/>
  <p:notesSz cx="6858000" cy="9144000"/>
  <p:defaultTex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p:defaultTextStyle>
  <p:extLst>
    <p:ext uri="{521415D9-36F7-43E2-AB2F-B90AF26B5E84}">
      <p14:sectionLst xmlns:p14="http://schemas.microsoft.com/office/powerpoint/2010/main">
        <p14:section name="기본 구역" id="{73759ADF-5E35-4F33-99D5-3D7E0C37BF4B}">
          <p14:sldIdLst>
            <p14:sldId id="276"/>
            <p14:sldId id="789"/>
            <p14:sldId id="791"/>
            <p14:sldId id="795"/>
            <p14:sldId id="796"/>
            <p14:sldId id="799"/>
            <p14:sldId id="798"/>
          </p14:sldIdLst>
        </p14:section>
        <p14:section name="제목 없는 구역" id="{8226C749-6BA4-46A8-A64D-C02447F68095}">
          <p14:sldIdLst/>
        </p14:section>
      </p14:sectionLst>
    </p:ext>
    <p:ext uri="{EFAFB233-063F-42B5-8137-9DF3F51BA10A}">
      <p15:sldGuideLst xmlns:p15="http://schemas.microsoft.com/office/powerpoint/2012/main">
        <p15:guide id="1" orient="horz" pos="5400" userDrawn="1">
          <p15:clr>
            <a:srgbClr val="A4A3A4"/>
          </p15:clr>
        </p15:guide>
        <p15:guide id="2" pos="4801"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6699"/>
    <a:srgbClr val="E46C0A"/>
    <a:srgbClr val="FFFFFF"/>
    <a:srgbClr val="0067A6"/>
    <a:srgbClr val="A50034"/>
    <a:srgbClr val="6B6B6B"/>
    <a:srgbClr val="000046"/>
    <a:srgbClr val="336699"/>
    <a:srgbClr val="D6009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밝은 스타일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5940675A-B579-460E-94D1-54222C63F5DA}" styleName="스타일 없음, 표 눈금">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DF18680-E054-41AD-8BC1-D1AEF772440D}" styleName="보통 스타일 2 - 강조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73A0DAA-6AF3-43AB-8588-CEC1D06C72B9}" styleName="보통 스타일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82" autoAdjust="0"/>
    <p:restoredTop sz="95320" autoAdjust="0"/>
  </p:normalViewPr>
  <p:slideViewPr>
    <p:cSldViewPr>
      <p:cViewPr varScale="1">
        <p:scale>
          <a:sx n="93" d="100"/>
          <a:sy n="93" d="100"/>
        </p:scale>
        <p:origin x="450" y="102"/>
      </p:cViewPr>
      <p:guideLst>
        <p:guide orient="horz" pos="5400"/>
        <p:guide pos="4801"/>
      </p:guideLst>
    </p:cSldViewPr>
  </p:slideViewPr>
  <p:outlineViewPr>
    <p:cViewPr>
      <p:scale>
        <a:sx n="33" d="100"/>
        <a:sy n="33" d="100"/>
      </p:scale>
      <p:origin x="0" y="-139757"/>
    </p:cViewPr>
  </p:outlineViewPr>
  <p:notesTextViewPr>
    <p:cViewPr>
      <p:scale>
        <a:sx n="100" d="100"/>
        <a:sy n="100" d="100"/>
      </p:scale>
      <p:origin x="0" y="0"/>
    </p:cViewPr>
  </p:notesTextViewPr>
  <p:sorterViewPr>
    <p:cViewPr>
      <p:scale>
        <a:sx n="74" d="100"/>
        <a:sy n="74" d="100"/>
      </p:scale>
      <p:origin x="0" y="0"/>
    </p:cViewPr>
  </p:sorterViewPr>
  <p:notesViewPr>
    <p:cSldViewPr>
      <p:cViewPr varScale="1">
        <p:scale>
          <a:sx n="96" d="100"/>
          <a:sy n="96" d="100"/>
        </p:scale>
        <p:origin x="6134"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71800" cy="457200"/>
          </a:xfrm>
          <a:prstGeom prst="rect">
            <a:avLst/>
          </a:prstGeom>
        </p:spPr>
        <p:txBody>
          <a:bodyPr vert="horz" lIns="91440" tIns="45720" rIns="91440" bIns="45720" rtlCol="0"/>
          <a:lstStyle>
            <a:lvl1pPr algn="l" defTabSz="1279953" eaLnBrk="1" fontAlgn="auto" latinLnBrk="1" hangingPunct="1">
              <a:spcBef>
                <a:spcPts val="0"/>
              </a:spcBef>
              <a:spcAft>
                <a:spcPts val="0"/>
              </a:spcAft>
              <a:defRPr kumimoji="0" sz="1200">
                <a:latin typeface="+mn-lt"/>
                <a:ea typeface="+mn-ea"/>
              </a:defRPr>
            </a:lvl1pPr>
          </a:lstStyle>
          <a:p>
            <a:pPr>
              <a:defRPr/>
            </a:pPr>
            <a:endParaRPr lang="ko-KR" altLang="en-US"/>
          </a:p>
        </p:txBody>
      </p:sp>
      <p:sp>
        <p:nvSpPr>
          <p:cNvPr id="3" name="날짜 개체 틀 2"/>
          <p:cNvSpPr>
            <a:spLocks noGrp="1"/>
          </p:cNvSpPr>
          <p:nvPr>
            <p:ph type="dt" idx="1"/>
          </p:nvPr>
        </p:nvSpPr>
        <p:spPr>
          <a:xfrm>
            <a:off x="3884613" y="0"/>
            <a:ext cx="2971800" cy="457200"/>
          </a:xfrm>
          <a:prstGeom prst="rect">
            <a:avLst/>
          </a:prstGeom>
        </p:spPr>
        <p:txBody>
          <a:bodyPr vert="horz" lIns="91440" tIns="45720" rIns="91440" bIns="45720" rtlCol="0"/>
          <a:lstStyle>
            <a:lvl1pPr algn="r" defTabSz="1279953" eaLnBrk="1" fontAlgn="auto" latinLnBrk="1" hangingPunct="1">
              <a:spcBef>
                <a:spcPts val="0"/>
              </a:spcBef>
              <a:spcAft>
                <a:spcPts val="0"/>
              </a:spcAft>
              <a:defRPr kumimoji="0" sz="1200">
                <a:latin typeface="+mn-lt"/>
                <a:ea typeface="+mn-ea"/>
              </a:defRPr>
            </a:lvl1pPr>
          </a:lstStyle>
          <a:p>
            <a:pPr>
              <a:defRPr/>
            </a:pPr>
            <a:fld id="{16BAD7FF-D36C-4FD7-861A-7DD420B5754E}" type="datetimeFigureOut">
              <a:rPr lang="ko-KR" altLang="en-US"/>
              <a:pPr>
                <a:defRPr/>
              </a:pPr>
              <a:t>2023-12-04</a:t>
            </a:fld>
            <a:endParaRPr lang="ko-KR" altLang="en-US"/>
          </a:p>
        </p:txBody>
      </p:sp>
      <p:sp>
        <p:nvSpPr>
          <p:cNvPr id="4" name="슬라이드 이미지 개체 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ko-KR" altLang="en-US" noProof="0"/>
          </a:p>
        </p:txBody>
      </p:sp>
      <p:sp>
        <p:nvSpPr>
          <p:cNvPr id="5" name="슬라이드 노트 개체 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ko-KR" altLang="en-US" noProof="0"/>
              <a:t>마스터 텍스트 스타일을 편집합니다</a:t>
            </a:r>
          </a:p>
          <a:p>
            <a:pPr lvl="1"/>
            <a:r>
              <a:rPr lang="ko-KR" altLang="en-US" noProof="0"/>
              <a:t>둘째 수준</a:t>
            </a:r>
          </a:p>
          <a:p>
            <a:pPr lvl="2"/>
            <a:r>
              <a:rPr lang="ko-KR" altLang="en-US" noProof="0"/>
              <a:t>셋째 수준</a:t>
            </a:r>
          </a:p>
          <a:p>
            <a:pPr lvl="3"/>
            <a:r>
              <a:rPr lang="ko-KR" altLang="en-US" noProof="0"/>
              <a:t>넷째 수준</a:t>
            </a:r>
          </a:p>
          <a:p>
            <a:pPr lvl="4"/>
            <a:r>
              <a:rPr lang="ko-KR" altLang="en-US" noProof="0"/>
              <a:t>다섯째 수준</a:t>
            </a:r>
          </a:p>
        </p:txBody>
      </p:sp>
      <p:sp>
        <p:nvSpPr>
          <p:cNvPr id="6" name="바닥글 개체 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defTabSz="1279953" eaLnBrk="1" fontAlgn="auto" latinLnBrk="1" hangingPunct="1">
              <a:spcBef>
                <a:spcPts val="0"/>
              </a:spcBef>
              <a:spcAft>
                <a:spcPts val="0"/>
              </a:spcAft>
              <a:defRPr kumimoji="0" sz="1200">
                <a:latin typeface="+mn-lt"/>
                <a:ea typeface="+mn-ea"/>
              </a:defRPr>
            </a:lvl1pPr>
          </a:lstStyle>
          <a:p>
            <a:pPr>
              <a:defRPr/>
            </a:pPr>
            <a:endParaRPr lang="ko-KR" altLang="en-US"/>
          </a:p>
        </p:txBody>
      </p:sp>
      <p:sp>
        <p:nvSpPr>
          <p:cNvPr id="7" name="슬라이드 번호 개체 틀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defTabSz="1279525" eaLnBrk="1" latinLnBrk="1" hangingPunct="1">
              <a:defRPr kumimoji="0" sz="1200">
                <a:latin typeface="맑은 고딕" panose="020B0503020000020004" pitchFamily="50" charset="-127"/>
                <a:ea typeface="맑은 고딕" panose="020B0503020000020004" pitchFamily="50" charset="-127"/>
              </a:defRPr>
            </a:lvl1pPr>
          </a:lstStyle>
          <a:p>
            <a:pPr>
              <a:defRPr/>
            </a:pPr>
            <a:fld id="{0D7977B6-C3DC-471B-9E18-7C83DD0CC473}" type="slidenum">
              <a:rPr lang="ko-KR" altLang="en-US"/>
              <a:pPr>
                <a:defRPr/>
              </a:pPr>
              <a:t>‹#›</a:t>
            </a:fld>
            <a:endParaRPr lang="ko-KR" altLang="en-US"/>
          </a:p>
        </p:txBody>
      </p:sp>
    </p:spTree>
    <p:extLst>
      <p:ext uri="{BB962C8B-B14F-4D97-AF65-F5344CB8AC3E}">
        <p14:creationId xmlns:p14="http://schemas.microsoft.com/office/powerpoint/2010/main" val="1871895606"/>
      </p:ext>
    </p:extLst>
  </p:cSld>
  <p:clrMap bg1="lt1" tx1="dk1" bg2="lt2" tx2="dk2" accent1="accent1" accent2="accent2" accent3="accent3" accent4="accent4" accent5="accent5" accent6="accent6" hlink="hlink" folHlink="folHlink"/>
  <p:notesStyle>
    <a:lvl1pPr algn="l" defTabSz="1138238" rtl="0" eaLnBrk="0" fontAlgn="base" latinLnBrk="1" hangingPunct="0">
      <a:spcBef>
        <a:spcPct val="30000"/>
      </a:spcBef>
      <a:spcAft>
        <a:spcPct val="0"/>
      </a:spcAft>
      <a:defRPr sz="1400" kern="1200">
        <a:solidFill>
          <a:schemeClr val="tx1"/>
        </a:solidFill>
        <a:latin typeface="+mn-lt"/>
        <a:ea typeface="+mn-ea"/>
        <a:cs typeface="+mn-cs"/>
      </a:defRPr>
    </a:lvl1pPr>
    <a:lvl2pPr marL="566738" algn="l" defTabSz="1138238" rtl="0" eaLnBrk="0" fontAlgn="base" latinLnBrk="1" hangingPunct="0">
      <a:spcBef>
        <a:spcPct val="30000"/>
      </a:spcBef>
      <a:spcAft>
        <a:spcPct val="0"/>
      </a:spcAft>
      <a:defRPr sz="1400" kern="1200">
        <a:solidFill>
          <a:schemeClr val="tx1"/>
        </a:solidFill>
        <a:latin typeface="+mn-lt"/>
        <a:ea typeface="+mn-ea"/>
        <a:cs typeface="+mn-cs"/>
      </a:defRPr>
    </a:lvl2pPr>
    <a:lvl3pPr marL="1138238" algn="l" defTabSz="1138238" rtl="0" eaLnBrk="0" fontAlgn="base" latinLnBrk="1" hangingPunct="0">
      <a:spcBef>
        <a:spcPct val="30000"/>
      </a:spcBef>
      <a:spcAft>
        <a:spcPct val="0"/>
      </a:spcAft>
      <a:defRPr sz="1400" kern="1200">
        <a:solidFill>
          <a:schemeClr val="tx1"/>
        </a:solidFill>
        <a:latin typeface="+mn-lt"/>
        <a:ea typeface="+mn-ea"/>
        <a:cs typeface="+mn-cs"/>
      </a:defRPr>
    </a:lvl3pPr>
    <a:lvl4pPr marL="1709738" algn="l" defTabSz="1138238" rtl="0" eaLnBrk="0" fontAlgn="base" latinLnBrk="1" hangingPunct="0">
      <a:spcBef>
        <a:spcPct val="30000"/>
      </a:spcBef>
      <a:spcAft>
        <a:spcPct val="0"/>
      </a:spcAft>
      <a:defRPr sz="1400" kern="1200">
        <a:solidFill>
          <a:schemeClr val="tx1"/>
        </a:solidFill>
        <a:latin typeface="+mn-lt"/>
        <a:ea typeface="+mn-ea"/>
        <a:cs typeface="+mn-cs"/>
      </a:defRPr>
    </a:lvl4pPr>
    <a:lvl5pPr marL="2281238" algn="l" defTabSz="1138238" rtl="0" eaLnBrk="0" fontAlgn="base" latinLnBrk="1" hangingPunct="0">
      <a:spcBef>
        <a:spcPct val="30000"/>
      </a:spcBef>
      <a:spcAft>
        <a:spcPct val="0"/>
      </a:spcAft>
      <a:defRPr sz="1400" kern="1200">
        <a:solidFill>
          <a:schemeClr val="tx1"/>
        </a:solidFill>
        <a:latin typeface="+mn-lt"/>
        <a:ea typeface="+mn-ea"/>
        <a:cs typeface="+mn-cs"/>
      </a:defRPr>
    </a:lvl5pPr>
    <a:lvl6pPr marL="2856200" algn="l" defTabSz="1142480" rtl="0" eaLnBrk="1" latinLnBrk="1" hangingPunct="1">
      <a:defRPr sz="1400" kern="1200">
        <a:solidFill>
          <a:schemeClr val="tx1"/>
        </a:solidFill>
        <a:latin typeface="+mn-lt"/>
        <a:ea typeface="+mn-ea"/>
        <a:cs typeface="+mn-cs"/>
      </a:defRPr>
    </a:lvl6pPr>
    <a:lvl7pPr marL="3427440" algn="l" defTabSz="1142480" rtl="0" eaLnBrk="1" latinLnBrk="1" hangingPunct="1">
      <a:defRPr sz="1400" kern="1200">
        <a:solidFill>
          <a:schemeClr val="tx1"/>
        </a:solidFill>
        <a:latin typeface="+mn-lt"/>
        <a:ea typeface="+mn-ea"/>
        <a:cs typeface="+mn-cs"/>
      </a:defRPr>
    </a:lvl7pPr>
    <a:lvl8pPr marL="3998678" algn="l" defTabSz="1142480" rtl="0" eaLnBrk="1" latinLnBrk="1" hangingPunct="1">
      <a:defRPr sz="1400" kern="1200">
        <a:solidFill>
          <a:schemeClr val="tx1"/>
        </a:solidFill>
        <a:latin typeface="+mn-lt"/>
        <a:ea typeface="+mn-ea"/>
        <a:cs typeface="+mn-cs"/>
      </a:defRPr>
    </a:lvl8pPr>
    <a:lvl9pPr marL="4569920" algn="l" defTabSz="1142480" rtl="0" eaLnBrk="1" latinLnBrk="1"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a:xfrm>
            <a:off x="381000" y="685800"/>
            <a:ext cx="6096000" cy="3429000"/>
          </a:xfrm>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pPr>
              <a:defRPr/>
            </a:pPr>
            <a:fld id="{0D7977B6-C3DC-471B-9E18-7C83DD0CC473}" type="slidenum">
              <a:rPr lang="ko-KR" altLang="en-US"/>
              <a:pPr>
                <a:defRPr/>
              </a:pPr>
              <a:t>1</a:t>
            </a:fld>
            <a:endParaRPr lang="ko-KR" altLang="en-US"/>
          </a:p>
        </p:txBody>
      </p:sp>
    </p:spTree>
    <p:extLst>
      <p:ext uri="{BB962C8B-B14F-4D97-AF65-F5344CB8AC3E}">
        <p14:creationId xmlns:p14="http://schemas.microsoft.com/office/powerpoint/2010/main" val="13359043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a:xfrm>
            <a:off x="381000" y="685800"/>
            <a:ext cx="6096000" cy="3429000"/>
          </a:xfrm>
        </p:spPr>
      </p:sp>
      <p:sp>
        <p:nvSpPr>
          <p:cNvPr id="3" name="슬라이드 노트 개체 틀 2"/>
          <p:cNvSpPr>
            <a:spLocks noGrp="1"/>
          </p:cNvSpPr>
          <p:nvPr>
            <p:ph type="body" idx="1"/>
          </p:nvPr>
        </p:nvSpPr>
        <p:spPr/>
        <p:txBody>
          <a:bodyPr/>
          <a:lstStyle/>
          <a:p>
            <a:r>
              <a:rPr lang="ko-KR" altLang="en-US" sz="1400" b="0" dirty="0">
                <a:solidFill>
                  <a:srgbClr val="FF0000"/>
                </a:solidFill>
              </a:rPr>
              <a:t>현재 </a:t>
            </a:r>
            <a:r>
              <a:rPr lang="en-US" altLang="ko-KR" sz="1400" b="0" dirty="0">
                <a:solidFill>
                  <a:srgbClr val="FF0000"/>
                </a:solidFill>
              </a:rPr>
              <a:t>PSI </a:t>
            </a:r>
            <a:r>
              <a:rPr lang="ko-KR" altLang="en-US" sz="1400" b="0">
                <a:solidFill>
                  <a:srgbClr val="FF0000"/>
                </a:solidFill>
              </a:rPr>
              <a:t>정보를 기반으로는 </a:t>
            </a:r>
            <a:r>
              <a:rPr lang="en-US" altLang="ko-KR" sz="1400" b="0" dirty="0">
                <a:solidFill>
                  <a:srgbClr val="FF0000"/>
                </a:solidFill>
              </a:rPr>
              <a:t>discard </a:t>
            </a:r>
            <a:r>
              <a:rPr lang="ko-KR" altLang="en-US" sz="1400" b="0">
                <a:solidFill>
                  <a:srgbClr val="FF0000"/>
                </a:solidFill>
              </a:rPr>
              <a:t>만 수행할 것이다</a:t>
            </a:r>
            <a:r>
              <a:rPr lang="en-US" altLang="ko-KR" sz="1400" b="0" dirty="0">
                <a:solidFill>
                  <a:srgbClr val="FF0000"/>
                </a:solidFill>
              </a:rPr>
              <a:t>. </a:t>
            </a:r>
            <a:r>
              <a:rPr lang="ko-KR" altLang="en-US" sz="1400" b="0">
                <a:solidFill>
                  <a:srgbClr val="FF0000"/>
                </a:solidFill>
              </a:rPr>
              <a:t>하지만 이걸로 충분하지 않고</a:t>
            </a:r>
            <a:r>
              <a:rPr lang="en-US" altLang="ko-KR" sz="1400" b="0" dirty="0">
                <a:solidFill>
                  <a:srgbClr val="FF0000"/>
                </a:solidFill>
              </a:rPr>
              <a:t> PSI </a:t>
            </a:r>
            <a:r>
              <a:rPr lang="ko-KR" altLang="en-US" sz="1400" b="0">
                <a:solidFill>
                  <a:srgbClr val="FF0000"/>
                </a:solidFill>
              </a:rPr>
              <a:t>기반의 </a:t>
            </a:r>
            <a:r>
              <a:rPr lang="en-US" altLang="ko-KR" sz="1400" b="0" dirty="0">
                <a:solidFill>
                  <a:srgbClr val="FF0000"/>
                </a:solidFill>
              </a:rPr>
              <a:t>reliability </a:t>
            </a:r>
            <a:r>
              <a:rPr lang="ko-KR" altLang="en-US" sz="1400" b="0">
                <a:solidFill>
                  <a:srgbClr val="FF0000"/>
                </a:solidFill>
              </a:rPr>
              <a:t>및 </a:t>
            </a:r>
            <a:r>
              <a:rPr lang="en-US" altLang="ko-KR" sz="1400" b="0" dirty="0">
                <a:solidFill>
                  <a:srgbClr val="FF0000"/>
                </a:solidFill>
              </a:rPr>
              <a:t>prioritization</a:t>
            </a:r>
            <a:r>
              <a:rPr lang="ko-KR" altLang="en-US" sz="1400" b="0">
                <a:solidFill>
                  <a:srgbClr val="FF0000"/>
                </a:solidFill>
              </a:rPr>
              <a:t>을</a:t>
            </a:r>
            <a:r>
              <a:rPr lang="en-US" altLang="ko-KR" sz="1400" b="0" dirty="0">
                <a:solidFill>
                  <a:srgbClr val="FF0000"/>
                </a:solidFill>
              </a:rPr>
              <a:t> </a:t>
            </a:r>
            <a:r>
              <a:rPr lang="ko-KR" altLang="en-US" sz="1400" b="0">
                <a:solidFill>
                  <a:srgbClr val="FF0000"/>
                </a:solidFill>
              </a:rPr>
              <a:t>해야 한다</a:t>
            </a:r>
            <a:r>
              <a:rPr lang="en-US" altLang="ko-KR" sz="1400" b="0" dirty="0">
                <a:solidFill>
                  <a:srgbClr val="FF0000"/>
                </a:solidFill>
              </a:rPr>
              <a:t>.</a:t>
            </a:r>
          </a:p>
          <a:p>
            <a:r>
              <a:rPr lang="ko-KR" altLang="en-US" sz="1400" b="0" dirty="0" err="1">
                <a:solidFill>
                  <a:srgbClr val="FF0000"/>
                </a:solidFill>
              </a:rPr>
              <a:t>한줄로</a:t>
            </a:r>
            <a:r>
              <a:rPr lang="ko-KR" altLang="en-US" sz="1400" b="0" dirty="0">
                <a:solidFill>
                  <a:srgbClr val="FF0000"/>
                </a:solidFill>
              </a:rPr>
              <a:t> 표현될 수 있도록 하자</a:t>
            </a:r>
            <a:r>
              <a:rPr lang="en-US" altLang="ko-KR" sz="1400" b="0" dirty="0">
                <a:solidFill>
                  <a:srgbClr val="FF0000"/>
                </a:solidFill>
              </a:rPr>
              <a:t>. </a:t>
            </a:r>
            <a:r>
              <a:rPr lang="ko-KR" altLang="en-US" sz="1400" b="0">
                <a:solidFill>
                  <a:srgbClr val="FF0000"/>
                </a:solidFill>
              </a:rPr>
              <a:t>기고의 </a:t>
            </a:r>
            <a:r>
              <a:rPr lang="en-US" altLang="ko-KR" sz="1400" b="0" dirty="0">
                <a:solidFill>
                  <a:srgbClr val="FF0000"/>
                </a:solidFill>
              </a:rPr>
              <a:t>observation </a:t>
            </a:r>
            <a:r>
              <a:rPr lang="ko-KR" altLang="en-US" sz="1400" b="0">
                <a:solidFill>
                  <a:srgbClr val="FF0000"/>
                </a:solidFill>
              </a:rPr>
              <a:t>같이</a:t>
            </a:r>
            <a:r>
              <a:rPr lang="en-US" altLang="ko-KR" sz="1400" b="0" dirty="0">
                <a:solidFill>
                  <a:srgbClr val="FF0000"/>
                </a:solidFill>
              </a:rPr>
              <a:t>.</a:t>
            </a:r>
            <a:endParaRPr lang="ko-KR" altLang="en-US" sz="1400" b="0">
              <a:solidFill>
                <a:srgbClr val="FF0000"/>
              </a:solidFill>
            </a:endParaRPr>
          </a:p>
          <a:p>
            <a:endParaRPr lang="ko-KR" altLang="en-US" dirty="0"/>
          </a:p>
        </p:txBody>
      </p:sp>
      <p:sp>
        <p:nvSpPr>
          <p:cNvPr id="4" name="슬라이드 번호 개체 틀 3"/>
          <p:cNvSpPr>
            <a:spLocks noGrp="1"/>
          </p:cNvSpPr>
          <p:nvPr>
            <p:ph type="sldNum" sz="quarter" idx="10"/>
          </p:nvPr>
        </p:nvSpPr>
        <p:spPr/>
        <p:txBody>
          <a:bodyPr/>
          <a:lstStyle/>
          <a:p>
            <a:pPr>
              <a:defRPr/>
            </a:pPr>
            <a:fld id="{0D7977B6-C3DC-471B-9E18-7C83DD0CC473}" type="slidenum">
              <a:rPr lang="ko-KR" altLang="en-US" smtClean="0"/>
              <a:pPr>
                <a:defRPr/>
              </a:pPr>
              <a:t>2</a:t>
            </a:fld>
            <a:endParaRPr lang="ko-KR" altLang="en-US"/>
          </a:p>
        </p:txBody>
      </p:sp>
    </p:spTree>
    <p:extLst>
      <p:ext uri="{BB962C8B-B14F-4D97-AF65-F5344CB8AC3E}">
        <p14:creationId xmlns:p14="http://schemas.microsoft.com/office/powerpoint/2010/main" val="384673756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제목 슬라이드">
    <p:spTree>
      <p:nvGrpSpPr>
        <p:cNvPr id="1" name=""/>
        <p:cNvGrpSpPr/>
        <p:nvPr/>
      </p:nvGrpSpPr>
      <p:grpSpPr>
        <a:xfrm>
          <a:off x="0" y="0"/>
          <a:ext cx="0" cy="0"/>
          <a:chOff x="0" y="0"/>
          <a:chExt cx="0" cy="0"/>
        </a:xfrm>
      </p:grpSpPr>
      <p:sp>
        <p:nvSpPr>
          <p:cNvPr id="2" name="제목 1"/>
          <p:cNvSpPr>
            <a:spLocks noGrp="1"/>
          </p:cNvSpPr>
          <p:nvPr>
            <p:ph type="ctrTitle"/>
          </p:nvPr>
        </p:nvSpPr>
        <p:spPr>
          <a:xfrm>
            <a:off x="1284176" y="2342041"/>
            <a:ext cx="12954000" cy="2080815"/>
          </a:xfrm>
          <a:noFill/>
          <a:ln w="28575">
            <a:noFill/>
          </a:ln>
        </p:spPr>
        <p:txBody>
          <a:bodyPr/>
          <a:lstStyle>
            <a:lvl1pPr>
              <a:defRPr>
                <a:latin typeface="Arial" panose="020B0604020202020204" pitchFamily="34" charset="0"/>
                <a:cs typeface="Arial" panose="020B0604020202020204" pitchFamily="34" charset="0"/>
              </a:defRPr>
            </a:lvl1pPr>
          </a:lstStyle>
          <a:p>
            <a:r>
              <a:rPr lang="ko-KR" altLang="en-US"/>
              <a:t>마스터 제목 스타일 편집</a:t>
            </a:r>
          </a:p>
        </p:txBody>
      </p:sp>
      <p:sp>
        <p:nvSpPr>
          <p:cNvPr id="4" name="날짜 개체 틀 3"/>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pPr>
              <a:defRPr/>
            </a:pPr>
            <a:fld id="{522092DD-FC25-421B-8E80-EB7FFD06CCAE}" type="datetimeFigureOut">
              <a:rPr lang="ko-KR" altLang="en-US" smtClean="0"/>
              <a:pPr>
                <a:defRPr/>
              </a:pPr>
              <a:t>2023-12-04</a:t>
            </a:fld>
            <a:endParaRPr lang="ko-KR" altLang="en-US"/>
          </a:p>
        </p:txBody>
      </p:sp>
      <p:sp>
        <p:nvSpPr>
          <p:cNvPr id="5" name="바닥글 개체 틀 4"/>
          <p:cNvSpPr>
            <a:spLocks noGrp="1"/>
          </p:cNvSpPr>
          <p:nvPr>
            <p:ph type="ftr" sz="quarter" idx="11"/>
          </p:nvPr>
        </p:nvSpPr>
        <p:spPr/>
        <p:txBody>
          <a:bodyPr/>
          <a:lstStyle>
            <a:lvl1pPr>
              <a:defRPr>
                <a:latin typeface="Arial" panose="020B0604020202020204" pitchFamily="34" charset="0"/>
                <a:cs typeface="Arial" panose="020B0604020202020204" pitchFamily="34" charset="0"/>
              </a:defRPr>
            </a:lvl1pPr>
          </a:lstStyle>
          <a:p>
            <a:pPr>
              <a:defRPr/>
            </a:pPr>
            <a:endParaRPr lang="ko-KR" altLang="en-US"/>
          </a:p>
        </p:txBody>
      </p:sp>
      <p:sp>
        <p:nvSpPr>
          <p:cNvPr id="6" name="슬라이드 번호 개체 틀 5"/>
          <p:cNvSpPr>
            <a:spLocks noGrp="1"/>
          </p:cNvSpPr>
          <p:nvPr>
            <p:ph type="sldNum" sz="quarter" idx="12"/>
          </p:nvPr>
        </p:nvSpPr>
        <p:spPr/>
        <p:txBody>
          <a:bodyPr/>
          <a:lstStyle>
            <a:lvl1pPr>
              <a:defRPr>
                <a:latin typeface="Arial" panose="020B0604020202020204" pitchFamily="34" charset="0"/>
                <a:cs typeface="Arial" panose="020B0604020202020204" pitchFamily="34" charset="0"/>
              </a:defRPr>
            </a:lvl1pPr>
          </a:lstStyle>
          <a:p>
            <a:pPr>
              <a:defRPr/>
            </a:pPr>
            <a:fld id="{23E21478-757F-499F-A6EA-89EA3D10FE73}" type="slidenum">
              <a:rPr lang="ko-KR" altLang="en-US" smtClean="0"/>
              <a:pPr>
                <a:defRPr/>
              </a:pPr>
              <a:t>‹#›</a:t>
            </a:fld>
            <a:endParaRPr lang="ko-KR" altLang="en-US"/>
          </a:p>
        </p:txBody>
      </p:sp>
      <p:cxnSp>
        <p:nvCxnSpPr>
          <p:cNvPr id="11" name="직선 연결선 10"/>
          <p:cNvCxnSpPr/>
          <p:nvPr userDrawn="1"/>
        </p:nvCxnSpPr>
        <p:spPr>
          <a:xfrm>
            <a:off x="1284176" y="4494857"/>
            <a:ext cx="13055637" cy="0"/>
          </a:xfrm>
          <a:prstGeom prst="line">
            <a:avLst/>
          </a:prstGeom>
          <a:ln w="57150">
            <a:solidFill>
              <a:srgbClr val="A50034"/>
            </a:solidFill>
          </a:ln>
        </p:spPr>
        <p:style>
          <a:lnRef idx="1">
            <a:schemeClr val="accent1"/>
          </a:lnRef>
          <a:fillRef idx="0">
            <a:schemeClr val="accent1"/>
          </a:fillRef>
          <a:effectRef idx="0">
            <a:schemeClr val="accent1"/>
          </a:effectRef>
          <a:fontRef idx="minor">
            <a:schemeClr val="tx1"/>
          </a:fontRef>
        </p:style>
      </p:cxnSp>
      <p:cxnSp>
        <p:nvCxnSpPr>
          <p:cNvPr id="12" name="직선 연결선 11"/>
          <p:cNvCxnSpPr/>
          <p:nvPr userDrawn="1"/>
        </p:nvCxnSpPr>
        <p:spPr>
          <a:xfrm>
            <a:off x="1284176" y="4422849"/>
            <a:ext cx="13055637" cy="0"/>
          </a:xfrm>
          <a:prstGeom prst="line">
            <a:avLst/>
          </a:prstGeom>
          <a:ln w="6350">
            <a:solidFill>
              <a:srgbClr val="A50034"/>
            </a:solidFill>
          </a:ln>
        </p:spPr>
        <p:style>
          <a:lnRef idx="1">
            <a:schemeClr val="accent1"/>
          </a:lnRef>
          <a:fillRef idx="0">
            <a:schemeClr val="accent1"/>
          </a:fillRef>
          <a:effectRef idx="0">
            <a:schemeClr val="accent1"/>
          </a:effectRef>
          <a:fontRef idx="minor">
            <a:schemeClr val="tx1"/>
          </a:fontRef>
        </p:style>
      </p:cxnSp>
      <p:sp>
        <p:nvSpPr>
          <p:cNvPr id="15" name="직사각형 14"/>
          <p:cNvSpPr/>
          <p:nvPr userDrawn="1"/>
        </p:nvSpPr>
        <p:spPr>
          <a:xfrm>
            <a:off x="144810" y="181794"/>
            <a:ext cx="5715000" cy="923330"/>
          </a:xfrm>
          <a:prstGeom prst="rect">
            <a:avLst/>
          </a:prstGeom>
        </p:spPr>
        <p:txBody>
          <a:bodyPr>
            <a:spAutoFit/>
          </a:bodyPr>
          <a:lstStyle/>
          <a:p>
            <a:r>
              <a:rPr lang="en-US" altLang="ko-KR" b="1" i="1" dirty="0">
                <a:solidFill>
                  <a:srgbClr val="6B6B6B"/>
                </a:solidFill>
                <a:latin typeface="Arial" panose="020B0604020202020204" pitchFamily="34" charset="0"/>
                <a:cs typeface="Arial" panose="020B0604020202020204" pitchFamily="34" charset="0"/>
              </a:rPr>
              <a:t>3GPP TSG RAN#102</a:t>
            </a:r>
          </a:p>
          <a:p>
            <a:r>
              <a:rPr kumimoji="1" lang="fr-FR" altLang="ko-KR" b="1" i="1" kern="1200" dirty="0">
                <a:solidFill>
                  <a:srgbClr val="6B6B6B"/>
                </a:solidFill>
                <a:latin typeface="Arial" panose="020B0604020202020204" pitchFamily="34" charset="0"/>
                <a:ea typeface="굴림" panose="020B0600000101010101" pitchFamily="50" charset="-127"/>
                <a:cs typeface="Arial" panose="020B0604020202020204" pitchFamily="34" charset="0"/>
              </a:rPr>
              <a:t>Edinburgh, GB, December 11th – 15th, 2023</a:t>
            </a:r>
          </a:p>
          <a:p>
            <a:pPr marL="0" marR="0" indent="0" algn="l" defTabSz="1138238" rtl="0" eaLnBrk="0" fontAlgn="base" latinLnBrk="0" hangingPunct="0">
              <a:lnSpc>
                <a:spcPct val="100000"/>
              </a:lnSpc>
              <a:spcBef>
                <a:spcPct val="0"/>
              </a:spcBef>
              <a:spcAft>
                <a:spcPct val="0"/>
              </a:spcAft>
              <a:buClrTx/>
              <a:buSzTx/>
              <a:buFontTx/>
              <a:buNone/>
              <a:tabLst/>
              <a:defRPr/>
            </a:pPr>
            <a:r>
              <a:rPr kumimoji="1" lang="en-US" altLang="ko-KR" b="1" i="1" kern="1200" dirty="0">
                <a:solidFill>
                  <a:srgbClr val="6B6B6B"/>
                </a:solidFill>
                <a:latin typeface="Arial" panose="020B0604020202020204" pitchFamily="34" charset="0"/>
                <a:ea typeface="굴림" panose="020B0600000101010101" pitchFamily="50" charset="-127"/>
                <a:cs typeface="Arial" panose="020B0604020202020204" pitchFamily="34" charset="0"/>
              </a:rPr>
              <a:t>Agenda Item: </a:t>
            </a:r>
            <a:r>
              <a:rPr kumimoji="1" lang="en-US" altLang="ko-KR" b="1" i="1" kern="1200" dirty="0" smtClean="0">
                <a:solidFill>
                  <a:srgbClr val="6B6B6B"/>
                </a:solidFill>
                <a:latin typeface="Arial" panose="020B0604020202020204" pitchFamily="34" charset="0"/>
                <a:ea typeface="굴림" panose="020B0600000101010101" pitchFamily="50" charset="-127"/>
                <a:cs typeface="Arial" panose="020B0604020202020204" pitchFamily="34" charset="0"/>
              </a:rPr>
              <a:t>9.1.2.2</a:t>
            </a:r>
            <a:endParaRPr kumimoji="1" lang="en-US" altLang="ko-KR" b="1" i="1" kern="1200" dirty="0">
              <a:solidFill>
                <a:srgbClr val="6B6B6B"/>
              </a:solidFill>
              <a:latin typeface="Arial" panose="020B0604020202020204" pitchFamily="34" charset="0"/>
              <a:ea typeface="굴림" panose="020B0600000101010101" pitchFamily="50" charset="-127"/>
              <a:cs typeface="Arial" panose="020B0604020202020204" pitchFamily="34" charset="0"/>
            </a:endParaRPr>
          </a:p>
        </p:txBody>
      </p:sp>
      <p:sp>
        <p:nvSpPr>
          <p:cNvPr id="16" name="직사각형 15"/>
          <p:cNvSpPr/>
          <p:nvPr userDrawn="1"/>
        </p:nvSpPr>
        <p:spPr>
          <a:xfrm>
            <a:off x="12156504" y="274126"/>
            <a:ext cx="2906688" cy="461665"/>
          </a:xfrm>
          <a:prstGeom prst="rect">
            <a:avLst/>
          </a:prstGeom>
        </p:spPr>
        <p:txBody>
          <a:bodyPr wrap="square">
            <a:spAutoFit/>
          </a:bodyPr>
          <a:lstStyle/>
          <a:p>
            <a:pPr algn="r"/>
            <a:r>
              <a:rPr lang="en-US" altLang="ko-KR" sz="2400" b="1" i="1" dirty="0" smtClean="0">
                <a:solidFill>
                  <a:srgbClr val="6B6B6B"/>
                </a:solidFill>
                <a:latin typeface="Arial" panose="020B0604020202020204" pitchFamily="34" charset="0"/>
                <a:cs typeface="Arial" panose="020B0604020202020204" pitchFamily="34" charset="0"/>
              </a:rPr>
              <a:t>RP-233130</a:t>
            </a:r>
            <a:endParaRPr lang="en-US" altLang="ko-KR" sz="2400" b="1" i="1" dirty="0">
              <a:solidFill>
                <a:srgbClr val="6B6B6B"/>
              </a:solidFill>
              <a:latin typeface="Arial" panose="020B0604020202020204" pitchFamily="34" charset="0"/>
              <a:cs typeface="Arial" panose="020B0604020202020204" pitchFamily="34" charset="0"/>
            </a:endParaRPr>
          </a:p>
        </p:txBody>
      </p:sp>
      <p:pic>
        <p:nvPicPr>
          <p:cNvPr id="13" name="Picture 10" descr="Download LG Electronics Logo in SVG Vector or PNG File Format - Logo.wine"/>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38554" b="38547"/>
          <a:stretch/>
        </p:blipFill>
        <p:spPr bwMode="auto">
          <a:xfrm>
            <a:off x="5819800" y="4860606"/>
            <a:ext cx="3456384" cy="5085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807013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8" name="Rectangle 5"/>
          <p:cNvSpPr>
            <a:spLocks noChangeArrowheads="1"/>
          </p:cNvSpPr>
          <p:nvPr userDrawn="1"/>
        </p:nvSpPr>
        <p:spPr bwMode="auto">
          <a:xfrm rot="5400000">
            <a:off x="7080000" y="-7079998"/>
            <a:ext cx="1080000" cy="15240000"/>
          </a:xfrm>
          <a:prstGeom prst="rect">
            <a:avLst/>
          </a:prstGeom>
          <a:solidFill>
            <a:srgbClr val="A50034"/>
          </a:solidFill>
          <a:ln>
            <a:noFill/>
          </a:ln>
        </p:spPr>
        <p:txBody>
          <a:bodyPr vert="horz" wrap="square" lIns="91440" tIns="45720" rIns="91440" bIns="45720" numCol="1" anchor="t" anchorCtr="0" compatLnSpc="1">
            <a:prstTxWarp prst="textNoShape">
              <a:avLst/>
            </a:prstTxWarp>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endParaRPr lang="ko-KR" altLang="en-US">
              <a:latin typeface="Arial" panose="020B0604020202020204" pitchFamily="34" charset="0"/>
              <a:cs typeface="Arial" panose="020B0604020202020204" pitchFamily="34" charset="0"/>
            </a:endParaRPr>
          </a:p>
        </p:txBody>
      </p:sp>
      <p:sp>
        <p:nvSpPr>
          <p:cNvPr id="2" name="제목 1"/>
          <p:cNvSpPr>
            <a:spLocks noGrp="1"/>
          </p:cNvSpPr>
          <p:nvPr>
            <p:ph type="title"/>
          </p:nvPr>
        </p:nvSpPr>
        <p:spPr>
          <a:xfrm>
            <a:off x="761895" y="80268"/>
            <a:ext cx="13716212" cy="919014"/>
          </a:xfrm>
        </p:spPr>
        <p:txBody>
          <a:bodyPr/>
          <a:lstStyle>
            <a:lvl1pPr>
              <a:defRPr b="1">
                <a:solidFill>
                  <a:schemeClr val="bg1"/>
                </a:solidFill>
                <a:latin typeface="Arial" panose="020B0604020202020204" pitchFamily="34" charset="0"/>
                <a:cs typeface="Arial" panose="020B0604020202020204" pitchFamily="34" charset="0"/>
              </a:defRPr>
            </a:lvl1pPr>
          </a:lstStyle>
          <a:p>
            <a:r>
              <a:rPr lang="ko-KR" altLang="en-US"/>
              <a:t>마스터 제목 스타일 편집</a:t>
            </a:r>
          </a:p>
        </p:txBody>
      </p:sp>
      <p:sp>
        <p:nvSpPr>
          <p:cNvPr id="3" name="내용 개체 틀 2"/>
          <p:cNvSpPr>
            <a:spLocks noGrp="1"/>
          </p:cNvSpPr>
          <p:nvPr>
            <p:ph idx="1"/>
          </p:nvPr>
        </p:nvSpPr>
        <p:spPr>
          <a:xfrm>
            <a:off x="761895" y="1333922"/>
            <a:ext cx="13716212" cy="6480720"/>
          </a:xfrm>
        </p:spPr>
        <p:txBody>
          <a:bodyPr/>
          <a:lstStyle>
            <a:lvl1pPr>
              <a:defRPr sz="2800" b="1">
                <a:solidFill>
                  <a:srgbClr val="6B6B6B"/>
                </a:solidFill>
                <a:latin typeface="Arial" panose="020B0604020202020204" pitchFamily="34" charset="0"/>
                <a:cs typeface="Arial" panose="020B0604020202020204" pitchFamily="34" charset="0"/>
              </a:defRPr>
            </a:lvl1pPr>
            <a:lvl2pPr>
              <a:defRPr sz="2000" b="0">
                <a:solidFill>
                  <a:srgbClr val="6B6B6B"/>
                </a:solidFill>
                <a:latin typeface="Arial" panose="020B0604020202020204" pitchFamily="34" charset="0"/>
                <a:cs typeface="Arial" panose="020B0604020202020204" pitchFamily="34" charset="0"/>
              </a:defRPr>
            </a:lvl2pPr>
            <a:lvl3pPr>
              <a:defRPr sz="1800" b="0">
                <a:solidFill>
                  <a:srgbClr val="6B6B6B"/>
                </a:solidFill>
                <a:latin typeface="Arial" panose="020B0604020202020204" pitchFamily="34" charset="0"/>
                <a:cs typeface="Arial" panose="020B0604020202020204" pitchFamily="34" charset="0"/>
              </a:defRPr>
            </a:lvl3pPr>
            <a:lvl4pPr>
              <a:defRPr sz="1600" b="0">
                <a:solidFill>
                  <a:srgbClr val="6B6B6B"/>
                </a:solidFill>
                <a:latin typeface="Arial" panose="020B0604020202020204" pitchFamily="34" charset="0"/>
                <a:cs typeface="Arial" panose="020B0604020202020204" pitchFamily="34" charset="0"/>
              </a:defRPr>
            </a:lvl4pPr>
            <a:lvl5pPr>
              <a:defRPr sz="1600" b="0">
                <a:solidFill>
                  <a:srgbClr val="6B6B6B"/>
                </a:solidFill>
                <a:latin typeface="Arial" panose="020B0604020202020204" pitchFamily="34" charset="0"/>
                <a:cs typeface="Arial" panose="020B0604020202020204" pitchFamily="34" charset="0"/>
              </a:defRPr>
            </a:lvl5pPr>
          </a:lstStyle>
          <a:p>
            <a:pPr lvl="0"/>
            <a:r>
              <a:rPr lang="ko-KR" altLang="en-US" dirty="0"/>
              <a:t>마스터 텍스트 스타일을 편집합니다</a:t>
            </a:r>
          </a:p>
          <a:p>
            <a:pPr lvl="1"/>
            <a:r>
              <a:rPr lang="ko-KR" altLang="en-US" dirty="0"/>
              <a:t>둘째 수준</a:t>
            </a:r>
          </a:p>
          <a:p>
            <a:pPr lvl="2"/>
            <a:r>
              <a:rPr lang="ko-KR" altLang="en-US" dirty="0"/>
              <a:t>셋째 수준</a:t>
            </a:r>
          </a:p>
          <a:p>
            <a:pPr lvl="3"/>
            <a:r>
              <a:rPr lang="ko-KR" altLang="en-US" dirty="0"/>
              <a:t>넷째 수준</a:t>
            </a:r>
          </a:p>
          <a:p>
            <a:pPr lvl="4"/>
            <a:r>
              <a:rPr lang="ko-KR" altLang="en-US" dirty="0"/>
              <a:t>다섯째 수준</a:t>
            </a:r>
          </a:p>
        </p:txBody>
      </p:sp>
      <p:sp>
        <p:nvSpPr>
          <p:cNvPr id="4" name="날짜 개체 틀 3"/>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pPr>
              <a:defRPr/>
            </a:pPr>
            <a:fld id="{2EC3A8E2-B9DE-437B-B571-263DA6FC8CC7}" type="datetimeFigureOut">
              <a:rPr lang="ko-KR" altLang="en-US" smtClean="0"/>
              <a:pPr>
                <a:defRPr/>
              </a:pPr>
              <a:t>2023-12-04</a:t>
            </a:fld>
            <a:endParaRPr lang="ko-KR" altLang="en-US"/>
          </a:p>
        </p:txBody>
      </p:sp>
      <p:sp>
        <p:nvSpPr>
          <p:cNvPr id="5" name="바닥글 개체 틀 4"/>
          <p:cNvSpPr>
            <a:spLocks noGrp="1"/>
          </p:cNvSpPr>
          <p:nvPr>
            <p:ph type="ftr" sz="quarter" idx="11"/>
          </p:nvPr>
        </p:nvSpPr>
        <p:spPr/>
        <p:txBody>
          <a:bodyPr/>
          <a:lstStyle>
            <a:lvl1pPr>
              <a:defRPr>
                <a:latin typeface="Arial" panose="020B0604020202020204" pitchFamily="34" charset="0"/>
                <a:cs typeface="Arial" panose="020B0604020202020204" pitchFamily="34" charset="0"/>
              </a:defRPr>
            </a:lvl1pPr>
          </a:lstStyle>
          <a:p>
            <a:pPr>
              <a:defRPr/>
            </a:pPr>
            <a:endParaRPr lang="ko-KR" altLang="en-US"/>
          </a:p>
        </p:txBody>
      </p:sp>
      <p:sp>
        <p:nvSpPr>
          <p:cNvPr id="6" name="슬라이드 번호 개체 틀 5"/>
          <p:cNvSpPr>
            <a:spLocks noGrp="1"/>
          </p:cNvSpPr>
          <p:nvPr>
            <p:ph type="sldNum" sz="quarter" idx="12"/>
          </p:nvPr>
        </p:nvSpPr>
        <p:spPr/>
        <p:txBody>
          <a:bodyPr/>
          <a:lstStyle>
            <a:lvl1pPr>
              <a:defRPr>
                <a:latin typeface="Arial" panose="020B0604020202020204" pitchFamily="34" charset="0"/>
                <a:cs typeface="Arial" panose="020B0604020202020204" pitchFamily="34" charset="0"/>
              </a:defRPr>
            </a:lvl1pPr>
          </a:lstStyle>
          <a:p>
            <a:pPr>
              <a:defRPr/>
            </a:pPr>
            <a:fld id="{45A508B9-9A56-4258-898F-68993A65175B}" type="slidenum">
              <a:rPr lang="ko-KR" altLang="en-US" smtClean="0"/>
              <a:pPr>
                <a:defRPr/>
              </a:pPr>
              <a:t>‹#›</a:t>
            </a:fld>
            <a:endParaRPr lang="ko-KR" altLang="en-US" dirty="0"/>
          </a:p>
        </p:txBody>
      </p:sp>
    </p:spTree>
    <p:extLst>
      <p:ext uri="{BB962C8B-B14F-4D97-AF65-F5344CB8AC3E}">
        <p14:creationId xmlns:p14="http://schemas.microsoft.com/office/powerpoint/2010/main" val="33937022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p:cNvSpPr>
            <a:spLocks noGrp="1"/>
          </p:cNvSpPr>
          <p:nvPr>
            <p:ph type="title"/>
          </p:nvPr>
        </p:nvSpPr>
        <p:spPr>
          <a:xfrm>
            <a:off x="1203856" y="5508634"/>
            <a:ext cx="12954000" cy="1702593"/>
          </a:xfrm>
        </p:spPr>
        <p:txBody>
          <a:bodyPr anchor="t"/>
          <a:lstStyle>
            <a:lvl1pPr algn="l">
              <a:defRPr sz="5000" b="1" cap="all">
                <a:latin typeface="Arial" panose="020B0604020202020204" pitchFamily="34" charset="0"/>
                <a:cs typeface="Arial" panose="020B0604020202020204" pitchFamily="34" charset="0"/>
              </a:defRPr>
            </a:lvl1pPr>
          </a:lstStyle>
          <a:p>
            <a:r>
              <a:rPr lang="ko-KR" altLang="en-US"/>
              <a:t>마스터 제목 스타일 편집</a:t>
            </a:r>
          </a:p>
        </p:txBody>
      </p:sp>
      <p:sp>
        <p:nvSpPr>
          <p:cNvPr id="3" name="텍스트 개체 틀 2"/>
          <p:cNvSpPr>
            <a:spLocks noGrp="1"/>
          </p:cNvSpPr>
          <p:nvPr>
            <p:ph type="body" idx="1"/>
          </p:nvPr>
        </p:nvSpPr>
        <p:spPr>
          <a:xfrm>
            <a:off x="1203856" y="3633397"/>
            <a:ext cx="12954000" cy="1875233"/>
          </a:xfrm>
        </p:spPr>
        <p:txBody>
          <a:bodyPr anchor="b"/>
          <a:lstStyle>
            <a:lvl1pPr marL="0" indent="0">
              <a:buNone/>
              <a:defRPr sz="2500">
                <a:solidFill>
                  <a:schemeClr val="tx1">
                    <a:tint val="75000"/>
                  </a:schemeClr>
                </a:solidFill>
                <a:latin typeface="Arial" panose="020B0604020202020204" pitchFamily="34" charset="0"/>
                <a:cs typeface="Arial" panose="020B0604020202020204" pitchFamily="34" charset="0"/>
              </a:defRPr>
            </a:lvl1pPr>
            <a:lvl2pPr marL="571202" indent="0">
              <a:buNone/>
              <a:defRPr sz="2300">
                <a:solidFill>
                  <a:schemeClr val="tx1">
                    <a:tint val="75000"/>
                  </a:schemeClr>
                </a:solidFill>
              </a:defRPr>
            </a:lvl2pPr>
            <a:lvl3pPr marL="1142403" indent="0">
              <a:buNone/>
              <a:defRPr sz="2000">
                <a:solidFill>
                  <a:schemeClr val="tx1">
                    <a:tint val="75000"/>
                  </a:schemeClr>
                </a:solidFill>
              </a:defRPr>
            </a:lvl3pPr>
            <a:lvl4pPr marL="1713604" indent="0">
              <a:buNone/>
              <a:defRPr sz="1800">
                <a:solidFill>
                  <a:schemeClr val="tx1">
                    <a:tint val="75000"/>
                  </a:schemeClr>
                </a:solidFill>
              </a:defRPr>
            </a:lvl4pPr>
            <a:lvl5pPr marL="2284807" indent="0">
              <a:buNone/>
              <a:defRPr sz="1800">
                <a:solidFill>
                  <a:schemeClr val="tx1">
                    <a:tint val="75000"/>
                  </a:schemeClr>
                </a:solidFill>
              </a:defRPr>
            </a:lvl5pPr>
            <a:lvl6pPr marL="2856010" indent="0">
              <a:buNone/>
              <a:defRPr sz="1800">
                <a:solidFill>
                  <a:schemeClr val="tx1">
                    <a:tint val="75000"/>
                  </a:schemeClr>
                </a:solidFill>
              </a:defRPr>
            </a:lvl6pPr>
            <a:lvl7pPr marL="3427211" indent="0">
              <a:buNone/>
              <a:defRPr sz="1800">
                <a:solidFill>
                  <a:schemeClr val="tx1">
                    <a:tint val="75000"/>
                  </a:schemeClr>
                </a:solidFill>
              </a:defRPr>
            </a:lvl7pPr>
            <a:lvl8pPr marL="3998413" indent="0">
              <a:buNone/>
              <a:defRPr sz="1800">
                <a:solidFill>
                  <a:schemeClr val="tx1">
                    <a:tint val="75000"/>
                  </a:schemeClr>
                </a:solidFill>
              </a:defRPr>
            </a:lvl8pPr>
            <a:lvl9pPr marL="4569615" indent="0">
              <a:buNone/>
              <a:defRPr sz="1800">
                <a:solidFill>
                  <a:schemeClr val="tx1">
                    <a:tint val="75000"/>
                  </a:schemeClr>
                </a:solidFill>
              </a:defRPr>
            </a:lvl9pPr>
          </a:lstStyle>
          <a:p>
            <a:pPr lvl="0"/>
            <a:r>
              <a:rPr lang="ko-KR" altLang="en-US"/>
              <a:t>마스터 텍스트 스타일을 편집합니다</a:t>
            </a:r>
          </a:p>
        </p:txBody>
      </p:sp>
      <p:sp>
        <p:nvSpPr>
          <p:cNvPr id="4" name="날짜 개체 틀 3"/>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pPr>
              <a:defRPr/>
            </a:pPr>
            <a:fld id="{B0AC0706-528C-4E5B-A316-71D515866196}" type="datetimeFigureOut">
              <a:rPr lang="ko-KR" altLang="en-US" smtClean="0"/>
              <a:pPr>
                <a:defRPr/>
              </a:pPr>
              <a:t>2023-12-04</a:t>
            </a:fld>
            <a:endParaRPr lang="ko-KR" altLang="en-US"/>
          </a:p>
        </p:txBody>
      </p:sp>
      <p:sp>
        <p:nvSpPr>
          <p:cNvPr id="5" name="바닥글 개체 틀 4"/>
          <p:cNvSpPr>
            <a:spLocks noGrp="1"/>
          </p:cNvSpPr>
          <p:nvPr>
            <p:ph type="ftr" sz="quarter" idx="11"/>
          </p:nvPr>
        </p:nvSpPr>
        <p:spPr/>
        <p:txBody>
          <a:bodyPr/>
          <a:lstStyle>
            <a:lvl1pPr>
              <a:defRPr>
                <a:latin typeface="Arial" panose="020B0604020202020204" pitchFamily="34" charset="0"/>
                <a:cs typeface="Arial" panose="020B0604020202020204" pitchFamily="34" charset="0"/>
              </a:defRPr>
            </a:lvl1pPr>
          </a:lstStyle>
          <a:p>
            <a:pPr>
              <a:defRPr/>
            </a:pPr>
            <a:endParaRPr lang="ko-KR" altLang="en-US"/>
          </a:p>
        </p:txBody>
      </p:sp>
      <p:sp>
        <p:nvSpPr>
          <p:cNvPr id="6" name="슬라이드 번호 개체 틀 5"/>
          <p:cNvSpPr>
            <a:spLocks noGrp="1"/>
          </p:cNvSpPr>
          <p:nvPr>
            <p:ph type="sldNum" sz="quarter" idx="12"/>
          </p:nvPr>
        </p:nvSpPr>
        <p:spPr/>
        <p:txBody>
          <a:bodyPr/>
          <a:lstStyle>
            <a:lvl1pPr>
              <a:defRPr>
                <a:latin typeface="Arial" panose="020B0604020202020204" pitchFamily="34" charset="0"/>
                <a:cs typeface="Arial" panose="020B0604020202020204" pitchFamily="34" charset="0"/>
              </a:defRPr>
            </a:lvl1pPr>
          </a:lstStyle>
          <a:p>
            <a:pPr>
              <a:defRPr/>
            </a:pPr>
            <a:fld id="{BF1BA13A-E3D8-4B07-8D20-4216E347B617}" type="slidenum">
              <a:rPr lang="ko-KR" altLang="en-US" smtClean="0"/>
              <a:pPr>
                <a:defRPr/>
              </a:pPr>
              <a:t>‹#›</a:t>
            </a:fld>
            <a:endParaRPr lang="ko-KR" altLang="en-US"/>
          </a:p>
        </p:txBody>
      </p:sp>
    </p:spTree>
    <p:extLst>
      <p:ext uri="{BB962C8B-B14F-4D97-AF65-F5344CB8AC3E}">
        <p14:creationId xmlns:p14="http://schemas.microsoft.com/office/powerpoint/2010/main" val="152413146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제목 개체 틀 1"/>
          <p:cNvSpPr>
            <a:spLocks noGrp="1"/>
          </p:cNvSpPr>
          <p:nvPr>
            <p:ph type="title"/>
          </p:nvPr>
        </p:nvSpPr>
        <p:spPr bwMode="auto">
          <a:xfrm>
            <a:off x="761895" y="342900"/>
            <a:ext cx="13716212" cy="919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4248" tIns="57124" rIns="114248" bIns="57124" numCol="1" anchor="ctr" anchorCtr="0" compatLnSpc="1">
            <a:prstTxWarp prst="textNoShape">
              <a:avLst/>
            </a:prstTxWarp>
          </a:bodyPr>
          <a:lstStyle/>
          <a:p>
            <a:pPr lvl="0"/>
            <a:r>
              <a:rPr lang="ko-KR" altLang="en-US" dirty="0"/>
              <a:t>마스터 제목 스타일 편집</a:t>
            </a:r>
          </a:p>
        </p:txBody>
      </p:sp>
      <p:sp>
        <p:nvSpPr>
          <p:cNvPr id="1027" name="텍스트 개체 틀 2"/>
          <p:cNvSpPr>
            <a:spLocks noGrp="1"/>
          </p:cNvSpPr>
          <p:nvPr>
            <p:ph type="body" idx="1"/>
          </p:nvPr>
        </p:nvSpPr>
        <p:spPr bwMode="auto">
          <a:xfrm>
            <a:off x="761895" y="1549946"/>
            <a:ext cx="13716212" cy="6264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4248" tIns="57124" rIns="114248" bIns="57124" numCol="1" anchor="t" anchorCtr="0" compatLnSpc="1">
            <a:prstTxWarp prst="textNoShape">
              <a:avLst/>
            </a:prstTxWarp>
          </a:bodyPr>
          <a:lstStyle/>
          <a:p>
            <a:pPr lvl="0"/>
            <a:r>
              <a:rPr lang="ko-KR" altLang="en-US" dirty="0"/>
              <a:t>마스터 텍스트 스타일을 편집합니다</a:t>
            </a:r>
          </a:p>
          <a:p>
            <a:pPr lvl="1"/>
            <a:r>
              <a:rPr lang="ko-KR" altLang="en-US" dirty="0"/>
              <a:t>둘째 수준</a:t>
            </a:r>
          </a:p>
          <a:p>
            <a:pPr lvl="2"/>
            <a:r>
              <a:rPr lang="ko-KR" altLang="en-US" dirty="0"/>
              <a:t>셋째 수준</a:t>
            </a:r>
          </a:p>
          <a:p>
            <a:pPr lvl="3"/>
            <a:r>
              <a:rPr lang="ko-KR" altLang="en-US" dirty="0"/>
              <a:t>넷째 수준</a:t>
            </a:r>
          </a:p>
          <a:p>
            <a:pPr lvl="4"/>
            <a:r>
              <a:rPr lang="ko-KR" altLang="en-US" dirty="0"/>
              <a:t>다섯째 수준</a:t>
            </a:r>
          </a:p>
        </p:txBody>
      </p:sp>
      <p:sp>
        <p:nvSpPr>
          <p:cNvPr id="4" name="날짜 개체 틀 3"/>
          <p:cNvSpPr>
            <a:spLocks noGrp="1"/>
          </p:cNvSpPr>
          <p:nvPr>
            <p:ph type="dt" sz="half" idx="2"/>
          </p:nvPr>
        </p:nvSpPr>
        <p:spPr>
          <a:xfrm>
            <a:off x="761895" y="7945438"/>
            <a:ext cx="3555507" cy="457200"/>
          </a:xfrm>
          <a:prstGeom prst="rect">
            <a:avLst/>
          </a:prstGeom>
        </p:spPr>
        <p:txBody>
          <a:bodyPr vert="horz" wrap="square" lIns="114248" tIns="57124" rIns="114248" bIns="57124" numCol="1" anchor="ctr" anchorCtr="0" compatLnSpc="1">
            <a:prstTxWarp prst="textNoShape">
              <a:avLst/>
            </a:prstTxWarp>
          </a:bodyPr>
          <a:lstStyle>
            <a:lvl1pPr defTabSz="1139553" eaLnBrk="1" latinLnBrk="1" hangingPunct="1">
              <a:defRPr kumimoji="0" sz="1400">
                <a:solidFill>
                  <a:srgbClr val="898989"/>
                </a:solidFill>
                <a:latin typeface="Arial" panose="020B0604020202020204" pitchFamily="34" charset="0"/>
                <a:ea typeface="LG스마트체 Regular" panose="020B0600000101010101" pitchFamily="50" charset="-127"/>
                <a:cs typeface="Arial" panose="020B0604020202020204" pitchFamily="34" charset="0"/>
              </a:defRPr>
            </a:lvl1pPr>
          </a:lstStyle>
          <a:p>
            <a:pPr>
              <a:defRPr/>
            </a:pPr>
            <a:fld id="{6711C1B2-90F4-49F8-A375-40DDE5F017A8}" type="datetimeFigureOut">
              <a:rPr lang="ko-KR" altLang="en-US" smtClean="0"/>
              <a:pPr>
                <a:defRPr/>
              </a:pPr>
              <a:t>2023-12-04</a:t>
            </a:fld>
            <a:endParaRPr lang="ko-KR" altLang="en-US"/>
          </a:p>
        </p:txBody>
      </p:sp>
      <p:sp>
        <p:nvSpPr>
          <p:cNvPr id="5" name="바닥글 개체 틀 4"/>
          <p:cNvSpPr>
            <a:spLocks noGrp="1"/>
          </p:cNvSpPr>
          <p:nvPr>
            <p:ph type="ftr" sz="quarter" idx="3"/>
          </p:nvPr>
        </p:nvSpPr>
        <p:spPr>
          <a:xfrm>
            <a:off x="5206279" y="7945438"/>
            <a:ext cx="4827447" cy="457200"/>
          </a:xfrm>
          <a:prstGeom prst="rect">
            <a:avLst/>
          </a:prstGeom>
        </p:spPr>
        <p:txBody>
          <a:bodyPr vert="horz" wrap="square" lIns="114248" tIns="57124" rIns="114248" bIns="57124" numCol="1" anchor="ctr" anchorCtr="0" compatLnSpc="1">
            <a:prstTxWarp prst="textNoShape">
              <a:avLst/>
            </a:prstTxWarp>
          </a:bodyPr>
          <a:lstStyle>
            <a:lvl1pPr algn="ctr" defTabSz="1139553" eaLnBrk="1" latinLnBrk="1" hangingPunct="1">
              <a:defRPr kumimoji="0" sz="1400">
                <a:solidFill>
                  <a:srgbClr val="898989"/>
                </a:solidFill>
                <a:latin typeface="Arial" panose="020B0604020202020204" pitchFamily="34" charset="0"/>
                <a:ea typeface="LG스마트체 Regular" panose="020B0600000101010101" pitchFamily="50" charset="-127"/>
                <a:cs typeface="Arial" panose="020B0604020202020204" pitchFamily="34" charset="0"/>
              </a:defRPr>
            </a:lvl1pPr>
          </a:lstStyle>
          <a:p>
            <a:pPr>
              <a:defRPr/>
            </a:pPr>
            <a:endParaRPr lang="ko-KR" altLang="en-US"/>
          </a:p>
        </p:txBody>
      </p:sp>
      <p:sp>
        <p:nvSpPr>
          <p:cNvPr id="6" name="슬라이드 번호 개체 틀 5"/>
          <p:cNvSpPr>
            <a:spLocks noGrp="1"/>
          </p:cNvSpPr>
          <p:nvPr>
            <p:ph type="sldNum" sz="quarter" idx="4"/>
          </p:nvPr>
        </p:nvSpPr>
        <p:spPr>
          <a:xfrm>
            <a:off x="10922602" y="7945438"/>
            <a:ext cx="3555507" cy="457200"/>
          </a:xfrm>
          <a:prstGeom prst="rect">
            <a:avLst/>
          </a:prstGeom>
        </p:spPr>
        <p:txBody>
          <a:bodyPr vert="horz" wrap="square" lIns="114248" tIns="57124" rIns="114248" bIns="57124" numCol="1" anchor="ctr" anchorCtr="0" compatLnSpc="1">
            <a:prstTxWarp prst="textNoShape">
              <a:avLst/>
            </a:prstTxWarp>
          </a:bodyPr>
          <a:lstStyle>
            <a:lvl1pPr algn="r" eaLnBrk="1" latinLnBrk="1" hangingPunct="1">
              <a:defRPr kumimoji="0" sz="1400">
                <a:solidFill>
                  <a:srgbClr val="898989"/>
                </a:solidFill>
                <a:latin typeface="Arial" panose="020B0604020202020204" pitchFamily="34" charset="0"/>
                <a:ea typeface="LG스마트체 Regular" panose="020B0600000101010101" pitchFamily="50" charset="-127"/>
                <a:cs typeface="Arial" panose="020B0604020202020204" pitchFamily="34" charset="0"/>
              </a:defRPr>
            </a:lvl1pPr>
          </a:lstStyle>
          <a:p>
            <a:pPr>
              <a:defRPr/>
            </a:pPr>
            <a:fld id="{55AF0625-BC22-4FB1-A8E6-F900B1E07C1A}" type="slidenum">
              <a:rPr lang="ko-KR" altLang="en-US" smtClean="0"/>
              <a:pPr>
                <a:defRPr/>
              </a:pPr>
              <a:t>‹#›</a:t>
            </a:fld>
            <a:endParaRPr lang="ko-KR"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algn="ctr" defTabSz="1138163" rtl="0" eaLnBrk="0" fontAlgn="base" latinLnBrk="1" hangingPunct="0">
        <a:spcBef>
          <a:spcPct val="0"/>
        </a:spcBef>
        <a:spcAft>
          <a:spcPct val="0"/>
        </a:spcAft>
        <a:defRPr sz="4400" kern="1200">
          <a:solidFill>
            <a:schemeClr val="tx1">
              <a:lumMod val="65000"/>
              <a:lumOff val="35000"/>
            </a:schemeClr>
          </a:solidFill>
          <a:latin typeface="Arial" panose="020B0604020202020204" pitchFamily="34" charset="0"/>
          <a:ea typeface="LG스마트체 Bold" panose="020B0600000101010101" pitchFamily="50" charset="-127"/>
          <a:cs typeface="Arial" panose="020B0604020202020204" pitchFamily="34" charset="0"/>
        </a:defRPr>
      </a:lvl1pPr>
      <a:lvl2pPr algn="ctr" defTabSz="1138163" rtl="0" eaLnBrk="0" fontAlgn="base" latinLnBrk="1" hangingPunct="0">
        <a:spcBef>
          <a:spcPct val="0"/>
        </a:spcBef>
        <a:spcAft>
          <a:spcPct val="0"/>
        </a:spcAft>
        <a:defRPr sz="5500">
          <a:solidFill>
            <a:schemeClr val="tx1"/>
          </a:solidFill>
          <a:latin typeface="맑은 고딕" pitchFamily="50" charset="-127"/>
          <a:ea typeface="맑은 고딕" pitchFamily="50" charset="-127"/>
        </a:defRPr>
      </a:lvl2pPr>
      <a:lvl3pPr algn="ctr" defTabSz="1138163" rtl="0" eaLnBrk="0" fontAlgn="base" latinLnBrk="1" hangingPunct="0">
        <a:spcBef>
          <a:spcPct val="0"/>
        </a:spcBef>
        <a:spcAft>
          <a:spcPct val="0"/>
        </a:spcAft>
        <a:defRPr sz="5500">
          <a:solidFill>
            <a:schemeClr val="tx1"/>
          </a:solidFill>
          <a:latin typeface="맑은 고딕" pitchFamily="50" charset="-127"/>
          <a:ea typeface="맑은 고딕" pitchFamily="50" charset="-127"/>
        </a:defRPr>
      </a:lvl3pPr>
      <a:lvl4pPr algn="ctr" defTabSz="1138163" rtl="0" eaLnBrk="0" fontAlgn="base" latinLnBrk="1" hangingPunct="0">
        <a:spcBef>
          <a:spcPct val="0"/>
        </a:spcBef>
        <a:spcAft>
          <a:spcPct val="0"/>
        </a:spcAft>
        <a:defRPr sz="5500">
          <a:solidFill>
            <a:schemeClr val="tx1"/>
          </a:solidFill>
          <a:latin typeface="맑은 고딕" pitchFamily="50" charset="-127"/>
          <a:ea typeface="맑은 고딕" pitchFamily="50" charset="-127"/>
        </a:defRPr>
      </a:lvl4pPr>
      <a:lvl5pPr algn="ctr" defTabSz="1138163" rtl="0" eaLnBrk="0" fontAlgn="base" latinLnBrk="1" hangingPunct="0">
        <a:spcBef>
          <a:spcPct val="0"/>
        </a:spcBef>
        <a:spcAft>
          <a:spcPct val="0"/>
        </a:spcAft>
        <a:defRPr sz="5500">
          <a:solidFill>
            <a:schemeClr val="tx1"/>
          </a:solidFill>
          <a:latin typeface="맑은 고딕" pitchFamily="50" charset="-127"/>
          <a:ea typeface="맑은 고딕" pitchFamily="50" charset="-127"/>
        </a:defRPr>
      </a:lvl5pPr>
      <a:lvl6pPr marL="408067" algn="ctr" defTabSz="1142023" rtl="0" fontAlgn="base" latinLnBrk="1">
        <a:spcBef>
          <a:spcPct val="0"/>
        </a:spcBef>
        <a:spcAft>
          <a:spcPct val="0"/>
        </a:spcAft>
        <a:defRPr sz="5500">
          <a:solidFill>
            <a:schemeClr val="tx1"/>
          </a:solidFill>
          <a:latin typeface="맑은 고딕" pitchFamily="50" charset="-127"/>
          <a:ea typeface="맑은 고딕" pitchFamily="50" charset="-127"/>
        </a:defRPr>
      </a:lvl6pPr>
      <a:lvl7pPr marL="816135" algn="ctr" defTabSz="1142023" rtl="0" fontAlgn="base" latinLnBrk="1">
        <a:spcBef>
          <a:spcPct val="0"/>
        </a:spcBef>
        <a:spcAft>
          <a:spcPct val="0"/>
        </a:spcAft>
        <a:defRPr sz="5500">
          <a:solidFill>
            <a:schemeClr val="tx1"/>
          </a:solidFill>
          <a:latin typeface="맑은 고딕" pitchFamily="50" charset="-127"/>
          <a:ea typeface="맑은 고딕" pitchFamily="50" charset="-127"/>
        </a:defRPr>
      </a:lvl7pPr>
      <a:lvl8pPr marL="1224201" algn="ctr" defTabSz="1142023" rtl="0" fontAlgn="base" latinLnBrk="1">
        <a:spcBef>
          <a:spcPct val="0"/>
        </a:spcBef>
        <a:spcAft>
          <a:spcPct val="0"/>
        </a:spcAft>
        <a:defRPr sz="5500">
          <a:solidFill>
            <a:schemeClr val="tx1"/>
          </a:solidFill>
          <a:latin typeface="맑은 고딕" pitchFamily="50" charset="-127"/>
          <a:ea typeface="맑은 고딕" pitchFamily="50" charset="-127"/>
        </a:defRPr>
      </a:lvl8pPr>
      <a:lvl9pPr marL="1632270" algn="ctr" defTabSz="1142023" rtl="0" fontAlgn="base" latinLnBrk="1">
        <a:spcBef>
          <a:spcPct val="0"/>
        </a:spcBef>
        <a:spcAft>
          <a:spcPct val="0"/>
        </a:spcAft>
        <a:defRPr sz="5500">
          <a:solidFill>
            <a:schemeClr val="tx1"/>
          </a:solidFill>
          <a:latin typeface="맑은 고딕" pitchFamily="50" charset="-127"/>
          <a:ea typeface="맑은 고딕" pitchFamily="50" charset="-127"/>
        </a:defRPr>
      </a:lvl9pPr>
    </p:titleStyle>
    <p:bodyStyle>
      <a:lvl1pPr marL="423834" indent="-423834" algn="l" defTabSz="1138163" rtl="0" eaLnBrk="0" fontAlgn="base" latinLnBrk="1" hangingPunct="0">
        <a:spcBef>
          <a:spcPct val="20000"/>
        </a:spcBef>
        <a:spcAft>
          <a:spcPct val="0"/>
        </a:spcAft>
        <a:buFont typeface="Arial" panose="020B0604020202020204" pitchFamily="34" charset="0"/>
        <a:buChar char="•"/>
        <a:defRPr sz="32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1pPr>
      <a:lvl2pPr marL="923864" indent="-352402" algn="l" defTabSz="1138163" rtl="0" eaLnBrk="0" fontAlgn="base" latinLnBrk="1" hangingPunct="0">
        <a:spcBef>
          <a:spcPct val="20000"/>
        </a:spcBef>
        <a:spcAft>
          <a:spcPct val="0"/>
        </a:spcAft>
        <a:buFont typeface="Arial" panose="020B0604020202020204" pitchFamily="34" charset="0"/>
        <a:buChar char="–"/>
        <a:defRPr sz="24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2pPr>
      <a:lvl3pPr marL="1423892" indent="-280969" algn="l" defTabSz="1138163" rtl="0" eaLnBrk="0" fontAlgn="base" latinLnBrk="1" hangingPunct="0">
        <a:spcBef>
          <a:spcPct val="20000"/>
        </a:spcBef>
        <a:spcAft>
          <a:spcPct val="0"/>
        </a:spcAft>
        <a:buFont typeface="Arial" panose="020B0604020202020204" pitchFamily="34" charset="0"/>
        <a:buChar char="•"/>
        <a:defRPr sz="20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3pPr>
      <a:lvl4pPr marL="1995355" indent="-280969" algn="l" defTabSz="1138163" rtl="0" eaLnBrk="0" fontAlgn="base" latinLnBrk="1" hangingPunct="0">
        <a:spcBef>
          <a:spcPct val="20000"/>
        </a:spcBef>
        <a:spcAft>
          <a:spcPct val="0"/>
        </a:spcAft>
        <a:buFont typeface="Arial" panose="020B0604020202020204" pitchFamily="34" charset="0"/>
        <a:buChar char="–"/>
        <a:defRPr sz="18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4pPr>
      <a:lvl5pPr marL="2566817" indent="-280969" algn="l" defTabSz="1138163" rtl="0" eaLnBrk="0" fontAlgn="base" latinLnBrk="1" hangingPunct="0">
        <a:spcBef>
          <a:spcPct val="20000"/>
        </a:spcBef>
        <a:spcAft>
          <a:spcPct val="0"/>
        </a:spcAft>
        <a:buFont typeface="Arial" panose="020B0604020202020204" pitchFamily="34" charset="0"/>
        <a:buChar char="»"/>
        <a:defRPr sz="18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5pPr>
      <a:lvl6pPr marL="3141609" indent="-285602" algn="l" defTabSz="1142403" rtl="0" eaLnBrk="1" latinLnBrk="1" hangingPunct="1">
        <a:spcBef>
          <a:spcPct val="20000"/>
        </a:spcBef>
        <a:buFont typeface="Arial" pitchFamily="34" charset="0"/>
        <a:buChar char="•"/>
        <a:defRPr sz="2500" kern="1200">
          <a:solidFill>
            <a:schemeClr val="tx1"/>
          </a:solidFill>
          <a:latin typeface="+mn-lt"/>
          <a:ea typeface="+mn-ea"/>
          <a:cs typeface="+mn-cs"/>
        </a:defRPr>
      </a:lvl6pPr>
      <a:lvl7pPr marL="3712811" indent="-285602" algn="l" defTabSz="1142403" rtl="0" eaLnBrk="1" latinLnBrk="1" hangingPunct="1">
        <a:spcBef>
          <a:spcPct val="20000"/>
        </a:spcBef>
        <a:buFont typeface="Arial" pitchFamily="34" charset="0"/>
        <a:buChar char="•"/>
        <a:defRPr sz="2500" kern="1200">
          <a:solidFill>
            <a:schemeClr val="tx1"/>
          </a:solidFill>
          <a:latin typeface="+mn-lt"/>
          <a:ea typeface="+mn-ea"/>
          <a:cs typeface="+mn-cs"/>
        </a:defRPr>
      </a:lvl7pPr>
      <a:lvl8pPr marL="4284015" indent="-285602" algn="l" defTabSz="1142403" rtl="0" eaLnBrk="1" latinLnBrk="1" hangingPunct="1">
        <a:spcBef>
          <a:spcPct val="20000"/>
        </a:spcBef>
        <a:buFont typeface="Arial" pitchFamily="34" charset="0"/>
        <a:buChar char="•"/>
        <a:defRPr sz="2500" kern="1200">
          <a:solidFill>
            <a:schemeClr val="tx1"/>
          </a:solidFill>
          <a:latin typeface="+mn-lt"/>
          <a:ea typeface="+mn-ea"/>
          <a:cs typeface="+mn-cs"/>
        </a:defRPr>
      </a:lvl8pPr>
      <a:lvl9pPr marL="4855214" indent="-285602" algn="l" defTabSz="1142403" rtl="0" eaLnBrk="1" latinLnBrk="1" hangingPunct="1">
        <a:spcBef>
          <a:spcPct val="20000"/>
        </a:spcBef>
        <a:buFont typeface="Arial" pitchFamily="34" charset="0"/>
        <a:buChar char="•"/>
        <a:defRPr sz="2500" kern="1200">
          <a:solidFill>
            <a:schemeClr val="tx1"/>
          </a:solidFill>
          <a:latin typeface="+mn-lt"/>
          <a:ea typeface="+mn-ea"/>
          <a:cs typeface="+mn-cs"/>
        </a:defRPr>
      </a:lvl9pPr>
    </p:bodyStyle>
    <p:otherStyle>
      <a:defPPr>
        <a:defRPr lang="ko-KR"/>
      </a:defPPr>
      <a:lvl1pPr marL="0" algn="l" defTabSz="1142403" rtl="0" eaLnBrk="1" latinLnBrk="1" hangingPunct="1">
        <a:defRPr sz="2300" kern="1200">
          <a:solidFill>
            <a:schemeClr val="tx1"/>
          </a:solidFill>
          <a:latin typeface="+mn-lt"/>
          <a:ea typeface="+mn-ea"/>
          <a:cs typeface="+mn-cs"/>
        </a:defRPr>
      </a:lvl1pPr>
      <a:lvl2pPr marL="571202" algn="l" defTabSz="1142403" rtl="0" eaLnBrk="1" latinLnBrk="1" hangingPunct="1">
        <a:defRPr sz="2300" kern="1200">
          <a:solidFill>
            <a:schemeClr val="tx1"/>
          </a:solidFill>
          <a:latin typeface="+mn-lt"/>
          <a:ea typeface="+mn-ea"/>
          <a:cs typeface="+mn-cs"/>
        </a:defRPr>
      </a:lvl2pPr>
      <a:lvl3pPr marL="1142403" algn="l" defTabSz="1142403" rtl="0" eaLnBrk="1" latinLnBrk="1" hangingPunct="1">
        <a:defRPr sz="2300" kern="1200">
          <a:solidFill>
            <a:schemeClr val="tx1"/>
          </a:solidFill>
          <a:latin typeface="+mn-lt"/>
          <a:ea typeface="+mn-ea"/>
          <a:cs typeface="+mn-cs"/>
        </a:defRPr>
      </a:lvl3pPr>
      <a:lvl4pPr marL="1713604" algn="l" defTabSz="1142403" rtl="0" eaLnBrk="1" latinLnBrk="1" hangingPunct="1">
        <a:defRPr sz="2300" kern="1200">
          <a:solidFill>
            <a:schemeClr val="tx1"/>
          </a:solidFill>
          <a:latin typeface="+mn-lt"/>
          <a:ea typeface="+mn-ea"/>
          <a:cs typeface="+mn-cs"/>
        </a:defRPr>
      </a:lvl4pPr>
      <a:lvl5pPr marL="2284807" algn="l" defTabSz="1142403" rtl="0" eaLnBrk="1" latinLnBrk="1" hangingPunct="1">
        <a:defRPr sz="2300" kern="1200">
          <a:solidFill>
            <a:schemeClr val="tx1"/>
          </a:solidFill>
          <a:latin typeface="+mn-lt"/>
          <a:ea typeface="+mn-ea"/>
          <a:cs typeface="+mn-cs"/>
        </a:defRPr>
      </a:lvl5pPr>
      <a:lvl6pPr marL="2856010" algn="l" defTabSz="1142403" rtl="0" eaLnBrk="1" latinLnBrk="1" hangingPunct="1">
        <a:defRPr sz="2300" kern="1200">
          <a:solidFill>
            <a:schemeClr val="tx1"/>
          </a:solidFill>
          <a:latin typeface="+mn-lt"/>
          <a:ea typeface="+mn-ea"/>
          <a:cs typeface="+mn-cs"/>
        </a:defRPr>
      </a:lvl6pPr>
      <a:lvl7pPr marL="3427211" algn="l" defTabSz="1142403" rtl="0" eaLnBrk="1" latinLnBrk="1" hangingPunct="1">
        <a:defRPr sz="2300" kern="1200">
          <a:solidFill>
            <a:schemeClr val="tx1"/>
          </a:solidFill>
          <a:latin typeface="+mn-lt"/>
          <a:ea typeface="+mn-ea"/>
          <a:cs typeface="+mn-cs"/>
        </a:defRPr>
      </a:lvl7pPr>
      <a:lvl8pPr marL="3998413" algn="l" defTabSz="1142403" rtl="0" eaLnBrk="1" latinLnBrk="1" hangingPunct="1">
        <a:defRPr sz="2300" kern="1200">
          <a:solidFill>
            <a:schemeClr val="tx1"/>
          </a:solidFill>
          <a:latin typeface="+mn-lt"/>
          <a:ea typeface="+mn-ea"/>
          <a:cs typeface="+mn-cs"/>
        </a:defRPr>
      </a:lvl8pPr>
      <a:lvl9pPr marL="4569615" algn="l" defTabSz="1142403" rtl="0" eaLnBrk="1" latinLnBrk="1" hangingPunct="1">
        <a:defRPr sz="23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제목 3"/>
          <p:cNvSpPr>
            <a:spLocks noGrp="1"/>
          </p:cNvSpPr>
          <p:nvPr>
            <p:ph type="ctrTitle"/>
          </p:nvPr>
        </p:nvSpPr>
        <p:spPr>
          <a:xfrm>
            <a:off x="1284176" y="3422154"/>
            <a:ext cx="12954000" cy="1000702"/>
          </a:xfrm>
        </p:spPr>
        <p:txBody>
          <a:bodyPr/>
          <a:lstStyle/>
          <a:p>
            <a:r>
              <a:rPr lang="en-US" altLang="ko-KR" sz="4000" b="1" dirty="0"/>
              <a:t>Views on Rel-19 XR WI scope</a:t>
            </a:r>
            <a:endParaRPr lang="ko-KR" altLang="en-US" sz="4000" dirty="0"/>
          </a:p>
        </p:txBody>
      </p:sp>
    </p:spTree>
    <p:extLst>
      <p:ext uri="{BB962C8B-B14F-4D97-AF65-F5344CB8AC3E}">
        <p14:creationId xmlns:p14="http://schemas.microsoft.com/office/powerpoint/2010/main" val="328926869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General view </a:t>
            </a:r>
            <a:r>
              <a:rPr lang="en-US" altLang="ko-KR" dirty="0"/>
              <a:t>on potential objectives</a:t>
            </a:r>
            <a:endParaRPr lang="ko-KR" altLang="en-US"/>
          </a:p>
        </p:txBody>
      </p:sp>
      <p:sp>
        <p:nvSpPr>
          <p:cNvPr id="3" name="내용 개체 틀 2"/>
          <p:cNvSpPr>
            <a:spLocks noGrp="1"/>
          </p:cNvSpPr>
          <p:nvPr>
            <p:ph idx="1"/>
          </p:nvPr>
        </p:nvSpPr>
        <p:spPr>
          <a:xfrm>
            <a:off x="491208" y="1333922"/>
            <a:ext cx="14257584" cy="6696744"/>
          </a:xfrm>
        </p:spPr>
        <p:txBody>
          <a:bodyPr>
            <a:normAutofit lnSpcReduction="10000"/>
          </a:bodyPr>
          <a:lstStyle/>
          <a:p>
            <a:r>
              <a:rPr lang="en-US" altLang="ko-KR" sz="2400" dirty="0"/>
              <a:t>Proposed potential objectives in Rel-19 package summary (RP-232745) </a:t>
            </a:r>
          </a:p>
          <a:p>
            <a:pPr lvl="1"/>
            <a:r>
              <a:rPr lang="en-US" altLang="ko-KR" b="1" dirty="0"/>
              <a:t>Objective 1: </a:t>
            </a:r>
            <a:r>
              <a:rPr lang="en-US" altLang="ko-KR" dirty="0"/>
              <a:t>Study and if justified, specify aspects related to multi-modality(intra-UE)/multi-</a:t>
            </a:r>
            <a:r>
              <a:rPr lang="en-US" altLang="ko-KR" dirty="0" err="1"/>
              <a:t>QoS</a:t>
            </a:r>
            <a:r>
              <a:rPr lang="en-US" altLang="ko-KR" dirty="0"/>
              <a:t> flow (intra-UE) (with coordination with SA2/SA4), and other aspects requiring coordination w/ SA initiated work as necessary (e.g., SA2/SA4 task list which may potential have RAN impact).</a:t>
            </a:r>
          </a:p>
          <a:p>
            <a:pPr lvl="2"/>
            <a:r>
              <a:rPr lang="en-US" altLang="ko-KR" dirty="0"/>
              <a:t>Check in RAN#105</a:t>
            </a:r>
          </a:p>
          <a:p>
            <a:pPr lvl="1"/>
            <a:r>
              <a:rPr lang="en-US" altLang="ko-KR" b="1" dirty="0"/>
              <a:t>Objective 2: </a:t>
            </a:r>
            <a:r>
              <a:rPr lang="en-US" altLang="ko-KR" dirty="0"/>
              <a:t>Measurement Gaps / Scheduling restrictions: Specify enhancements for reducing the impact to capacity and impact to individual UEs with respect to scheduling restrictions for FR1 and FR2 inter-frequency RRM measurements with measurement gaps and FR2 intra-frequency measurements w/o measurement gaps. [RAN1, RAN2, RAN4]. </a:t>
            </a:r>
          </a:p>
          <a:p>
            <a:pPr lvl="1"/>
            <a:r>
              <a:rPr lang="en-US" altLang="ko-KR" b="1" dirty="0"/>
              <a:t>Objective 3: </a:t>
            </a:r>
            <a:r>
              <a:rPr lang="en-US" altLang="ko-KR" dirty="0"/>
              <a:t>UTO-UCI: support multiple CG configuration.</a:t>
            </a:r>
          </a:p>
          <a:p>
            <a:pPr lvl="1"/>
            <a:r>
              <a:rPr lang="en-US" altLang="ko-KR" b="1" dirty="0"/>
              <a:t>Objective 4: </a:t>
            </a:r>
            <a:r>
              <a:rPr lang="en-US" altLang="ko-KR" dirty="0"/>
              <a:t>CQI/CSI link adaption enhancement.</a:t>
            </a:r>
          </a:p>
          <a:p>
            <a:pPr lvl="2"/>
            <a:r>
              <a:rPr lang="en-US" altLang="ko-KR" dirty="0"/>
              <a:t>FFS exact scope: PDSCH reception based, Traffic related, Soft-HARQ.</a:t>
            </a:r>
          </a:p>
          <a:p>
            <a:pPr lvl="2"/>
            <a:r>
              <a:rPr lang="en-US" altLang="ko-KR" dirty="0"/>
              <a:t>FFS CBG </a:t>
            </a:r>
            <a:r>
              <a:rPr lang="en-US" altLang="ko-KR" dirty="0" err="1"/>
              <a:t>enh</a:t>
            </a:r>
            <a:r>
              <a:rPr lang="en-US" altLang="ko-KR" dirty="0"/>
              <a:t>. </a:t>
            </a:r>
          </a:p>
          <a:p>
            <a:pPr lvl="1"/>
            <a:r>
              <a:rPr lang="en-US" altLang="ko-KR" b="1" dirty="0"/>
              <a:t>Objective 5: </a:t>
            </a:r>
            <a:r>
              <a:rPr lang="en-US" altLang="ko-KR" dirty="0"/>
              <a:t>Delay aware / Delay adaptive (remaining time) scheduling. </a:t>
            </a:r>
          </a:p>
          <a:p>
            <a:pPr lvl="1"/>
            <a:endParaRPr lang="en-US" altLang="ko-KR" dirty="0"/>
          </a:p>
          <a:p>
            <a:r>
              <a:rPr lang="en-US" altLang="ko-KR" sz="2400" dirty="0" smtClean="0"/>
              <a:t>Although RAN2 </a:t>
            </a:r>
            <a:r>
              <a:rPr lang="en-US" altLang="ko-KR" sz="2400" dirty="0"/>
              <a:t>is the leading WG for Rel-19 XR </a:t>
            </a:r>
            <a:r>
              <a:rPr lang="en-US" altLang="ko-KR" sz="2400" dirty="0" smtClean="0"/>
              <a:t>evolution, there </a:t>
            </a:r>
            <a:r>
              <a:rPr lang="en-US" altLang="ko-KR" sz="2400" dirty="0"/>
              <a:t>are not enough RAN2-led topics and RAN1-led topics seems too many in the RAN </a:t>
            </a:r>
            <a:r>
              <a:rPr lang="en-US" altLang="ko-KR" sz="2400" dirty="0" smtClean="0"/>
              <a:t>chair’s </a:t>
            </a:r>
            <a:r>
              <a:rPr lang="en-US" altLang="ko-KR" sz="2400" dirty="0"/>
              <a:t>summary for Rel-19 package.</a:t>
            </a:r>
          </a:p>
          <a:p>
            <a:pPr lvl="1"/>
            <a:r>
              <a:rPr lang="en-US" altLang="ko-KR" dirty="0"/>
              <a:t>Three objectives (objective 2/3/4 ) are RAN1-led topic and one RAN2 related topic is checked in RAN#105.</a:t>
            </a:r>
          </a:p>
          <a:p>
            <a:r>
              <a:rPr lang="en-US" altLang="ko-KR" sz="2400" dirty="0">
                <a:solidFill>
                  <a:srgbClr val="C00000"/>
                </a:solidFill>
              </a:rPr>
              <a:t>Considering allocated TU for Rel-19 XR </a:t>
            </a:r>
            <a:r>
              <a:rPr lang="en-US" altLang="ko-KR" sz="2400" dirty="0" smtClean="0">
                <a:solidFill>
                  <a:srgbClr val="C00000"/>
                </a:solidFill>
              </a:rPr>
              <a:t>evolution, </a:t>
            </a:r>
            <a:r>
              <a:rPr lang="en-US" altLang="ko-KR" sz="2400" dirty="0">
                <a:solidFill>
                  <a:srgbClr val="C00000"/>
                </a:solidFill>
              </a:rPr>
              <a:t>RAN1-led objectives would need to be reduced and more RAN2-led objectives should be included in Rel-19 XR </a:t>
            </a:r>
            <a:r>
              <a:rPr lang="en-US" altLang="ko-KR" sz="2400" dirty="0" smtClean="0">
                <a:solidFill>
                  <a:srgbClr val="C00000"/>
                </a:solidFill>
              </a:rPr>
              <a:t>WI</a:t>
            </a:r>
            <a:r>
              <a:rPr lang="en-US" altLang="ko-KR" sz="2400" dirty="0">
                <a:solidFill>
                  <a:srgbClr val="C00000"/>
                </a:solidFill>
              </a:rPr>
              <a:t>.</a:t>
            </a:r>
          </a:p>
          <a:p>
            <a:endParaRPr lang="en-US" altLang="ko-KR" sz="2000" dirty="0"/>
          </a:p>
          <a:p>
            <a:endParaRPr lang="en-US" altLang="ko-KR" sz="2000" dirty="0"/>
          </a:p>
          <a:p>
            <a:endParaRPr lang="en-US" altLang="ko-KR" sz="2000" dirty="0"/>
          </a:p>
          <a:p>
            <a:endParaRPr lang="en-US" altLang="ko-KR" sz="2000" dirty="0"/>
          </a:p>
          <a:p>
            <a:endParaRPr lang="en-US" altLang="ko-KR" sz="2000" dirty="0"/>
          </a:p>
          <a:p>
            <a:endParaRPr lang="en-US" altLang="ko-KR" sz="2000" dirty="0"/>
          </a:p>
          <a:p>
            <a:endParaRPr lang="en-US" altLang="ko-KR" sz="2000" dirty="0"/>
          </a:p>
          <a:p>
            <a:endParaRPr lang="en-US" altLang="ko-KR" sz="2000" dirty="0"/>
          </a:p>
          <a:p>
            <a:endParaRPr lang="en-US" altLang="ko-KR" sz="2000" dirty="0"/>
          </a:p>
          <a:p>
            <a:endParaRPr lang="en-US" altLang="ko-KR" sz="2000" dirty="0"/>
          </a:p>
          <a:p>
            <a:endParaRPr lang="en-US" altLang="ko-KR" sz="2000" dirty="0"/>
          </a:p>
          <a:p>
            <a:endParaRPr lang="en-US" altLang="ko-KR" sz="2000" dirty="0"/>
          </a:p>
          <a:p>
            <a:endParaRPr lang="en-US" altLang="ko-KR" sz="2000" dirty="0"/>
          </a:p>
          <a:p>
            <a:endParaRPr lang="en-US" altLang="ko-KR" sz="2000" dirty="0"/>
          </a:p>
        </p:txBody>
      </p:sp>
    </p:spTree>
    <p:extLst>
      <p:ext uri="{BB962C8B-B14F-4D97-AF65-F5344CB8AC3E}">
        <p14:creationId xmlns:p14="http://schemas.microsoft.com/office/powerpoint/2010/main" val="361487398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Views on </a:t>
            </a:r>
            <a:r>
              <a:rPr lang="en-US" altLang="ko-KR" dirty="0"/>
              <a:t>RAN2-led objectives</a:t>
            </a:r>
            <a:endParaRPr lang="ko-KR" altLang="en-US"/>
          </a:p>
        </p:txBody>
      </p:sp>
      <p:sp>
        <p:nvSpPr>
          <p:cNvPr id="3" name="내용 개체 틀 2"/>
          <p:cNvSpPr>
            <a:spLocks noGrp="1"/>
          </p:cNvSpPr>
          <p:nvPr>
            <p:ph idx="1"/>
          </p:nvPr>
        </p:nvSpPr>
        <p:spPr>
          <a:xfrm>
            <a:off x="491208" y="1333922"/>
            <a:ext cx="14312373" cy="6912768"/>
          </a:xfrm>
        </p:spPr>
        <p:txBody>
          <a:bodyPr>
            <a:normAutofit/>
          </a:bodyPr>
          <a:lstStyle/>
          <a:p>
            <a:r>
              <a:rPr lang="en-US" altLang="ko-KR" sz="2400" b="1" dirty="0"/>
              <a:t>Potential scope for multi-modality/multi-flow</a:t>
            </a:r>
          </a:p>
          <a:p>
            <a:pPr lvl="1"/>
            <a:r>
              <a:rPr lang="en-US" altLang="ko-KR" dirty="0"/>
              <a:t>Study and if justified, specify aspects related to multi-modality(intra-UE)/multi-</a:t>
            </a:r>
            <a:r>
              <a:rPr lang="en-US" altLang="ko-KR" dirty="0" err="1"/>
              <a:t>QoS</a:t>
            </a:r>
            <a:r>
              <a:rPr lang="en-US" altLang="ko-KR" dirty="0"/>
              <a:t> flow (intra-UE) (with coordination with SA2/SA4), and other aspects requiring coordination w/ SA initiated work as necessary (e.g., SA2/SA4 task list which may potential have RAN impact).</a:t>
            </a:r>
          </a:p>
          <a:p>
            <a:pPr lvl="2"/>
            <a:r>
              <a:rPr lang="en-US" altLang="ko-KR" dirty="0"/>
              <a:t>Check in RAN#105</a:t>
            </a:r>
          </a:p>
          <a:p>
            <a:endParaRPr lang="en-US" altLang="ko-KR" sz="2400" dirty="0"/>
          </a:p>
          <a:p>
            <a:r>
              <a:rPr lang="en-US" altLang="ko-KR" sz="2400" dirty="0" smtClean="0"/>
              <a:t>LGE is generally </a:t>
            </a:r>
            <a:r>
              <a:rPr lang="en-US" altLang="ko-KR" sz="2400" dirty="0"/>
              <a:t>fine to wait till RAN#105 for this topic since if there is no clear definition/conclusion by SA2/SA4 for this topic, RAN2 discussion will be floated without conclusions. </a:t>
            </a:r>
          </a:p>
          <a:p>
            <a:r>
              <a:rPr lang="en-US" altLang="ko-KR" sz="2400" dirty="0"/>
              <a:t>However, nothing to do until RAN#105 is not productive and </a:t>
            </a:r>
            <a:r>
              <a:rPr lang="en-US" altLang="ko-KR" sz="2400" dirty="0" smtClean="0"/>
              <a:t>it is preferred </a:t>
            </a:r>
            <a:r>
              <a:rPr lang="en-US" altLang="ko-KR" sz="2400" dirty="0"/>
              <a:t>to make RAN2 discuss other important XR traffic characteristic which is not fully considered in Rel-18 XR WI and this can be discussed in RAN2 without SA2/SA4 input during that time.</a:t>
            </a:r>
          </a:p>
          <a:p>
            <a:endParaRPr lang="en-US" altLang="ko-KR" sz="2400" dirty="0">
              <a:solidFill>
                <a:srgbClr val="C00000"/>
              </a:solidFill>
            </a:endParaRPr>
          </a:p>
          <a:p>
            <a:r>
              <a:rPr lang="en-US" altLang="ko-KR" sz="2400" dirty="0">
                <a:solidFill>
                  <a:srgbClr val="C00000"/>
                </a:solidFill>
              </a:rPr>
              <a:t>RAN2 specific objectives which can be discussed without SA2/SA4 input need to be included. </a:t>
            </a:r>
          </a:p>
          <a:p>
            <a:endParaRPr lang="en-US" altLang="ko-KR" sz="2400" b="1" dirty="0"/>
          </a:p>
          <a:p>
            <a:endParaRPr lang="en-US" altLang="ko-KR" sz="2000" dirty="0"/>
          </a:p>
          <a:p>
            <a:endParaRPr lang="en-US" altLang="ko-KR" sz="900" dirty="0"/>
          </a:p>
          <a:p>
            <a:endParaRPr lang="en-US" altLang="ko-KR" sz="900" dirty="0"/>
          </a:p>
          <a:p>
            <a:endParaRPr lang="en-US" altLang="ko-KR" sz="2200" dirty="0"/>
          </a:p>
        </p:txBody>
      </p:sp>
      <p:sp>
        <p:nvSpPr>
          <p:cNvPr id="4" name="Rectangle 2"/>
          <p:cNvSpPr>
            <a:spLocks noChangeArrowheads="1"/>
          </p:cNvSpPr>
          <p:nvPr/>
        </p:nvSpPr>
        <p:spPr bwMode="auto">
          <a:xfrm>
            <a:off x="5315746" y="2373392"/>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ko-KR" altLang="en-US"/>
          </a:p>
        </p:txBody>
      </p:sp>
    </p:spTree>
    <p:extLst>
      <p:ext uri="{BB962C8B-B14F-4D97-AF65-F5344CB8AC3E}">
        <p14:creationId xmlns:p14="http://schemas.microsoft.com/office/powerpoint/2010/main" val="219747054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Views </a:t>
            </a:r>
            <a:r>
              <a:rPr lang="en-US" altLang="ko-KR" dirty="0"/>
              <a:t>on RAN2-led objectives</a:t>
            </a:r>
            <a:endParaRPr lang="ko-KR" altLang="en-US"/>
          </a:p>
        </p:txBody>
      </p:sp>
      <p:sp>
        <p:nvSpPr>
          <p:cNvPr id="3" name="내용 개체 틀 2"/>
          <p:cNvSpPr>
            <a:spLocks noGrp="1"/>
          </p:cNvSpPr>
          <p:nvPr>
            <p:ph idx="1"/>
          </p:nvPr>
        </p:nvSpPr>
        <p:spPr>
          <a:xfrm>
            <a:off x="491208" y="1333922"/>
            <a:ext cx="14312373" cy="6912768"/>
          </a:xfrm>
        </p:spPr>
        <p:txBody>
          <a:bodyPr>
            <a:normAutofit fontScale="92500" lnSpcReduction="10000"/>
          </a:bodyPr>
          <a:lstStyle/>
          <a:p>
            <a:r>
              <a:rPr lang="en-US" altLang="ko-KR" sz="2400" dirty="0"/>
              <a:t>RLC </a:t>
            </a:r>
            <a:r>
              <a:rPr lang="en-US" altLang="ko-KR" sz="2400" dirty="0" smtClean="0"/>
              <a:t>AM enhancement </a:t>
            </a:r>
            <a:r>
              <a:rPr lang="en-US" altLang="ko-KR" sz="2400" dirty="0"/>
              <a:t>for XR was proposed due to following reasons:</a:t>
            </a:r>
          </a:p>
          <a:p>
            <a:pPr lvl="1"/>
            <a:r>
              <a:rPr lang="en-US" altLang="ko-KR" dirty="0"/>
              <a:t>RLC AM operation does not consider short delay budget of a packet.</a:t>
            </a:r>
          </a:p>
          <a:p>
            <a:pPr lvl="1"/>
            <a:r>
              <a:rPr lang="en-US" altLang="ko-KR" dirty="0" smtClean="0"/>
              <a:t>RLC AM never </a:t>
            </a:r>
            <a:r>
              <a:rPr lang="en-US" altLang="ko-KR" dirty="0"/>
              <a:t>give up retransmission until successful transmission is confirmed or RLF is triggered. </a:t>
            </a:r>
          </a:p>
          <a:p>
            <a:r>
              <a:rPr lang="en-US" altLang="ko-KR" sz="2400" dirty="0"/>
              <a:t>UPIP enhancement was proposed due to following reasons:</a:t>
            </a:r>
          </a:p>
          <a:p>
            <a:pPr lvl="1"/>
            <a:r>
              <a:rPr lang="en-US" altLang="ko-KR" dirty="0"/>
              <a:t>UE needs to perform UPIP for every packet and whole data in the packet at PDCP. </a:t>
            </a:r>
          </a:p>
          <a:p>
            <a:pPr lvl="1"/>
            <a:r>
              <a:rPr lang="en-US" altLang="ko-KR" dirty="0"/>
              <a:t>Processing burden is too high at high data rate.</a:t>
            </a:r>
          </a:p>
          <a:p>
            <a:r>
              <a:rPr lang="en-US" altLang="ko-KR" sz="2400" dirty="0">
                <a:solidFill>
                  <a:srgbClr val="C00000"/>
                </a:solidFill>
              </a:rPr>
              <a:t>Even though this was discussed in offline discussion for Rel-19 UP enhancement at the last meeting, </a:t>
            </a:r>
            <a:r>
              <a:rPr lang="en-US" altLang="ko-KR" sz="2400" dirty="0" smtClean="0">
                <a:solidFill>
                  <a:srgbClr val="C00000"/>
                </a:solidFill>
              </a:rPr>
              <a:t>short </a:t>
            </a:r>
            <a:r>
              <a:rPr lang="en-US" altLang="ko-KR" sz="2400" dirty="0">
                <a:solidFill>
                  <a:srgbClr val="C00000"/>
                </a:solidFill>
              </a:rPr>
              <a:t>delay budget and high data rate </a:t>
            </a:r>
            <a:r>
              <a:rPr lang="en-US" altLang="ko-KR" sz="2400" dirty="0" smtClean="0">
                <a:solidFill>
                  <a:srgbClr val="C00000"/>
                </a:solidFill>
              </a:rPr>
              <a:t>are </a:t>
            </a:r>
            <a:r>
              <a:rPr lang="en-US" altLang="ko-KR" sz="2400" dirty="0">
                <a:solidFill>
                  <a:srgbClr val="C00000"/>
                </a:solidFill>
              </a:rPr>
              <a:t>important XR traffic characteristics </a:t>
            </a:r>
            <a:r>
              <a:rPr lang="en-US" altLang="ko-KR" sz="2400" dirty="0" smtClean="0">
                <a:solidFill>
                  <a:srgbClr val="C00000"/>
                </a:solidFill>
              </a:rPr>
              <a:t>and </a:t>
            </a:r>
            <a:r>
              <a:rPr lang="en-US" altLang="ko-KR" sz="2400" dirty="0">
                <a:solidFill>
                  <a:srgbClr val="C00000"/>
                </a:solidFill>
              </a:rPr>
              <a:t>reducing packet loss and providing security protection are </a:t>
            </a:r>
            <a:r>
              <a:rPr lang="en-US" altLang="ko-KR" sz="2400" dirty="0" smtClean="0">
                <a:solidFill>
                  <a:srgbClr val="C00000"/>
                </a:solidFill>
              </a:rPr>
              <a:t>also important </a:t>
            </a:r>
            <a:r>
              <a:rPr lang="en-US" altLang="ko-KR" sz="2400" dirty="0">
                <a:solidFill>
                  <a:srgbClr val="C00000"/>
                </a:solidFill>
              </a:rPr>
              <a:t>for XR </a:t>
            </a:r>
            <a:r>
              <a:rPr lang="en-US" altLang="ko-KR" sz="2400" dirty="0" smtClean="0">
                <a:solidFill>
                  <a:srgbClr val="C00000"/>
                </a:solidFill>
              </a:rPr>
              <a:t>services. </a:t>
            </a:r>
            <a:endParaRPr lang="en-US" altLang="ko-KR" sz="2400" dirty="0">
              <a:solidFill>
                <a:srgbClr val="C00000"/>
              </a:solidFill>
            </a:endParaRPr>
          </a:p>
          <a:p>
            <a:endParaRPr lang="en-US" altLang="ko-KR" sz="2400" dirty="0"/>
          </a:p>
          <a:p>
            <a:r>
              <a:rPr lang="en-GB" altLang="ko-KR" sz="2400" dirty="0"/>
              <a:t>Power saving is critical since XR services consume more UE power than other services in order to satisfy tight </a:t>
            </a:r>
            <a:r>
              <a:rPr lang="en-GB" altLang="ko-KR" sz="2400" dirty="0" err="1"/>
              <a:t>QoS</a:t>
            </a:r>
            <a:r>
              <a:rPr lang="en-GB" altLang="ko-KR" sz="2400" dirty="0"/>
              <a:t> requirements, e.g., higher throughput and low latency.  </a:t>
            </a:r>
            <a:endParaRPr lang="en-GB" altLang="ko-KR" sz="1000" dirty="0"/>
          </a:p>
          <a:p>
            <a:pPr lvl="1"/>
            <a:r>
              <a:rPr lang="en-US" altLang="ko-KR" dirty="0"/>
              <a:t>However, Rel-18 XR power saving enhancement is limited to handle non-integer periodicity and SFN wrap around problems in DRX operation. </a:t>
            </a:r>
          </a:p>
          <a:p>
            <a:r>
              <a:rPr lang="en-US" altLang="ko-KR" sz="2400" dirty="0"/>
              <a:t>Rel-18 XR power saving enhancements may not be sufficient to support multiple flows of one XR service, and it does not bring considerable power saving gain.</a:t>
            </a:r>
          </a:p>
          <a:p>
            <a:pPr lvl="1"/>
            <a:r>
              <a:rPr lang="en-US" altLang="ko-KR" dirty="0"/>
              <a:t>Since only one XR flow is aligned with the DRX cycle which may cause the transmission delay for other XR flows. Especially it is inappropriate for multiple flows of a XR service.</a:t>
            </a:r>
            <a:endParaRPr lang="en-US" altLang="ko-KR" sz="2400" dirty="0"/>
          </a:p>
          <a:p>
            <a:r>
              <a:rPr lang="en-US" altLang="ko-KR" sz="2400" dirty="0" smtClean="0">
                <a:solidFill>
                  <a:srgbClr val="C00000"/>
                </a:solidFill>
              </a:rPr>
              <a:t>It </a:t>
            </a:r>
            <a:r>
              <a:rPr lang="en-US" altLang="ko-KR" sz="2400" dirty="0">
                <a:solidFill>
                  <a:srgbClr val="C00000"/>
                </a:solidFill>
              </a:rPr>
              <a:t>is essential to improve power saving gain for multiple flows of a XR service without transmission delay. </a:t>
            </a:r>
            <a:endParaRPr lang="en-US" altLang="ko-KR" sz="2200" dirty="0"/>
          </a:p>
        </p:txBody>
      </p:sp>
      <p:sp>
        <p:nvSpPr>
          <p:cNvPr id="4" name="Rectangle 2"/>
          <p:cNvSpPr>
            <a:spLocks noChangeArrowheads="1"/>
          </p:cNvSpPr>
          <p:nvPr/>
        </p:nvSpPr>
        <p:spPr bwMode="auto">
          <a:xfrm>
            <a:off x="5315746" y="2373392"/>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ko-KR" altLang="en-US"/>
          </a:p>
        </p:txBody>
      </p:sp>
    </p:spTree>
    <p:extLst>
      <p:ext uri="{BB962C8B-B14F-4D97-AF65-F5344CB8AC3E}">
        <p14:creationId xmlns:p14="http://schemas.microsoft.com/office/powerpoint/2010/main" val="70460957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Views </a:t>
            </a:r>
            <a:r>
              <a:rPr lang="en-US" altLang="ko-KR" dirty="0"/>
              <a:t>on RAN2-led objectives</a:t>
            </a:r>
            <a:endParaRPr lang="ko-KR" altLang="en-US"/>
          </a:p>
        </p:txBody>
      </p:sp>
      <p:sp>
        <p:nvSpPr>
          <p:cNvPr id="3" name="내용 개체 틀 2"/>
          <p:cNvSpPr>
            <a:spLocks noGrp="1"/>
          </p:cNvSpPr>
          <p:nvPr>
            <p:ph idx="1"/>
          </p:nvPr>
        </p:nvSpPr>
        <p:spPr>
          <a:xfrm>
            <a:off x="491208" y="1333922"/>
            <a:ext cx="14312373" cy="6912768"/>
          </a:xfrm>
        </p:spPr>
        <p:txBody>
          <a:bodyPr>
            <a:normAutofit fontScale="92500" lnSpcReduction="10000"/>
          </a:bodyPr>
          <a:lstStyle/>
          <a:p>
            <a:r>
              <a:rPr lang="en-US" altLang="ko-KR" sz="2400" dirty="0"/>
              <a:t>Potential scope for scheduling</a:t>
            </a:r>
          </a:p>
          <a:p>
            <a:pPr lvl="1"/>
            <a:r>
              <a:rPr lang="en-US" altLang="ko-KR" dirty="0"/>
              <a:t>Delay aware / Delay adaptive (remaining time) scheduling. </a:t>
            </a:r>
          </a:p>
          <a:p>
            <a:endParaRPr lang="en-US" altLang="ko-KR" sz="2400" dirty="0"/>
          </a:p>
          <a:p>
            <a:r>
              <a:rPr lang="en-US" altLang="ko-KR" sz="2400" dirty="0"/>
              <a:t>For delay aware/adaptive scheduling, RAN2 discussed remaining time based enhancements in Rel-18 XR and finally delay status reporting (DSR) is </a:t>
            </a:r>
            <a:r>
              <a:rPr lang="en-US" altLang="ko-KR" sz="2400" dirty="0" smtClean="0"/>
              <a:t>introduced to report the amount of data having remaining time lower than a threshold.</a:t>
            </a:r>
            <a:endParaRPr lang="en-US" altLang="ko-KR" sz="2400" dirty="0"/>
          </a:p>
          <a:p>
            <a:r>
              <a:rPr lang="en-US" altLang="ko-KR" sz="2400" dirty="0" smtClean="0"/>
              <a:t>However, even if the network allocates an UL grant to the UE based on the received DSR, data not reported by the DSR can be included first in the MAC PDU and all data reported by the DSR would not be transmitted in time to the network and </a:t>
            </a:r>
            <a:r>
              <a:rPr lang="en-US" altLang="ko-KR" sz="2400" dirty="0"/>
              <a:t>not transmitted urgent data </a:t>
            </a:r>
            <a:r>
              <a:rPr lang="en-US" altLang="ko-KR" sz="2400" dirty="0" smtClean="0"/>
              <a:t>would </a:t>
            </a:r>
            <a:r>
              <a:rPr lang="en-US" altLang="ko-KR" sz="2400" dirty="0"/>
              <a:t>be unnecessarily </a:t>
            </a:r>
            <a:r>
              <a:rPr lang="en-US" altLang="ko-KR" sz="2400" dirty="0" smtClean="0"/>
              <a:t>discarded.</a:t>
            </a:r>
          </a:p>
          <a:p>
            <a:r>
              <a:rPr lang="en-US" altLang="ko-KR" sz="2400" dirty="0" smtClean="0">
                <a:solidFill>
                  <a:srgbClr val="C00000"/>
                </a:solidFill>
              </a:rPr>
              <a:t>Prioritized </a:t>
            </a:r>
            <a:r>
              <a:rPr lang="en-US" altLang="ko-KR" sz="2400" dirty="0">
                <a:solidFill>
                  <a:srgbClr val="C00000"/>
                </a:solidFill>
              </a:rPr>
              <a:t>scheduling for </a:t>
            </a:r>
            <a:r>
              <a:rPr lang="en-US" altLang="ko-KR" sz="2400" dirty="0" smtClean="0">
                <a:solidFill>
                  <a:srgbClr val="C00000"/>
                </a:solidFill>
              </a:rPr>
              <a:t>data reported by the DSR should </a:t>
            </a:r>
            <a:r>
              <a:rPr lang="en-US" altLang="ko-KR" sz="2400" dirty="0">
                <a:solidFill>
                  <a:srgbClr val="C00000"/>
                </a:solidFill>
              </a:rPr>
              <a:t>be considered as delay aware/adaptive </a:t>
            </a:r>
            <a:r>
              <a:rPr lang="en-US" altLang="ko-KR" sz="2400" dirty="0" smtClean="0">
                <a:solidFill>
                  <a:srgbClr val="C00000"/>
                </a:solidFill>
              </a:rPr>
              <a:t>scheduling to avoid unnecessary discard of urgent data.</a:t>
            </a:r>
          </a:p>
          <a:p>
            <a:endParaRPr lang="en-US" altLang="ko-KR" sz="2400" dirty="0" smtClean="0"/>
          </a:p>
          <a:p>
            <a:r>
              <a:rPr lang="en-US" altLang="ko-KR" sz="2400" dirty="0" smtClean="0"/>
              <a:t>Delay </a:t>
            </a:r>
            <a:r>
              <a:rPr lang="en-US" altLang="ko-KR" sz="2400" dirty="0"/>
              <a:t>requirement is defined per </a:t>
            </a:r>
            <a:r>
              <a:rPr lang="en-US" altLang="ko-KR" sz="2400" dirty="0" err="1"/>
              <a:t>QoS</a:t>
            </a:r>
            <a:r>
              <a:rPr lang="en-US" altLang="ko-KR" sz="2400" dirty="0"/>
              <a:t> flow and </a:t>
            </a:r>
            <a:r>
              <a:rPr lang="en-US" altLang="ko-KR" sz="2400" dirty="0" smtClean="0"/>
              <a:t>multiple </a:t>
            </a:r>
            <a:r>
              <a:rPr lang="en-US" altLang="ko-KR" sz="2400" dirty="0" err="1" smtClean="0"/>
              <a:t>QoS</a:t>
            </a:r>
            <a:r>
              <a:rPr lang="en-US" altLang="ko-KR" sz="2400" dirty="0" smtClean="0"/>
              <a:t> flows are typical XR traffic characteristic, but this was not fully considered in Rel-18 XR and DSR would </a:t>
            </a:r>
            <a:r>
              <a:rPr lang="en-US" altLang="ko-KR" sz="2400" dirty="0"/>
              <a:t>not be sufficient to satisfy delay requirement of each </a:t>
            </a:r>
            <a:r>
              <a:rPr lang="en-US" altLang="ko-KR" sz="2400" dirty="0" err="1"/>
              <a:t>QoS</a:t>
            </a:r>
            <a:r>
              <a:rPr lang="en-US" altLang="ko-KR" sz="2400" dirty="0"/>
              <a:t> </a:t>
            </a:r>
            <a:r>
              <a:rPr lang="en-US" altLang="ko-KR" sz="2400" dirty="0" smtClean="0"/>
              <a:t>flow among multiple </a:t>
            </a:r>
            <a:r>
              <a:rPr lang="en-US" altLang="ko-KR" sz="2400" dirty="0" err="1" smtClean="0"/>
              <a:t>QoS</a:t>
            </a:r>
            <a:r>
              <a:rPr lang="en-US" altLang="ko-KR" sz="2400" dirty="0" smtClean="0"/>
              <a:t> flows. </a:t>
            </a:r>
            <a:endParaRPr lang="en-US" altLang="ko-KR" sz="2400" dirty="0"/>
          </a:p>
          <a:p>
            <a:r>
              <a:rPr lang="en-US" altLang="ko-KR" sz="2400" dirty="0"/>
              <a:t>To enhance </a:t>
            </a:r>
            <a:r>
              <a:rPr lang="en-US" altLang="ko-KR" sz="2400" dirty="0" smtClean="0"/>
              <a:t>user experience for a XR </a:t>
            </a:r>
            <a:r>
              <a:rPr lang="en-US" altLang="ko-KR" sz="2400" dirty="0"/>
              <a:t>service with multiple </a:t>
            </a:r>
            <a:r>
              <a:rPr lang="en-US" altLang="ko-KR" sz="2400" dirty="0" err="1"/>
              <a:t>QoS</a:t>
            </a:r>
            <a:r>
              <a:rPr lang="en-US" altLang="ko-KR" sz="2400" dirty="0"/>
              <a:t> flows, finer </a:t>
            </a:r>
            <a:r>
              <a:rPr lang="en-US" altLang="ko-KR" sz="2400" dirty="0" err="1"/>
              <a:t>QoS</a:t>
            </a:r>
            <a:r>
              <a:rPr lang="en-US" altLang="ko-KR" sz="2400" dirty="0"/>
              <a:t> flow handling may be needed and prioritized handling for the </a:t>
            </a:r>
            <a:r>
              <a:rPr lang="en-US" altLang="ko-KR" sz="2400" dirty="0" err="1"/>
              <a:t>QoS</a:t>
            </a:r>
            <a:r>
              <a:rPr lang="en-US" altLang="ko-KR" sz="2400" dirty="0"/>
              <a:t> flow with short delay budget would be important.</a:t>
            </a:r>
          </a:p>
          <a:p>
            <a:r>
              <a:rPr lang="en-US" altLang="ko-KR" sz="2400" dirty="0" smtClean="0">
                <a:solidFill>
                  <a:srgbClr val="C00000"/>
                </a:solidFill>
              </a:rPr>
              <a:t>Prioritized </a:t>
            </a:r>
            <a:r>
              <a:rPr lang="en-US" altLang="ko-KR" sz="2400" dirty="0">
                <a:solidFill>
                  <a:srgbClr val="C00000"/>
                </a:solidFill>
              </a:rPr>
              <a:t>scheduling for the </a:t>
            </a:r>
            <a:r>
              <a:rPr lang="en-US" altLang="ko-KR" sz="2400" dirty="0" err="1">
                <a:solidFill>
                  <a:srgbClr val="C00000"/>
                </a:solidFill>
              </a:rPr>
              <a:t>QoS</a:t>
            </a:r>
            <a:r>
              <a:rPr lang="en-US" altLang="ko-KR" sz="2400" dirty="0">
                <a:solidFill>
                  <a:srgbClr val="C00000"/>
                </a:solidFill>
              </a:rPr>
              <a:t> flow with short delay budget, e.g. </a:t>
            </a:r>
            <a:r>
              <a:rPr lang="it-IT" altLang="ko-KR" sz="2400" dirty="0">
                <a:solidFill>
                  <a:srgbClr val="C00000"/>
                </a:solidFill>
              </a:rPr>
              <a:t>scheduling via different </a:t>
            </a:r>
            <a:r>
              <a:rPr lang="en-US" altLang="ko-KR" sz="2400" dirty="0">
                <a:solidFill>
                  <a:srgbClr val="C00000"/>
                </a:solidFill>
              </a:rPr>
              <a:t>LCH, should be considered as delay aware/adaptive scheduling.</a:t>
            </a:r>
          </a:p>
        </p:txBody>
      </p:sp>
      <p:sp>
        <p:nvSpPr>
          <p:cNvPr id="4" name="Rectangle 2"/>
          <p:cNvSpPr>
            <a:spLocks noChangeArrowheads="1"/>
          </p:cNvSpPr>
          <p:nvPr/>
        </p:nvSpPr>
        <p:spPr bwMode="auto">
          <a:xfrm>
            <a:off x="5315746" y="2373392"/>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ko-KR" altLang="en-US"/>
          </a:p>
        </p:txBody>
      </p:sp>
    </p:spTree>
    <p:extLst>
      <p:ext uri="{BB962C8B-B14F-4D97-AF65-F5344CB8AC3E}">
        <p14:creationId xmlns:p14="http://schemas.microsoft.com/office/powerpoint/2010/main" val="220298937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t>Views on RAN1-led </a:t>
            </a:r>
            <a:r>
              <a:rPr lang="en-US" altLang="ko-KR" dirty="0" smtClean="0"/>
              <a:t>objectives</a:t>
            </a:r>
            <a:endParaRPr lang="ko-KR" altLang="en-US" dirty="0"/>
          </a:p>
        </p:txBody>
      </p:sp>
      <p:sp>
        <p:nvSpPr>
          <p:cNvPr id="3" name="내용 개체 틀 2"/>
          <p:cNvSpPr>
            <a:spLocks noGrp="1"/>
          </p:cNvSpPr>
          <p:nvPr>
            <p:ph idx="1"/>
          </p:nvPr>
        </p:nvSpPr>
        <p:spPr>
          <a:xfrm>
            <a:off x="491208" y="1333922"/>
            <a:ext cx="14312373" cy="7056784"/>
          </a:xfrm>
        </p:spPr>
        <p:txBody>
          <a:bodyPr>
            <a:normAutofit fontScale="62500" lnSpcReduction="20000"/>
          </a:bodyPr>
          <a:lstStyle/>
          <a:p>
            <a:r>
              <a:rPr lang="en-US" altLang="ko-KR" sz="3200" dirty="0" smtClean="0"/>
              <a:t>Potential scope for RAN1 topic</a:t>
            </a:r>
            <a:endParaRPr lang="en-US" altLang="ko-KR" sz="3200" dirty="0"/>
          </a:p>
          <a:p>
            <a:pPr lvl="1"/>
            <a:r>
              <a:rPr lang="en-US" altLang="ko-KR" sz="2700" b="1" dirty="0"/>
              <a:t>Objective 2: </a:t>
            </a:r>
            <a:r>
              <a:rPr lang="en-US" altLang="ko-KR" sz="2700" dirty="0"/>
              <a:t>Measurement Gaps / Scheduling restrictions: Specify enhancements for reducing the impact to capacity and impact to individual UEs with respect to scheduling restrictions for FR1 and FR2 inter-frequency RRM measurements with measurement gaps and FR2 intra-frequency measurements w/o measurement gaps. [RAN1, RAN2, RAN4]. </a:t>
            </a:r>
          </a:p>
          <a:p>
            <a:pPr lvl="1"/>
            <a:r>
              <a:rPr lang="en-US" altLang="ko-KR" sz="2700" b="1" dirty="0"/>
              <a:t>Objective 3: </a:t>
            </a:r>
            <a:r>
              <a:rPr lang="en-US" altLang="ko-KR" sz="2700" dirty="0"/>
              <a:t>UTO-UCI: support multiple CG configuration.</a:t>
            </a:r>
          </a:p>
          <a:p>
            <a:pPr lvl="1"/>
            <a:r>
              <a:rPr lang="en-US" altLang="ko-KR" sz="2700" b="1" dirty="0"/>
              <a:t>Objective 4: </a:t>
            </a:r>
            <a:r>
              <a:rPr lang="en-US" altLang="ko-KR" sz="2700" dirty="0"/>
              <a:t>CQI/CSI link adaption enhancement.</a:t>
            </a:r>
          </a:p>
          <a:p>
            <a:pPr lvl="2"/>
            <a:r>
              <a:rPr lang="en-US" altLang="ko-KR" sz="2700" dirty="0"/>
              <a:t>FFS exact scope: PDSCH reception based, Traffic related, Soft-HARQ.</a:t>
            </a:r>
          </a:p>
          <a:p>
            <a:pPr lvl="2"/>
            <a:r>
              <a:rPr lang="en-US" altLang="ko-KR" sz="2700" dirty="0"/>
              <a:t>FFS CBG </a:t>
            </a:r>
            <a:r>
              <a:rPr lang="en-US" altLang="ko-KR" sz="2700" dirty="0" err="1"/>
              <a:t>enh</a:t>
            </a:r>
            <a:r>
              <a:rPr lang="en-US" altLang="ko-KR" sz="2700" dirty="0"/>
              <a:t>. </a:t>
            </a:r>
          </a:p>
          <a:p>
            <a:pPr lvl="1"/>
            <a:endParaRPr lang="en-US" altLang="ko-KR" sz="3000" dirty="0"/>
          </a:p>
          <a:p>
            <a:r>
              <a:rPr lang="en-US" altLang="ko-KR" sz="3200" dirty="0"/>
              <a:t>Scheduling restriction due to RRM measurement may be critical in achieving required QoS of XR service, as RAN1 discussed in Rel-18 XR. </a:t>
            </a:r>
          </a:p>
          <a:p>
            <a:r>
              <a:rPr lang="en-US" altLang="ko-KR" sz="3200" dirty="0"/>
              <a:t>The current design of Rel-18 UTO-UCI may not be suitable to support multiple flows of one XR service and XR traffic that requires higher reliability.</a:t>
            </a:r>
          </a:p>
          <a:p>
            <a:pPr lvl="1"/>
            <a:r>
              <a:rPr lang="en-US" altLang="ko-KR" sz="2700" dirty="0"/>
              <a:t>Since the current UTO-UCI is applicable only to single configuration, which causes redundant UCI multiplexing for a XR service that utilizes multiple CG configurations. </a:t>
            </a:r>
          </a:p>
          <a:p>
            <a:pPr lvl="1"/>
            <a:r>
              <a:rPr lang="en-US" altLang="ko-KR" sz="2700" dirty="0"/>
              <a:t>Also, if the XR traffic requires repetitions for higher reliability, current UTO-UCI may not indicate occurrences of upcoming transport blocks since it indicates maximally 8 PUSCH occasions including repetitions.   </a:t>
            </a:r>
          </a:p>
          <a:p>
            <a:r>
              <a:rPr lang="en-US" altLang="ko-KR" sz="3200" dirty="0" smtClean="0"/>
              <a:t>For CQI/CSI link adaption enhancement, RAN1 has already extensively discussed in Rel-17 URLLC/</a:t>
            </a:r>
            <a:r>
              <a:rPr lang="en-US" altLang="ko-KR" sz="3200" dirty="0" err="1" smtClean="0"/>
              <a:t>IIoT</a:t>
            </a:r>
            <a:endParaRPr lang="en-US" altLang="ko-KR" sz="3200" dirty="0"/>
          </a:p>
          <a:p>
            <a:pPr lvl="1"/>
            <a:r>
              <a:rPr lang="en-US" altLang="ko-KR" sz="2700" dirty="0"/>
              <a:t>However, RAN1 was unable to reach a consensus, since there were concerns about various obstacles to obtain the benefit and certain enhancements require specific UE implementation for the PDSCH decoding procedure.</a:t>
            </a:r>
            <a:endParaRPr lang="en-US" altLang="ko-KR" sz="2700" dirty="0">
              <a:solidFill>
                <a:srgbClr val="C00000"/>
              </a:solidFill>
            </a:endParaRPr>
          </a:p>
          <a:p>
            <a:endParaRPr lang="en-US" altLang="ko-KR" sz="3200" dirty="0">
              <a:solidFill>
                <a:srgbClr val="C00000"/>
              </a:solidFill>
            </a:endParaRPr>
          </a:p>
          <a:p>
            <a:r>
              <a:rPr lang="en-US" altLang="ko-KR" sz="3200" dirty="0">
                <a:solidFill>
                  <a:srgbClr val="C00000"/>
                </a:solidFill>
              </a:rPr>
              <a:t>UTO-UCI enhancement </a:t>
            </a:r>
            <a:r>
              <a:rPr lang="en-US" altLang="ko-KR" sz="3200" dirty="0" smtClean="0">
                <a:solidFill>
                  <a:srgbClr val="C00000"/>
                </a:solidFill>
              </a:rPr>
              <a:t>and scheduling restriction due to RRM measurement should be considered as Rel-19 XR Objectives.</a:t>
            </a:r>
          </a:p>
          <a:p>
            <a:pPr lvl="1"/>
            <a:r>
              <a:rPr lang="en-US" altLang="ko-KR" sz="2700" dirty="0" smtClean="0">
                <a:solidFill>
                  <a:srgbClr val="C00000"/>
                </a:solidFill>
              </a:rPr>
              <a:t>For </a:t>
            </a:r>
            <a:r>
              <a:rPr lang="en-US" altLang="ko-KR" sz="2700" dirty="0">
                <a:solidFill>
                  <a:srgbClr val="C00000"/>
                </a:solidFill>
              </a:rPr>
              <a:t>UTO-UCI enhancement, it is necessary to consider supporting UTO-UCI bit mapping per repetition </a:t>
            </a:r>
            <a:r>
              <a:rPr lang="en-US" altLang="ko-KR" sz="2700" dirty="0" smtClean="0">
                <a:solidFill>
                  <a:srgbClr val="C00000"/>
                </a:solidFill>
              </a:rPr>
              <a:t>bundle.</a:t>
            </a:r>
            <a:endParaRPr lang="en-US" altLang="ko-KR" sz="2700" dirty="0">
              <a:solidFill>
                <a:srgbClr val="C00000"/>
              </a:solidFill>
            </a:endParaRPr>
          </a:p>
          <a:p>
            <a:r>
              <a:rPr lang="en-US" altLang="ko-KR" sz="3200" dirty="0">
                <a:solidFill>
                  <a:srgbClr val="C00000"/>
                </a:solidFill>
              </a:rPr>
              <a:t>Given allocated TU for Rel-19 XR enhancement, it may not be productive to discuss </a:t>
            </a:r>
            <a:r>
              <a:rPr lang="fr-FR" altLang="ko-KR" sz="3200" dirty="0">
                <a:solidFill>
                  <a:srgbClr val="C00000"/>
                </a:solidFill>
              </a:rPr>
              <a:t>CQI/CSI link adaption enhancement again</a:t>
            </a:r>
            <a:r>
              <a:rPr lang="fr-FR" altLang="ko-KR" sz="3200" dirty="0" smtClean="0">
                <a:solidFill>
                  <a:srgbClr val="C00000"/>
                </a:solidFill>
              </a:rPr>
              <a:t>.</a:t>
            </a:r>
            <a:endParaRPr lang="en-US" altLang="ko-KR" sz="3200" dirty="0"/>
          </a:p>
          <a:p>
            <a:pPr lvl="1"/>
            <a:endParaRPr lang="en-US" altLang="ko-KR" dirty="0"/>
          </a:p>
        </p:txBody>
      </p:sp>
      <p:sp>
        <p:nvSpPr>
          <p:cNvPr id="4" name="Rectangle 2"/>
          <p:cNvSpPr>
            <a:spLocks noChangeArrowheads="1"/>
          </p:cNvSpPr>
          <p:nvPr/>
        </p:nvSpPr>
        <p:spPr bwMode="auto">
          <a:xfrm>
            <a:off x="5315746" y="2373392"/>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ko-KR" altLang="en-US"/>
          </a:p>
        </p:txBody>
      </p:sp>
    </p:spTree>
    <p:extLst>
      <p:ext uri="{BB962C8B-B14F-4D97-AF65-F5344CB8AC3E}">
        <p14:creationId xmlns:p14="http://schemas.microsoft.com/office/powerpoint/2010/main" val="185584183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t>Proposed work </a:t>
            </a:r>
            <a:r>
              <a:rPr lang="en-US" altLang="ko-KR" dirty="0" smtClean="0"/>
              <a:t>scope</a:t>
            </a:r>
            <a:endParaRPr lang="ko-KR" altLang="en-US" dirty="0"/>
          </a:p>
        </p:txBody>
      </p:sp>
      <p:sp>
        <p:nvSpPr>
          <p:cNvPr id="3" name="내용 개체 틀 2"/>
          <p:cNvSpPr>
            <a:spLocks noGrp="1"/>
          </p:cNvSpPr>
          <p:nvPr>
            <p:ph idx="1"/>
          </p:nvPr>
        </p:nvSpPr>
        <p:spPr>
          <a:xfrm>
            <a:off x="491208" y="1333922"/>
            <a:ext cx="13986899" cy="6480720"/>
          </a:xfrm>
        </p:spPr>
        <p:txBody>
          <a:bodyPr>
            <a:normAutofit fontScale="92500" lnSpcReduction="10000"/>
          </a:bodyPr>
          <a:lstStyle/>
          <a:p>
            <a:pPr marL="514350" indent="-514350">
              <a:buFont typeface="+mj-lt"/>
              <a:buAutoNum type="arabicPeriod"/>
            </a:pPr>
            <a:r>
              <a:rPr lang="en-US" altLang="ko-KR" sz="2400" dirty="0"/>
              <a:t>Study and if justified, specify aspects related to </a:t>
            </a:r>
            <a:r>
              <a:rPr lang="en-US" altLang="ko-KR" sz="2400" dirty="0" smtClean="0"/>
              <a:t>multiple </a:t>
            </a:r>
            <a:r>
              <a:rPr lang="en-US" altLang="ko-KR" sz="2400" dirty="0" err="1" smtClean="0"/>
              <a:t>QoS</a:t>
            </a:r>
            <a:r>
              <a:rPr lang="en-US" altLang="ko-KR" sz="2400" dirty="0" smtClean="0"/>
              <a:t> </a:t>
            </a:r>
            <a:r>
              <a:rPr lang="en-US" altLang="ko-KR" sz="2400" dirty="0"/>
              <a:t>flow (intra-UE</a:t>
            </a:r>
            <a:r>
              <a:rPr lang="en-US" altLang="ko-KR" sz="2400" dirty="0" smtClean="0"/>
              <a:t>), </a:t>
            </a:r>
            <a:r>
              <a:rPr lang="en-US" altLang="ko-KR" sz="2400" dirty="0"/>
              <a:t>and other aspects requiring coordination </a:t>
            </a:r>
            <a:r>
              <a:rPr lang="en-US" altLang="ko-KR" sz="2400" dirty="0" smtClean="0"/>
              <a:t>with </a:t>
            </a:r>
            <a:r>
              <a:rPr lang="en-US" altLang="ko-KR" sz="2400" dirty="0"/>
              <a:t>SA initiated work as </a:t>
            </a:r>
            <a:r>
              <a:rPr lang="en-US" altLang="ko-KR" sz="2400" dirty="0" smtClean="0"/>
              <a:t>necessary </a:t>
            </a:r>
            <a:r>
              <a:rPr lang="en-US" altLang="ko-KR" sz="2400" dirty="0"/>
              <a:t>[RAN2, RAN3]</a:t>
            </a:r>
          </a:p>
          <a:p>
            <a:pPr lvl="1"/>
            <a:r>
              <a:rPr lang="en-US" altLang="ko-KR" dirty="0"/>
              <a:t>Support multiple DRX configurations for multiple </a:t>
            </a:r>
            <a:r>
              <a:rPr lang="en-US" altLang="ko-KR" dirty="0" smtClean="0"/>
              <a:t>flows </a:t>
            </a:r>
          </a:p>
          <a:p>
            <a:pPr lvl="1"/>
            <a:endParaRPr lang="en-US" altLang="ko-KR" dirty="0"/>
          </a:p>
          <a:p>
            <a:pPr marL="514350" indent="-514350">
              <a:buFont typeface="+mj-lt"/>
              <a:buAutoNum type="arabicPeriod"/>
            </a:pPr>
            <a:r>
              <a:rPr lang="en-US" altLang="ko-KR" sz="2400" dirty="0"/>
              <a:t>Measurement Gaps / Scheduling </a:t>
            </a:r>
            <a:r>
              <a:rPr lang="en-US" altLang="ko-KR" sz="2400" dirty="0" smtClean="0"/>
              <a:t>restrictions </a:t>
            </a:r>
            <a:r>
              <a:rPr lang="en-US" altLang="ko-KR" sz="2400" dirty="0"/>
              <a:t>[RAN1, RAN2, RAN4]</a:t>
            </a:r>
          </a:p>
          <a:p>
            <a:pPr lvl="1"/>
            <a:r>
              <a:rPr lang="en-US" altLang="ko-KR" sz="2100" dirty="0"/>
              <a:t>Specify enhancements for reducing the impact to capacity with respect to scheduling restrictions due to RRM measurement</a:t>
            </a:r>
          </a:p>
          <a:p>
            <a:pPr marL="1014380" lvl="1" indent="-514350"/>
            <a:endParaRPr lang="en-US" altLang="ko-KR" dirty="0"/>
          </a:p>
          <a:p>
            <a:pPr marL="514350" indent="-514350">
              <a:buFont typeface="+mj-lt"/>
              <a:buAutoNum type="arabicPeriod"/>
            </a:pPr>
            <a:r>
              <a:rPr lang="en-US" altLang="ko-KR" sz="2400" dirty="0"/>
              <a:t>UTO-UCI</a:t>
            </a:r>
            <a:r>
              <a:rPr lang="en-US" altLang="ko-KR" sz="3200" dirty="0"/>
              <a:t> </a:t>
            </a:r>
            <a:r>
              <a:rPr lang="en-US" altLang="ko-KR" sz="2400" dirty="0"/>
              <a:t>enhancements [RAN1, RAN2]</a:t>
            </a:r>
          </a:p>
          <a:p>
            <a:pPr lvl="1"/>
            <a:r>
              <a:rPr lang="en-US" altLang="ko-KR" sz="2100" dirty="0"/>
              <a:t>Support UTO-UCI applicable to multiple CG configurations</a:t>
            </a:r>
          </a:p>
          <a:p>
            <a:pPr lvl="1"/>
            <a:r>
              <a:rPr lang="en-US" altLang="ko-KR" sz="2100" dirty="0"/>
              <a:t>Support UTO-UCI bit mapping per repetition bundle</a:t>
            </a:r>
          </a:p>
          <a:p>
            <a:pPr marL="1014380" lvl="1" indent="-514350"/>
            <a:endParaRPr lang="en-US" altLang="ko-KR" dirty="0"/>
          </a:p>
          <a:p>
            <a:pPr marL="514350" indent="-514350">
              <a:buFont typeface="+mj-lt"/>
              <a:buAutoNum type="arabicPeriod"/>
            </a:pPr>
            <a:r>
              <a:rPr lang="en-US" altLang="ko-KR" sz="2400" dirty="0"/>
              <a:t>Delay aware / Delay adaptive (remaining time) scheduling [RAN2]</a:t>
            </a:r>
          </a:p>
          <a:p>
            <a:pPr lvl="1"/>
            <a:r>
              <a:rPr lang="en-US" altLang="ko-KR" dirty="0" smtClean="0"/>
              <a:t>Support prioritized </a:t>
            </a:r>
            <a:r>
              <a:rPr lang="en-US" altLang="ko-KR" dirty="0"/>
              <a:t>scheduling for data reported by the DSR </a:t>
            </a:r>
          </a:p>
          <a:p>
            <a:pPr lvl="1"/>
            <a:r>
              <a:rPr lang="en-US" altLang="ko-KR" dirty="0" smtClean="0"/>
              <a:t>Support </a:t>
            </a:r>
            <a:r>
              <a:rPr lang="en-US" altLang="ko-KR" dirty="0"/>
              <a:t>p</a:t>
            </a:r>
            <a:r>
              <a:rPr lang="en-US" altLang="ko-KR" dirty="0" smtClean="0"/>
              <a:t>rioritized </a:t>
            </a:r>
            <a:r>
              <a:rPr lang="en-US" altLang="ko-KR" dirty="0"/>
              <a:t>scheduling for the </a:t>
            </a:r>
            <a:r>
              <a:rPr lang="en-US" altLang="ko-KR" dirty="0" err="1"/>
              <a:t>QoS</a:t>
            </a:r>
            <a:r>
              <a:rPr lang="en-US" altLang="ko-KR" dirty="0"/>
              <a:t> flow with short delay budget, e.g. scheduling via different </a:t>
            </a:r>
            <a:r>
              <a:rPr lang="en-US" altLang="ko-KR" dirty="0" smtClean="0"/>
              <a:t>LCH</a:t>
            </a:r>
            <a:endParaRPr lang="en-US" altLang="ko-KR" dirty="0"/>
          </a:p>
          <a:p>
            <a:pPr lvl="1"/>
            <a:endParaRPr lang="en-US" altLang="ko-KR" dirty="0"/>
          </a:p>
          <a:p>
            <a:pPr marL="514350" indent="-514350">
              <a:buFont typeface="+mj-lt"/>
              <a:buAutoNum type="arabicPeriod"/>
            </a:pPr>
            <a:r>
              <a:rPr lang="en-US" altLang="ko-KR" sz="2400" dirty="0"/>
              <a:t>Protocol enhancement for XR traffic with short delay budget and high data rate [RAN2]</a:t>
            </a:r>
          </a:p>
          <a:p>
            <a:pPr lvl="1"/>
            <a:r>
              <a:rPr lang="en-US" altLang="ko-KR" dirty="0" smtClean="0"/>
              <a:t>Specify RLC </a:t>
            </a:r>
            <a:r>
              <a:rPr lang="en-US" altLang="ko-KR" dirty="0" smtClean="0"/>
              <a:t>AM enhancement </a:t>
            </a:r>
            <a:r>
              <a:rPr lang="en-US" altLang="ko-KR" dirty="0"/>
              <a:t>to support latency-sensitive data </a:t>
            </a:r>
            <a:r>
              <a:rPr lang="en-US" altLang="ko-KR" dirty="0" smtClean="0"/>
              <a:t>transfer</a:t>
            </a:r>
            <a:endParaRPr lang="en-US" altLang="ko-KR" dirty="0"/>
          </a:p>
          <a:p>
            <a:pPr lvl="1"/>
            <a:r>
              <a:rPr lang="en-US" altLang="ko-KR" dirty="0"/>
              <a:t>Support p</a:t>
            </a:r>
            <a:r>
              <a:rPr lang="en-US" altLang="ko-KR" dirty="0" smtClean="0"/>
              <a:t>artial </a:t>
            </a:r>
            <a:r>
              <a:rPr lang="en-US" altLang="ko-KR" dirty="0" err="1" smtClean="0"/>
              <a:t>UserPlane</a:t>
            </a:r>
            <a:r>
              <a:rPr lang="en-US" altLang="ko-KR" dirty="0" smtClean="0"/>
              <a:t> </a:t>
            </a:r>
            <a:r>
              <a:rPr lang="en-US" altLang="ko-KR" dirty="0"/>
              <a:t>Integrity Protection (UPIP</a:t>
            </a:r>
            <a:r>
              <a:rPr lang="en-US" altLang="ko-KR" dirty="0" smtClean="0"/>
              <a:t>)</a:t>
            </a:r>
            <a:endParaRPr lang="ko-KR" altLang="en-US" dirty="0"/>
          </a:p>
        </p:txBody>
      </p:sp>
    </p:spTree>
    <p:extLst>
      <p:ext uri="{BB962C8B-B14F-4D97-AF65-F5344CB8AC3E}">
        <p14:creationId xmlns:p14="http://schemas.microsoft.com/office/powerpoint/2010/main" val="40979227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alpha val="65000"/>
          </a:scheme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문서" ma:contentTypeID="0x0101001A17329BE811674CBF326964265B0841" ma:contentTypeVersion="1" ma:contentTypeDescription="새 문서를 만듭니다." ma:contentTypeScope="" ma:versionID="98b8e875c966f6fe102cbcb47e577e63">
  <xsd:schema xmlns:xsd="http://www.w3.org/2001/XMLSchema" xmlns:xs="http://www.w3.org/2001/XMLSchema" xmlns:p="http://schemas.microsoft.com/office/2006/metadata/properties" xmlns:ns1="http://schemas.microsoft.com/sharepoint/v3" targetNamespace="http://schemas.microsoft.com/office/2006/metadata/properties" ma:root="true" ma:fieldsID="d4ad92c12d927723e129d15ef340199a" ns1:_="">
    <xsd:import namespace="http://schemas.microsoft.com/sharepoint/v3"/>
    <xsd:element name="properties">
      <xsd:complexType>
        <xsd:sequence>
          <xsd:element name="documentManagement">
            <xsd:complexType>
              <xsd:all>
                <xsd:element ref="ns1:PublishingStartDate" minOccurs="0"/>
                <xsd:element ref="ns1:PublishingExpiration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시작 날짜 예약" ma:description="시작 날짜 예약은 게시 기능을 사용하여 만드는 사이트 열로, 사이트 방문자에게 이 페이지를 처음 표시할 날짜 및 시간을 지정하는 데 사용합니다." ma:internalName="PublishingStartDate">
      <xsd:simpleType>
        <xsd:restriction base="dms:Unknown"/>
      </xsd:simpleType>
    </xsd:element>
    <xsd:element name="PublishingExpirationDate" ma:index="9" nillable="true" ma:displayName="종료 날짜 예약" ma:description="종료 날짜 예약은 게시 기능을 사용하여 만드는 사이트 열로, 사이트 방문자에게 이 페이지를 더 이상 표시하지 않을 날짜 및 시간을 지정하는 데 사용됩니다." ma:internalName="PublishingExpirationDat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콘텐츠 형식"/>
        <xsd:element ref="dc:title" minOccurs="0" maxOccurs="1" ma:index="4" ma:displayName="제목"/>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ublishingExpirationDate xmlns="http://schemas.microsoft.com/sharepoint/v3" xsi:nil="true"/>
    <PublishingStartDate xmlns="http://schemas.microsoft.com/sharepoint/v3" xsi:nil="true"/>
  </documentManagement>
</p:properties>
</file>

<file path=customXml/itemProps1.xml><?xml version="1.0" encoding="utf-8"?>
<ds:datastoreItem xmlns:ds="http://schemas.openxmlformats.org/officeDocument/2006/customXml" ds:itemID="{1B5C5E36-BF63-4A2F-B977-501AF3EACC86}">
  <ds:schemaRefs>
    <ds:schemaRef ds:uri="http://schemas.microsoft.com/sharepoint/v3/contenttype/forms"/>
  </ds:schemaRefs>
</ds:datastoreItem>
</file>

<file path=customXml/itemProps2.xml><?xml version="1.0" encoding="utf-8"?>
<ds:datastoreItem xmlns:ds="http://schemas.openxmlformats.org/officeDocument/2006/customXml" ds:itemID="{A387A800-FD13-4A08-9E6D-57390EB2492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BF126B1-5379-444F-8DBB-0A41228BE666}">
  <ds:schemaRefs>
    <ds:schemaRef ds:uri="http://purl.org/dc/dcmitype/"/>
    <ds:schemaRef ds:uri="http://purl.org/dc/terms/"/>
    <ds:schemaRef ds:uri="http://schemas.microsoft.com/office/2006/documentManagement/types"/>
    <ds:schemaRef ds:uri="http://purl.org/dc/elements/1.1/"/>
    <ds:schemaRef ds:uri="http://www.w3.org/XML/1998/namespace"/>
    <ds:schemaRef ds:uri="http://schemas.openxmlformats.org/package/2006/metadata/core-properties"/>
    <ds:schemaRef ds:uri="http://schemas.microsoft.com/office/infopath/2007/PartnerControls"/>
    <ds:schemaRef ds:uri="http://schemas.microsoft.com/sharepoint/v3"/>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
  <TotalTime>78212</TotalTime>
  <Words>1412</Words>
  <Application>Microsoft Office PowerPoint</Application>
  <PresentationFormat>사용자 지정</PresentationFormat>
  <Paragraphs>104</Paragraphs>
  <Slides>7</Slides>
  <Notes>2</Notes>
  <HiddenSlides>0</HiddenSlides>
  <MMClips>0</MMClips>
  <ScaleCrop>false</ScaleCrop>
  <HeadingPairs>
    <vt:vector size="6" baseType="variant">
      <vt:variant>
        <vt:lpstr>사용한 글꼴</vt:lpstr>
      </vt:variant>
      <vt:variant>
        <vt:i4>5</vt:i4>
      </vt:variant>
      <vt:variant>
        <vt:lpstr>테마</vt:lpstr>
      </vt:variant>
      <vt:variant>
        <vt:i4>1</vt:i4>
      </vt:variant>
      <vt:variant>
        <vt:lpstr>슬라이드 제목</vt:lpstr>
      </vt:variant>
      <vt:variant>
        <vt:i4>7</vt:i4>
      </vt:variant>
    </vt:vector>
  </HeadingPairs>
  <TitlesOfParts>
    <vt:vector size="13" baseType="lpstr">
      <vt:lpstr>LG스마트체 Bold</vt:lpstr>
      <vt:lpstr>LG스마트체 Regular</vt:lpstr>
      <vt:lpstr>굴림</vt:lpstr>
      <vt:lpstr>맑은 고딕</vt:lpstr>
      <vt:lpstr>Arial</vt:lpstr>
      <vt:lpstr>Office 테마</vt:lpstr>
      <vt:lpstr>Views on Rel-19 XR WI scope</vt:lpstr>
      <vt:lpstr>General view on potential objectives</vt:lpstr>
      <vt:lpstr>Views on RAN2-led objectives</vt:lpstr>
      <vt:lpstr>Views on RAN2-led objectives</vt:lpstr>
      <vt:lpstr>Views on RAN2-led objectives</vt:lpstr>
      <vt:lpstr>Views on RAN1-led objectives</vt:lpstr>
      <vt:lpstr>Proposed work scope</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슬라이드 1</dc:title>
  <dc:creator>m</dc:creator>
  <cp:lastModifiedBy>LGE (Gyeong-Cheol)</cp:lastModifiedBy>
  <cp:revision>3529</cp:revision>
  <dcterms:created xsi:type="dcterms:W3CDTF">2016-10-11T04:12:52Z</dcterms:created>
  <dcterms:modified xsi:type="dcterms:W3CDTF">2023-12-04T01:54:07Z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0x0101001A17329BE811674CBF326964265B0841</vt:lpwstr>
  </property>
</Properties>
</file>