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87" r:id="rId5"/>
    <p:sldId id="388" r:id="rId6"/>
    <p:sldId id="384" r:id="rId7"/>
    <p:sldId id="389" r:id="rId8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e Chen / Samsung" initials="Zhe" lastIdx="1" clrIdx="0">
    <p:extLst>
      <p:ext uri="{19B8F6BF-5375-455C-9EA6-DF929625EA0E}">
        <p15:presenceInfo xmlns:p15="http://schemas.microsoft.com/office/powerpoint/2012/main" userId="Zhe Chen / 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60" autoAdjust="0"/>
    <p:restoredTop sz="94767" autoAdjust="0"/>
  </p:normalViewPr>
  <p:slideViewPr>
    <p:cSldViewPr snapToGrid="0">
      <p:cViewPr varScale="1">
        <p:scale>
          <a:sx n="109" d="100"/>
          <a:sy n="109" d="100"/>
        </p:scale>
        <p:origin x="72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2023/12/1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241913" y="254511"/>
            <a:ext cx="3852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 TSG </a:t>
            </a:r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RAN#102</a:t>
            </a:r>
            <a:endParaRPr kumimoji="1" lang="en-US" altLang="ja-JP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Edinburgh, </a:t>
            </a:r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Scotland, December </a:t>
            </a:r>
            <a:r>
              <a:rPr kumimoji="1" lang="en-US" altLang="ja-JP" sz="1500" baseline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11-15, 2023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10781064" y="254511"/>
            <a:ext cx="128901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RP-233027</a:t>
            </a:r>
            <a:endParaRPr kumimoji="1" lang="en-US" altLang="ja-JP" sz="150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1505600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360000" y="1296000"/>
            <a:ext cx="11505600" cy="5022000"/>
          </a:xfrm>
          <a:prstGeom prst="rect">
            <a:avLst/>
          </a:prstGeom>
        </p:spPr>
        <p:txBody>
          <a:bodyPr/>
          <a:lstStyle>
            <a:lvl1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1pPr>
            <a:lvl2pPr marL="563012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2pPr>
            <a:lvl3pPr marL="840274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3pPr>
            <a:lvl4pPr marL="1117536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4pPr>
            <a:lvl5pPr marL="1394798" indent="-285750">
              <a:spcAft>
                <a:spcPts val="600"/>
              </a:spcAft>
              <a:buFont typeface="Arial" panose="020B0604020202020204" pitchFamily="34" charset="0"/>
              <a:buChar char="•"/>
              <a:defRPr sz="21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365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C2F99CD-E90F-3044-A435-90F26F0BE5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 400" panose="020B0503030303020204" pitchFamily="34" charset="0"/>
                <a:ea typeface="SamsungOne 400" panose="020B0503030303020204" pitchFamily="34" charset="0"/>
                <a:cs typeface="Samsung Sharp Sans Bold" pitchFamily="2" charset="0"/>
              </a:rPr>
              <a:pPr algn="l"/>
              <a:t>‹#›</a:t>
            </a:fld>
            <a:endParaRPr lang="en-US" sz="750" dirty="0">
              <a:solidFill>
                <a:schemeClr val="tx1"/>
              </a:solidFill>
              <a:latin typeface="SamsungOne 400" panose="020B0503030303020204" pitchFamily="34" charset="0"/>
              <a:ea typeface="SamsungOne 400" panose="020B0503030303020204" pitchFamily="34" charset="0"/>
              <a:cs typeface="Samsung Sharp Sans Bold" pitchFamily="2" charset="0"/>
            </a:endParaRP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709" r:id="rId4"/>
    <p:sldLayoutId id="2147483670" r:id="rId5"/>
    <p:sldLayoutId id="2147483673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8" r:id="rId13"/>
    <p:sldLayoutId id="2147483720" r:id="rId14"/>
    <p:sldLayoutId id="2147483721" r:id="rId15"/>
    <p:sldLayoutId id="2147483723" r:id="rId16"/>
    <p:sldLayoutId id="2147483724" r:id="rId17"/>
    <p:sldLayoutId id="2147483726" r:id="rId18"/>
    <p:sldLayoutId id="2147483727" r:id="rId19"/>
    <p:sldLayoutId id="2147483728" r:id="rId20"/>
    <p:sldLayoutId id="2147483729" r:id="rId21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01/Docs/RP-232627.zip" TargetMode="External"/><Relationship Id="rId2" Type="http://schemas.openxmlformats.org/officeDocument/2006/relationships/hyperlink" Target="https://www.3gpp.org/ftp/tsg_ran/TSG_RAN/TSGR_102/Docs/RP-232745.zip" TargetMode="Externa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101/Docs/RP-232627.zip" TargetMode="Externa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837929" cy="2195512"/>
          </a:xfrm>
        </p:spPr>
        <p:txBody>
          <a:bodyPr/>
          <a:lstStyle/>
          <a:p>
            <a:r>
              <a:rPr lang="en-US" sz="4800" dirty="0"/>
              <a:t>Views on Additional </a:t>
            </a:r>
            <a:endParaRPr lang="en-US" sz="4800" dirty="0" smtClean="0"/>
          </a:p>
          <a:p>
            <a:r>
              <a:rPr lang="en-US" sz="4800" dirty="0" smtClean="0"/>
              <a:t>RAN3-led </a:t>
            </a:r>
            <a:r>
              <a:rPr lang="en-US" sz="4800" dirty="0"/>
              <a:t>Topics in Rel-19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</a:t>
            </a:r>
            <a:r>
              <a:rPr kumimoji="1" lang="en-US" altLang="ja-JP" sz="1500" kern="0" dirty="0" smtClean="0">
                <a:latin typeface="SamsungOne 700" panose="020B0803030303020204" pitchFamily="34" charset="0"/>
                <a:ea typeface="SamsungOne 700" panose="020B0803030303020204" pitchFamily="34" charset="0"/>
              </a:rPr>
              <a:t>9.1.3.4</a:t>
            </a:r>
            <a:endParaRPr kumimoji="1" lang="en-US" altLang="ja-JP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amsungOne 700" panose="020B0803030303020204" pitchFamily="34" charset="0"/>
              <a:ea typeface="SamsungOne 700" panose="020B0803030303020204" pitchFamily="34" charset="0"/>
              <a:cs typeface="+mn-cs"/>
            </a:endParaRP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864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General Guidelines from RAN Chair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360363" y="1295400"/>
            <a:ext cx="11504612" cy="5022850"/>
          </a:xfrm>
        </p:spPr>
        <p:txBody>
          <a:bodyPr/>
          <a:lstStyle/>
          <a:p>
            <a:r>
              <a:rPr lang="en-US" dirty="0" smtClean="0"/>
              <a:t>RAN chair recently shared his summary for RAN Rel-19 Package in </a:t>
            </a:r>
            <a:r>
              <a:rPr lang="en-US" dirty="0" smtClean="0">
                <a:hlinkClick r:id="rId2"/>
              </a:rPr>
              <a:t>RP-232745</a:t>
            </a:r>
            <a:r>
              <a:rPr lang="en-US" dirty="0" smtClean="0"/>
              <a:t>.</a:t>
            </a:r>
          </a:p>
          <a:p>
            <a:r>
              <a:rPr lang="en-US" dirty="0" smtClean="0"/>
              <a:t>A set of RAN3-led projects contain the following items:</a:t>
            </a:r>
          </a:p>
          <a:p>
            <a:pPr lvl="1"/>
            <a:r>
              <a:rPr lang="en-US" dirty="0" smtClean="0"/>
              <a:t>AI/ML for NG-RAN, SON/MDT Enhancements, </a:t>
            </a:r>
            <a:r>
              <a:rPr lang="en-US" altLang="zh-CN" dirty="0"/>
              <a:t>Additional Topological Enhancements  </a:t>
            </a:r>
            <a:endParaRPr lang="en-US" altLang="zh-CN" dirty="0" smtClean="0"/>
          </a:p>
          <a:p>
            <a:r>
              <a:rPr lang="en-US" dirty="0" err="1" smtClean="0"/>
              <a:t>QoE</a:t>
            </a:r>
            <a:r>
              <a:rPr lang="en-US" dirty="0" smtClean="0"/>
              <a:t> was discussed in RAN#101 </a:t>
            </a:r>
            <a:r>
              <a:rPr lang="en-US" dirty="0"/>
              <a:t>as summarized </a:t>
            </a:r>
            <a:r>
              <a:rPr lang="en-US" dirty="0" smtClean="0"/>
              <a:t>in </a:t>
            </a:r>
            <a:r>
              <a:rPr lang="en-US" dirty="0" smtClean="0">
                <a:hlinkClick r:id="rId3"/>
              </a:rPr>
              <a:t>RP-232628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While respecting the guidelines from RAN Chair, </a:t>
            </a:r>
            <a:r>
              <a:rPr lang="en-US" dirty="0" err="1" smtClean="0"/>
              <a:t>QoE</a:t>
            </a:r>
            <a:r>
              <a:rPr lang="en-US" dirty="0" smtClean="0"/>
              <a:t> may still have possibility for the commercialization in the near future in our view.</a:t>
            </a:r>
          </a:p>
        </p:txBody>
      </p:sp>
    </p:spTree>
    <p:extLst>
      <p:ext uri="{BB962C8B-B14F-4D97-AF65-F5344CB8AC3E}">
        <p14:creationId xmlns:p14="http://schemas.microsoft.com/office/powerpoint/2010/main" val="109030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ja-JP" dirty="0" smtClean="0"/>
              <a:t>Views on </a:t>
            </a:r>
            <a:r>
              <a:rPr lang="en-US" altLang="ja-JP" dirty="0" err="1" smtClean="0"/>
              <a:t>QoE</a:t>
            </a:r>
            <a:endParaRPr lang="en-US" altLang="ja-JP" dirty="0"/>
          </a:p>
          <a:p>
            <a:endParaRPr lang="ja-JP" alt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19398E-8C06-054C-AAEF-1EBBAF658DF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42898" y="1129902"/>
            <a:ext cx="10918558" cy="370586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100" dirty="0"/>
              <a:t>The item was supported by many companies from the discussion in RAN#101, and the initial potential objectives were also identified as summarized in </a:t>
            </a:r>
            <a:r>
              <a:rPr lang="en-US" altLang="zh-CN" sz="2100" dirty="0">
                <a:hlinkClick r:id="rId2"/>
              </a:rPr>
              <a:t>RP-232628</a:t>
            </a:r>
            <a:r>
              <a:rPr lang="en-US" altLang="zh-CN" sz="2100" dirty="0"/>
              <a:t>:</a:t>
            </a:r>
          </a:p>
          <a:p>
            <a:pPr marL="620162" lvl="1" indent="-342900">
              <a:buFont typeface="Arial" panose="020B0604020202020204" pitchFamily="34" charset="0"/>
              <a:buChar char="•"/>
            </a:pPr>
            <a:endParaRPr kumimoji="1" lang="en-US" altLang="zh-CN" sz="2100" dirty="0" smtClean="0">
              <a:solidFill>
                <a:schemeClr val="tx1"/>
              </a:solidFill>
            </a:endParaRPr>
          </a:p>
          <a:p>
            <a:pPr marL="620162" lvl="1" indent="-342900">
              <a:buFont typeface="Arial" panose="020B0604020202020204" pitchFamily="34" charset="0"/>
              <a:buChar char="•"/>
            </a:pPr>
            <a:r>
              <a:rPr kumimoji="1" lang="en-US" altLang="zh-CN" sz="1600" i="1" dirty="0" smtClean="0">
                <a:solidFill>
                  <a:schemeClr val="tx1"/>
                </a:solidFill>
              </a:rPr>
              <a:t>Support </a:t>
            </a:r>
            <a:r>
              <a:rPr kumimoji="1" lang="en-US" altLang="zh-CN" sz="1600" i="1" dirty="0">
                <a:solidFill>
                  <a:schemeClr val="tx1"/>
                </a:solidFill>
              </a:rPr>
              <a:t>for new services (XR, </a:t>
            </a:r>
            <a:r>
              <a:rPr kumimoji="1" lang="en-US" altLang="zh-CN" sz="1600" i="1" dirty="0" err="1">
                <a:solidFill>
                  <a:schemeClr val="tx1"/>
                </a:solidFill>
              </a:rPr>
              <a:t>IIoT</a:t>
            </a:r>
            <a:r>
              <a:rPr kumimoji="1" lang="en-US" altLang="zh-CN" sz="1600" i="1" dirty="0">
                <a:solidFill>
                  <a:schemeClr val="tx1"/>
                </a:solidFill>
              </a:rPr>
              <a:t>, AR/MR) (in coordination with SA4)</a:t>
            </a:r>
          </a:p>
          <a:p>
            <a:pPr marL="620162" lvl="1" indent="-342900">
              <a:buFont typeface="Arial" panose="020B0604020202020204" pitchFamily="34" charset="0"/>
              <a:buChar char="•"/>
            </a:pPr>
            <a:r>
              <a:rPr kumimoji="1" lang="en-US" altLang="zh-CN" sz="1600" i="1" dirty="0" err="1">
                <a:solidFill>
                  <a:schemeClr val="tx1"/>
                </a:solidFill>
              </a:rPr>
              <a:t>QoE</a:t>
            </a:r>
            <a:r>
              <a:rPr kumimoji="1" lang="en-US" altLang="zh-CN" sz="1600" i="1" dirty="0">
                <a:solidFill>
                  <a:schemeClr val="tx1"/>
                </a:solidFill>
              </a:rPr>
              <a:t> support for NPN, NTN, </a:t>
            </a:r>
            <a:r>
              <a:rPr kumimoji="1" lang="en-US" altLang="zh-CN" sz="1600" i="1" dirty="0" err="1">
                <a:solidFill>
                  <a:schemeClr val="tx1"/>
                </a:solidFill>
              </a:rPr>
              <a:t>Sidelink</a:t>
            </a:r>
            <a:r>
              <a:rPr kumimoji="1" lang="en-US" altLang="zh-CN" sz="1600" i="1" dirty="0">
                <a:solidFill>
                  <a:schemeClr val="tx1"/>
                </a:solidFill>
              </a:rPr>
              <a:t>, MBS: no new metric, but e.g. defining specific assistance information [RAN3]</a:t>
            </a:r>
          </a:p>
          <a:p>
            <a:pPr marL="897424" lvl="2" indent="-342900">
              <a:buFont typeface="Arial" panose="020B0604020202020204" pitchFamily="34" charset="0"/>
              <a:buChar char="•"/>
            </a:pPr>
            <a:r>
              <a:rPr kumimoji="1" lang="en-US" altLang="zh-CN" sz="1600" i="1" dirty="0">
                <a:solidFill>
                  <a:schemeClr val="tx1"/>
                </a:solidFill>
              </a:rPr>
              <a:t>(not from UE)</a:t>
            </a:r>
          </a:p>
          <a:p>
            <a:pPr marL="620162" lvl="1" indent="-342900">
              <a:buFont typeface="Arial" panose="020B0604020202020204" pitchFamily="34" charset="0"/>
              <a:buChar char="•"/>
            </a:pPr>
            <a:r>
              <a:rPr kumimoji="1" lang="en-US" altLang="zh-CN" sz="1600" i="1" dirty="0">
                <a:solidFill>
                  <a:schemeClr val="tx1"/>
                </a:solidFill>
              </a:rPr>
              <a:t>Alignment of </a:t>
            </a:r>
            <a:r>
              <a:rPr kumimoji="1" lang="en-US" altLang="zh-CN" sz="1600" i="1" dirty="0" err="1">
                <a:solidFill>
                  <a:schemeClr val="tx1"/>
                </a:solidFill>
              </a:rPr>
              <a:t>QoE</a:t>
            </a:r>
            <a:r>
              <a:rPr kumimoji="1" lang="en-US" altLang="zh-CN" sz="1600" i="1" dirty="0">
                <a:solidFill>
                  <a:schemeClr val="tx1"/>
                </a:solidFill>
              </a:rPr>
              <a:t> measurements with radio related measurements (e.g. RRC_IDLE / INACTIVE, DC) [RAN3, RAN2]</a:t>
            </a:r>
          </a:p>
          <a:p>
            <a:pPr marL="620162" lvl="1" indent="-342900">
              <a:buFont typeface="Arial" panose="020B0604020202020204" pitchFamily="34" charset="0"/>
              <a:buChar char="•"/>
            </a:pPr>
            <a:r>
              <a:rPr kumimoji="1" lang="en-US" altLang="zh-CN" sz="1600" i="1" dirty="0">
                <a:solidFill>
                  <a:schemeClr val="tx1"/>
                </a:solidFill>
              </a:rPr>
              <a:t>Any Rel-18 leftovers, if any, to be decided based on further progress in Rel-18 [RAN3, RAN2]</a:t>
            </a:r>
          </a:p>
          <a:p>
            <a:pPr marL="620162" lvl="1" indent="-342900">
              <a:buFont typeface="Arial" panose="020B0604020202020204" pitchFamily="34" charset="0"/>
              <a:buChar char="•"/>
            </a:pPr>
            <a:r>
              <a:rPr kumimoji="1" lang="en-US" altLang="zh-CN" sz="1600" i="1" dirty="0" err="1">
                <a:solidFill>
                  <a:schemeClr val="tx1"/>
                </a:solidFill>
              </a:rPr>
              <a:t>RVQoE</a:t>
            </a:r>
            <a:r>
              <a:rPr kumimoji="1" lang="en-US" altLang="zh-CN" sz="1600" i="1" dirty="0">
                <a:solidFill>
                  <a:schemeClr val="tx1"/>
                </a:solidFill>
              </a:rPr>
              <a:t> enhancements, to be further discussed [RAN3]</a:t>
            </a:r>
          </a:p>
          <a:p>
            <a:pPr marL="620162" lvl="1" indent="-342900">
              <a:buFont typeface="Arial" panose="020B0604020202020204" pitchFamily="34" charset="0"/>
              <a:buChar char="•"/>
            </a:pPr>
            <a:endParaRPr kumimoji="1" lang="en-US" altLang="ko-KR" sz="2100" dirty="0">
              <a:solidFill>
                <a:schemeClr val="tx1"/>
              </a:solidFill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100" dirty="0"/>
              <a:t>Some Rel-18 objectives has not been thoroughly discussed due to the reasons e.g. dependency with other WGs or </a:t>
            </a:r>
            <a:r>
              <a:rPr lang="en-US" altLang="en-US" sz="2100" dirty="0" smtClean="0"/>
              <a:t>lack </a:t>
            </a:r>
            <a:r>
              <a:rPr lang="en-US" altLang="en-US" sz="2100" dirty="0"/>
              <a:t>of time. Those objectives </a:t>
            </a:r>
            <a:r>
              <a:rPr lang="en-US" altLang="en-US" sz="2100" dirty="0" smtClean="0"/>
              <a:t>have </a:t>
            </a:r>
            <a:r>
              <a:rPr lang="en-US" altLang="en-US" sz="2100" dirty="0"/>
              <a:t>been </a:t>
            </a:r>
            <a:r>
              <a:rPr lang="en-US" altLang="en-US" sz="2100" dirty="0" smtClean="0"/>
              <a:t>justified during the Rel-18 WI discussion.</a:t>
            </a:r>
            <a:endParaRPr lang="en-US" altLang="en-US" sz="2100" dirty="0"/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en-US" sz="2100" dirty="0" smtClean="0"/>
              <a:t>The </a:t>
            </a:r>
            <a:r>
              <a:rPr lang="en-US" altLang="en-US" sz="2100" dirty="0"/>
              <a:t>objectives listed in RP-232628 can be a starting point of the </a:t>
            </a:r>
            <a:r>
              <a:rPr lang="en-US" altLang="en-US" sz="2100" dirty="0" smtClean="0"/>
              <a:t>discussion. The </a:t>
            </a:r>
            <a:r>
              <a:rPr lang="en-US" altLang="en-US" sz="2100" dirty="0"/>
              <a:t>Rel-18 leftovers </a:t>
            </a:r>
            <a:r>
              <a:rPr lang="en-US" altLang="en-US" sz="2100" dirty="0" smtClean="0"/>
              <a:t>should be prioritized.</a:t>
            </a:r>
          </a:p>
          <a:p>
            <a:pPr marL="561600" lvl="1" indent="-360000">
              <a:spcBef>
                <a:spcPts val="1800"/>
              </a:spcBef>
              <a:buNone/>
            </a:pPr>
            <a:r>
              <a:rPr lang="en-US" altLang="zh-CN" b="1" dirty="0" smtClean="0">
                <a:sym typeface="Wingdings" panose="05000000000000000000" pitchFamily="2" charset="2"/>
              </a:rPr>
              <a:t> </a:t>
            </a:r>
            <a:r>
              <a:rPr lang="en-US" altLang="zh-CN" b="1" dirty="0" smtClean="0">
                <a:sym typeface="Wingdings" panose="05000000000000000000" pitchFamily="2" charset="2"/>
              </a:rPr>
              <a:t>Proposal: </a:t>
            </a:r>
            <a:r>
              <a:rPr lang="en-US" altLang="zh-CN" b="1" dirty="0">
                <a:sym typeface="Wingdings" panose="05000000000000000000" pitchFamily="2" charset="2"/>
              </a:rPr>
              <a:t>RAN to revisit the </a:t>
            </a:r>
            <a:r>
              <a:rPr lang="en-US" altLang="zh-CN" b="1" dirty="0" err="1" smtClean="0">
                <a:sym typeface="Wingdings" panose="05000000000000000000" pitchFamily="2" charset="2"/>
              </a:rPr>
              <a:t>QoE</a:t>
            </a:r>
            <a:r>
              <a:rPr lang="en-US" altLang="zh-CN" b="1" dirty="0" smtClean="0">
                <a:sym typeface="Wingdings" panose="05000000000000000000" pitchFamily="2" charset="2"/>
              </a:rPr>
              <a:t> in </a:t>
            </a:r>
            <a:r>
              <a:rPr lang="en-US" altLang="zh-CN" b="1" dirty="0">
                <a:sym typeface="Wingdings" panose="05000000000000000000" pitchFamily="2" charset="2"/>
              </a:rPr>
              <a:t>next September, and the objectives listed in </a:t>
            </a:r>
            <a:r>
              <a:rPr lang="en-US" altLang="zh-CN" b="1" dirty="0" smtClean="0">
                <a:sym typeface="Wingdings" panose="05000000000000000000" pitchFamily="2" charset="2"/>
              </a:rPr>
              <a:t>RP-232628 </a:t>
            </a:r>
            <a:r>
              <a:rPr lang="en-US" altLang="zh-CN" b="1" dirty="0">
                <a:sym typeface="Wingdings" panose="05000000000000000000" pitchFamily="2" charset="2"/>
              </a:rPr>
              <a:t>can be a </a:t>
            </a:r>
            <a:r>
              <a:rPr lang="en-US" altLang="zh-CN" b="1" dirty="0" smtClean="0">
                <a:sym typeface="Wingdings" panose="05000000000000000000" pitchFamily="2" charset="2"/>
              </a:rPr>
              <a:t>   starting </a:t>
            </a:r>
            <a:r>
              <a:rPr lang="en-US" altLang="zh-CN" b="1" dirty="0">
                <a:sym typeface="Wingdings" panose="05000000000000000000" pitchFamily="2" charset="2"/>
              </a:rPr>
              <a:t>point of the discussion</a:t>
            </a:r>
            <a:r>
              <a:rPr lang="en-US" altLang="zh-CN" b="1" dirty="0" smtClean="0">
                <a:sym typeface="Wingdings" panose="05000000000000000000" pitchFamily="2" charset="2"/>
              </a:rPr>
              <a:t>. </a:t>
            </a:r>
            <a:endParaRPr lang="en-US" altLang="zh-CN" b="1" dirty="0"/>
          </a:p>
          <a:p>
            <a:pPr>
              <a:spcBef>
                <a:spcPts val="600"/>
              </a:spcBef>
            </a:pPr>
            <a:endParaRPr lang="en-US" sz="1400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-254977" y="5732585"/>
            <a:ext cx="184731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1508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r>
              <a:rPr lang="en-US" sz="4800" dirty="0" smtClean="0"/>
              <a:t>Thank you!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63172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4C05A0-4031-458C-93F9-657B34B48EEA}">
  <ds:schemaRefs>
    <ds:schemaRef ds:uri="http://schemas.microsoft.com/office/2006/metadata/properties"/>
    <ds:schemaRef ds:uri="http://schemas.microsoft.com/sharepoint/v3"/>
    <ds:schemaRef ds:uri="http://www.w3.org/XML/1998/namespace"/>
    <ds:schemaRef ds:uri="http://purl.org/dc/terms/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16259</TotalTime>
  <Words>311</Words>
  <Application>Microsoft Office PowerPoint</Application>
  <PresentationFormat>宽屏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SamsungOneKoreanOTF 400</vt:lpstr>
      <vt:lpstr>Yu Gothic</vt:lpstr>
      <vt:lpstr>Arial</vt:lpstr>
      <vt:lpstr>Calibri</vt:lpstr>
      <vt:lpstr>Samsung Sharp Sans Bold</vt:lpstr>
      <vt:lpstr>SamsungOne 400</vt:lpstr>
      <vt:lpstr>SamsungOne 700</vt:lpstr>
      <vt:lpstr>Wingdings</vt:lpstr>
      <vt:lpstr>Samsung Master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RWS-230210_Views on Rel-19 AIML for PHY</dc:title>
  <dc:creator>garethw</dc:creator>
  <cp:lastModifiedBy>Samsung</cp:lastModifiedBy>
  <cp:revision>529</cp:revision>
  <cp:lastPrinted>2017-12-18T22:10:10Z</cp:lastPrinted>
  <dcterms:created xsi:type="dcterms:W3CDTF">2017-12-10T01:01:38Z</dcterms:created>
  <dcterms:modified xsi:type="dcterms:W3CDTF">2023-12-01T08:59:36Z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