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2"/>
  </p:notesMasterIdLst>
  <p:handoutMasterIdLst>
    <p:handoutMasterId r:id="rId13"/>
  </p:handoutMasterIdLst>
  <p:sldIdLst>
    <p:sldId id="360" r:id="rId5"/>
    <p:sldId id="392" r:id="rId6"/>
    <p:sldId id="393" r:id="rId7"/>
    <p:sldId id="394" r:id="rId8"/>
    <p:sldId id="395" r:id="rId9"/>
    <p:sldId id="396" r:id="rId10"/>
    <p:sldId id="389" r:id="rId11"/>
  </p:sldIdLst>
  <p:sldSz cx="12192000" cy="6858000"/>
  <p:notesSz cx="20104100" cy="11309350"/>
  <p:defaultTextStyle>
    <a:defPPr>
      <a:defRPr lang="en-US"/>
    </a:defPPr>
    <a:lvl1pPr marL="0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1pPr>
    <a:lvl2pPr marL="27719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2pPr>
    <a:lvl3pPr marL="55438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3pPr>
    <a:lvl4pPr marL="83158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4pPr>
    <a:lvl5pPr marL="110877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5pPr>
    <a:lvl6pPr marL="138597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6pPr>
    <a:lvl7pPr marL="1663168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7pPr>
    <a:lvl8pPr marL="1940363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8pPr>
    <a:lvl9pPr marL="2217557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e Chen / Samsung" initials="Zhe" lastIdx="1" clrIdx="0">
    <p:extLst>
      <p:ext uri="{19B8F6BF-5375-455C-9EA6-DF929625EA0E}">
        <p15:presenceInfo xmlns:p15="http://schemas.microsoft.com/office/powerpoint/2012/main" userId="Zhe Chen / Samsung" providerId="None"/>
      </p:ext>
    </p:extLst>
  </p:cmAuthor>
  <p:cmAuthor id="2" name="FL-0822" initials="FL0822" lastIdx="1" clrIdx="1">
    <p:extLst>
      <p:ext uri="{19B8F6BF-5375-455C-9EA6-DF929625EA0E}">
        <p15:presenceInfo xmlns:p15="http://schemas.microsoft.com/office/powerpoint/2012/main" userId="FL-0822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B07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60" autoAdjust="0"/>
    <p:restoredTop sz="94767" autoAdjust="0"/>
  </p:normalViewPr>
  <p:slideViewPr>
    <p:cSldViewPr snapToGrid="0">
      <p:cViewPr varScale="1">
        <p:scale>
          <a:sx n="81" d="100"/>
          <a:sy n="81" d="100"/>
        </p:scale>
        <p:origin x="816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 snapToGrid="0">
      <p:cViewPr varScale="1">
        <p:scale>
          <a:sx n="75" d="100"/>
          <a:sy n="75" d="100"/>
        </p:scale>
        <p:origin x="456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EE470D-9A70-C247-AD83-5997D959AA2D}" type="datetimeFigureOut">
              <a:rPr kumimoji="1" lang="ja-JP" altLang="en-US" smtClean="0"/>
              <a:t>2023/12/1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29A9F1-E807-7A4E-A1F7-475EE99C1D4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87202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620D5B-7204-0141-A010-29F77BCAC3D3}" type="datetimeFigureOut">
              <a:rPr kumimoji="1" lang="ja-JP" altLang="en-US" smtClean="0"/>
              <a:t>2023/12/1</a:t>
            </a:fld>
            <a:endParaRPr kumimoji="1" lang="ja-JP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F056C-5338-4C48-9E39-2596836312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8309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C278C1-3967-B042-A119-19B630EA03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2251" y="1920806"/>
            <a:ext cx="5929312" cy="2195512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r>
              <a:rPr kumimoji="1" lang="en-US" altLang="ja-JP" dirty="0"/>
              <a:t>Edit Master text style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946F217-7EC9-4149-8FDC-7A26A867803C}"/>
              </a:ext>
            </a:extLst>
          </p:cNvPr>
          <p:cNvSpPr/>
          <p:nvPr userDrawn="1"/>
        </p:nvSpPr>
        <p:spPr>
          <a:xfrm>
            <a:off x="0" y="6447295"/>
            <a:ext cx="12192000" cy="410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2 Tex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6164263" y="1949450"/>
            <a:ext cx="5276529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164262" y="2601232"/>
            <a:ext cx="5276624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157912" y="2034474"/>
            <a:ext cx="528363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 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83947A-111E-964E-9C95-F758006C8214}"/>
              </a:ext>
            </a:extLst>
          </p:cNvPr>
          <p:cNvCxnSpPr>
            <a:cxnSpLocks/>
          </p:cNvCxnSpPr>
          <p:nvPr userDrawn="1"/>
        </p:nvCxnSpPr>
        <p:spPr>
          <a:xfrm>
            <a:off x="349250" y="1949450"/>
            <a:ext cx="5300435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8057"/>
            <a:ext cx="530043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4" y="2034474"/>
            <a:ext cx="5307477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25260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3 Tex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4229445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229444" y="2598057"/>
            <a:ext cx="332841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223094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83947A-111E-964E-9C95-F758006C8214}"/>
              </a:ext>
            </a:extLst>
          </p:cNvPr>
          <p:cNvCxnSpPr>
            <a:cxnSpLocks/>
          </p:cNvCxnSpPr>
          <p:nvPr userDrawn="1"/>
        </p:nvCxnSpPr>
        <p:spPr>
          <a:xfrm>
            <a:off x="349250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4882"/>
            <a:ext cx="3321050" cy="304550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 </a:t>
            </a:r>
            <a:endParaRPr kumimoji="1" lang="en-US" altLang="ko-KR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4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BA6BFC6-9C2C-0641-9837-970AE17D053D}"/>
              </a:ext>
            </a:extLst>
          </p:cNvPr>
          <p:cNvCxnSpPr>
            <a:cxnSpLocks/>
          </p:cNvCxnSpPr>
          <p:nvPr userDrawn="1"/>
        </p:nvCxnSpPr>
        <p:spPr>
          <a:xfrm>
            <a:off x="8107480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61">
            <a:extLst>
              <a:ext uri="{FF2B5EF4-FFF2-40B4-BE49-F238E27FC236}">
                <a16:creationId xmlns:a16="http://schemas.microsoft.com/office/drawing/2014/main" id="{00627CF0-58DB-B94A-ADD8-4DC608874374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107479" y="2598057"/>
            <a:ext cx="332841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7" name="Text Placeholder 61">
            <a:extLst>
              <a:ext uri="{FF2B5EF4-FFF2-40B4-BE49-F238E27FC236}">
                <a16:creationId xmlns:a16="http://schemas.microsoft.com/office/drawing/2014/main" id="{31338143-7ADB-AF42-8626-6E5D25C3C5C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101129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2933355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312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2 Text Columns, Bar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49" y="2598057"/>
            <a:ext cx="5270757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 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48" y="1948611"/>
            <a:ext cx="5270758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B065F862-7B64-5845-81CB-377AA1518EC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170128" y="2598057"/>
            <a:ext cx="5270757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E77B5463-7A3D-ED43-BE30-2F6CE6CB910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170127" y="1948611"/>
            <a:ext cx="5273075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788648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3 Text Columns, Bar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8057"/>
            <a:ext cx="3321051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49" y="1948611"/>
            <a:ext cx="3321052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B065F862-7B64-5845-81CB-377AA1518EC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235311" y="2598057"/>
            <a:ext cx="3318429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E77B5463-7A3D-ED43-BE30-2F6CE6CB910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235310" y="1948611"/>
            <a:ext cx="3318430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DA70B534-548B-D94C-8B94-113DCB262D81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105776" y="2598057"/>
            <a:ext cx="3318429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76023C9-64E1-BA4B-8049-CE567C2F4E1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105775" y="1948611"/>
            <a:ext cx="3318430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2895854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312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full-wid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257301"/>
            <a:ext cx="12192000" cy="496887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206794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1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4263" y="342900"/>
            <a:ext cx="5684838" cy="588327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85861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2 images -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4263" y="342899"/>
            <a:ext cx="5684838" cy="287121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164262" y="3355975"/>
            <a:ext cx="5684838" cy="287121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823182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2 images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6075" y="3162300"/>
            <a:ext cx="5683250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56896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164263" y="3162300"/>
            <a:ext cx="5684838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164263" y="2739737"/>
            <a:ext cx="56896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935316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9250" y="3162300"/>
            <a:ext cx="3736975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37465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4230646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27514" y="2739737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79378BFB-DAA4-4C49-BCBB-8473CBABF853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8110497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DDA0F7F5-072A-6149-B456-EEDFA492591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8107365" y="2735604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755026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0534D857-2784-A448-999D-D20E1C0E21B7}"/>
              </a:ext>
            </a:extLst>
          </p:cNvPr>
          <p:cNvSpPr>
            <a:spLocks noGrp="1"/>
          </p:cNvSpPr>
          <p:nvPr>
            <p:ph type="tbl" sz="quarter" idx="48"/>
          </p:nvPr>
        </p:nvSpPr>
        <p:spPr>
          <a:xfrm>
            <a:off x="339725" y="2085975"/>
            <a:ext cx="11509375" cy="3308350"/>
          </a:xfrm>
          <a:prstGeom prst="rect">
            <a:avLst/>
          </a:prstGeom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88105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900" y="1898650"/>
            <a:ext cx="5689600" cy="1828800"/>
          </a:xfrm>
          <a:prstGeom prst="rect">
            <a:avLst/>
          </a:prstGeom>
        </p:spPr>
        <p:txBody>
          <a:bodyPr/>
          <a:lstStyle>
            <a:lvl1pPr>
              <a:defRPr kumimoji="1" sz="45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152145" y="1927662"/>
            <a:ext cx="4927600" cy="3743325"/>
          </a:xfrm>
          <a:prstGeom prst="rect">
            <a:avLst/>
          </a:prstGeom>
        </p:spPr>
        <p:txBody>
          <a:bodyPr lIns="0" tIns="0" rIns="0" bIns="0"/>
          <a:lstStyle>
            <a:lvl1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 baseline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1pPr>
            <a:lvl2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2pPr>
            <a:lvl3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3pPr>
            <a:lvl4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4pPr>
            <a:lvl5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5pPr>
          </a:lstStyle>
          <a:p>
            <a:pPr lvl="0"/>
            <a:r>
              <a:rPr kumimoji="1" lang="en-US" altLang="ja-JP" dirty="0"/>
              <a:t>First level </a:t>
            </a:r>
          </a:p>
          <a:p>
            <a:pPr lvl="1"/>
            <a:r>
              <a:rPr kumimoji="1" lang="en-US" altLang="ja-JP" dirty="0"/>
              <a:t>Second level</a:t>
            </a:r>
          </a:p>
          <a:p>
            <a:pPr lvl="2"/>
            <a:r>
              <a:rPr kumimoji="1" lang="en-US" altLang="ja-JP" dirty="0"/>
              <a:t>Third level</a:t>
            </a:r>
          </a:p>
          <a:p>
            <a:pPr lvl="3"/>
            <a:r>
              <a:rPr kumimoji="1" lang="en-US" altLang="ja-JP" dirty="0"/>
              <a:t>Fourth level</a:t>
            </a:r>
          </a:p>
          <a:p>
            <a:pPr lvl="4"/>
            <a:r>
              <a:rPr kumimoji="1" lang="en-US" altLang="ja-JP" dirty="0"/>
              <a:t>Fifth level </a:t>
            </a:r>
            <a:endParaRPr kumimoji="1" lang="ja-JP" altLang="en-US" dirty="0"/>
          </a:p>
        </p:txBody>
      </p:sp>
      <p:sp>
        <p:nvSpPr>
          <p:cNvPr id="9" name="Freeform 1">
            <a:extLst>
              <a:ext uri="{FF2B5EF4-FFF2-40B4-BE49-F238E27FC236}">
                <a16:creationId xmlns:a16="http://schemas.microsoft.com/office/drawing/2014/main" id="{B1E54D39-2358-5243-A100-71A8AEFCA3A2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4AACF09-3938-D949-91CB-4C7D0A1171BC}"/>
              </a:ext>
            </a:extLst>
          </p:cNvPr>
          <p:cNvSpPr/>
          <p:nvPr userDrawn="1"/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2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 </a:t>
            </a:r>
            <a:endParaRPr kumimoji="1" lang="ja-JP" altLang="en-US" dirty="0"/>
          </a:p>
        </p:txBody>
      </p:sp>
      <p:sp>
        <p:nvSpPr>
          <p:cNvPr id="11" name="Chart Placeholder 10">
            <a:extLst>
              <a:ext uri="{FF2B5EF4-FFF2-40B4-BE49-F238E27FC236}">
                <a16:creationId xmlns:a16="http://schemas.microsoft.com/office/drawing/2014/main" id="{B0883976-5CDB-D244-B407-B6CFE5B82969}"/>
              </a:ext>
            </a:extLst>
          </p:cNvPr>
          <p:cNvSpPr>
            <a:spLocks noGrp="1"/>
          </p:cNvSpPr>
          <p:nvPr>
            <p:ph type="chart" sz="quarter" idx="43"/>
          </p:nvPr>
        </p:nvSpPr>
        <p:spPr>
          <a:xfrm>
            <a:off x="6160992" y="1390650"/>
            <a:ext cx="6031008" cy="469900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10" name="Freeform 1">
            <a:extLst>
              <a:ext uri="{FF2B5EF4-FFF2-40B4-BE49-F238E27FC236}">
                <a16:creationId xmlns:a16="http://schemas.microsoft.com/office/drawing/2014/main" id="{869308BA-C5D5-8844-AF35-A983252B7EBD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397187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 –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4321811"/>
            <a:ext cx="37369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en-US" altLang="ko-KR" dirty="0"/>
          </a:p>
          <a:p>
            <a:pPr lvl="0" indent="0">
              <a:buFontTx/>
              <a:buNone/>
            </a:pP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5" y="1352263"/>
            <a:ext cx="374010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36072" y="1352262"/>
            <a:ext cx="3744872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77CDE2FE-58E9-B142-A49B-82B8AD38971F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236071" y="4321811"/>
            <a:ext cx="3741737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FBD171F1-1CC6-4847-A25F-A88A1C89A668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108157" y="1352262"/>
            <a:ext cx="3744872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788F7E7E-6428-AE43-BD90-F0D5373E8BC3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108156" y="4321811"/>
            <a:ext cx="3741737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5" name="Chart Placeholder 2">
            <a:extLst>
              <a:ext uri="{FF2B5EF4-FFF2-40B4-BE49-F238E27FC236}">
                <a16:creationId xmlns:a16="http://schemas.microsoft.com/office/drawing/2014/main" id="{40D224AE-656F-244C-A676-54F47DDD9F42}"/>
              </a:ext>
            </a:extLst>
          </p:cNvPr>
          <p:cNvSpPr>
            <a:spLocks noGrp="1"/>
          </p:cNvSpPr>
          <p:nvPr>
            <p:ph type="chart" sz="quarter" idx="49"/>
          </p:nvPr>
        </p:nvSpPr>
        <p:spPr>
          <a:xfrm>
            <a:off x="8107363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16" name="Chart Placeholder 2">
            <a:extLst>
              <a:ext uri="{FF2B5EF4-FFF2-40B4-BE49-F238E27FC236}">
                <a16:creationId xmlns:a16="http://schemas.microsoft.com/office/drawing/2014/main" id="{7DFD8CF4-017F-004D-8F74-EF9777BE5F0B}"/>
              </a:ext>
            </a:extLst>
          </p:cNvPr>
          <p:cNvSpPr>
            <a:spLocks noGrp="1"/>
          </p:cNvSpPr>
          <p:nvPr>
            <p:ph type="chart" sz="quarter" idx="50"/>
          </p:nvPr>
        </p:nvSpPr>
        <p:spPr>
          <a:xfrm>
            <a:off x="346075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17" name="Chart Placeholder 2">
            <a:extLst>
              <a:ext uri="{FF2B5EF4-FFF2-40B4-BE49-F238E27FC236}">
                <a16:creationId xmlns:a16="http://schemas.microsoft.com/office/drawing/2014/main" id="{7B55E54A-5614-EA43-B386-41C27C8C4221}"/>
              </a:ext>
            </a:extLst>
          </p:cNvPr>
          <p:cNvSpPr>
            <a:spLocks noGrp="1"/>
          </p:cNvSpPr>
          <p:nvPr>
            <p:ph type="chart" sz="quarter" idx="51"/>
          </p:nvPr>
        </p:nvSpPr>
        <p:spPr>
          <a:xfrm>
            <a:off x="4226546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1504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#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1972914"/>
            <a:ext cx="5753101" cy="1828800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with Blue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3374" y="1972317"/>
            <a:ext cx="5753101" cy="2905527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69">
            <a:extLst>
              <a:ext uri="{FF2B5EF4-FFF2-40B4-BE49-F238E27FC236}">
                <a16:creationId xmlns:a16="http://schemas.microsoft.com/office/drawing/2014/main" id="{82CC7452-CF6B-EC46-B381-530869CE67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r>
              <a:rPr kumimoji="1" lang="en-US" altLang="ja-JP" dirty="0"/>
              <a:t>Presentation Title, Date</a:t>
            </a:r>
          </a:p>
        </p:txBody>
      </p:sp>
      <p:sp>
        <p:nvSpPr>
          <p:cNvPr id="5" name="Freeform 1">
            <a:extLst>
              <a:ext uri="{FF2B5EF4-FFF2-40B4-BE49-F238E27FC236}">
                <a16:creationId xmlns:a16="http://schemas.microsoft.com/office/drawing/2014/main" id="{0AACD722-57BD-E54A-B2D6-D30B38325494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050709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d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27024" y="1942143"/>
            <a:ext cx="9853614" cy="3856185"/>
          </a:xfrm>
          <a:prstGeom prst="rect">
            <a:avLst/>
          </a:prstGeom>
        </p:spPr>
        <p:txBody>
          <a:bodyPr/>
          <a:lstStyle>
            <a:lvl1pPr>
              <a:defRPr kumimoji="1" sz="975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, Full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280901"/>
            <a:ext cx="11505600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Content Placeholder 2"/>
          <p:cNvSpPr>
            <a:spLocks noGrp="1"/>
          </p:cNvSpPr>
          <p:nvPr>
            <p:ph idx="10"/>
          </p:nvPr>
        </p:nvSpPr>
        <p:spPr>
          <a:xfrm>
            <a:off x="360000" y="1296000"/>
            <a:ext cx="11505600" cy="5022000"/>
          </a:xfrm>
          <a:prstGeom prst="rect">
            <a:avLst/>
          </a:prstGeom>
        </p:spPr>
        <p:txBody>
          <a:bodyPr/>
          <a:lstStyle>
            <a:lvl1pPr marL="285750" indent="-285750">
              <a:spcAft>
                <a:spcPts val="600"/>
              </a:spcAft>
              <a:buFont typeface="Arial" panose="020B0604020202020204" pitchFamily="34" charset="0"/>
              <a:buChar char="•"/>
              <a:defRPr sz="2100"/>
            </a:lvl1pPr>
            <a:lvl2pPr marL="563012" indent="-285750">
              <a:spcAft>
                <a:spcPts val="600"/>
              </a:spcAft>
              <a:buFont typeface="Arial" panose="020B0604020202020204" pitchFamily="34" charset="0"/>
              <a:buChar char="•"/>
              <a:defRPr sz="2100"/>
            </a:lvl2pPr>
            <a:lvl3pPr marL="840274" indent="-285750">
              <a:spcAft>
                <a:spcPts val="600"/>
              </a:spcAft>
              <a:buFont typeface="Arial" panose="020B0604020202020204" pitchFamily="34" charset="0"/>
              <a:buChar char="•"/>
              <a:defRPr sz="2100"/>
            </a:lvl3pPr>
            <a:lvl4pPr marL="1117536" indent="-285750">
              <a:spcAft>
                <a:spcPts val="600"/>
              </a:spcAft>
              <a:buFont typeface="Arial" panose="020B0604020202020204" pitchFamily="34" charset="0"/>
              <a:buChar char="•"/>
              <a:defRPr sz="2100"/>
            </a:lvl4pPr>
            <a:lvl5pPr marL="1394798" indent="-285750">
              <a:spcAft>
                <a:spcPts val="600"/>
              </a:spcAft>
              <a:buFont typeface="Arial" panose="020B0604020202020204" pitchFamily="34" charset="0"/>
              <a:buChar char="•"/>
              <a:defRPr sz="21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6533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5C5FAB49-F976-A94A-A217-03928A444A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6549" y="1992088"/>
            <a:ext cx="5519058" cy="3848428"/>
          </a:xfrm>
          <a:prstGeom prst="rect">
            <a:avLst/>
          </a:prstGeom>
        </p:spPr>
        <p:txBody>
          <a:bodyPr/>
          <a:lstStyle>
            <a:lvl1pPr>
              <a:defRPr kumimoji="1" sz="41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Freeform 1">
            <a:extLst>
              <a:ext uri="{FF2B5EF4-FFF2-40B4-BE49-F238E27FC236}">
                <a16:creationId xmlns:a16="http://schemas.microsoft.com/office/drawing/2014/main" id="{A1B2C2FF-6E80-364D-8472-83337EBC717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009313" y="6458800"/>
            <a:ext cx="839787" cy="128605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1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1995263"/>
            <a:ext cx="5519058" cy="3848428"/>
          </a:xfrm>
          <a:prstGeom prst="rect">
            <a:avLst/>
          </a:prstGeom>
        </p:spPr>
        <p:txBody>
          <a:bodyPr wrap="square"/>
          <a:lstStyle>
            <a:lvl1pPr>
              <a:defRPr kumimoji="1" sz="41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6164263" y="1949450"/>
            <a:ext cx="471646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164262" y="2518682"/>
            <a:ext cx="4716463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157912" y="2034474"/>
            <a:ext cx="4722813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96596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Full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280901"/>
            <a:ext cx="10601326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346558" y="1949450"/>
            <a:ext cx="10534167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46557" y="2647474"/>
            <a:ext cx="10534168" cy="3670982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40207" y="2034474"/>
            <a:ext cx="10540480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01960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lide Number Placeholder 6">
            <a:extLst>
              <a:ext uri="{FF2B5EF4-FFF2-40B4-BE49-F238E27FC236}">
                <a16:creationId xmlns:a16="http://schemas.microsoft.com/office/drawing/2014/main" id="{588C6F1B-FD7C-2542-9743-5EC2823D1E12}"/>
              </a:ext>
            </a:extLst>
          </p:cNvPr>
          <p:cNvSpPr txBox="1">
            <a:spLocks/>
          </p:cNvSpPr>
          <p:nvPr userDrawn="1"/>
        </p:nvSpPr>
        <p:spPr>
          <a:xfrm>
            <a:off x="348065" y="6489711"/>
            <a:ext cx="367977" cy="120639"/>
          </a:xfrm>
          <a:prstGeom prst="rect">
            <a:avLst/>
          </a:prstGeom>
        </p:spPr>
        <p:txBody>
          <a:bodyPr vert="horz" wrap="square" lIns="0" tIns="0" rIns="0" bIns="0" rtlCol="0" anchor="b" anchorCtr="0"/>
          <a:lstStyle>
            <a:defPPr>
              <a:defRPr lang="en-US"/>
            </a:defPPr>
            <a:lvl1pPr marL="0" algn="ctr" defTabSz="914400" rtl="0" eaLnBrk="1" latinLnBrk="0" hangingPunct="1">
              <a:defRPr sz="1050" b="1" i="0" kern="1200" spc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7BCC8D0D-EAEC-449D-9161-023DFF90F2E2}" type="slidenum">
              <a:rPr lang="en-US" sz="750" smtClean="0">
                <a:solidFill>
                  <a:schemeClr val="tx1"/>
                </a:solidFill>
                <a:latin typeface="SamsungOne 400" panose="020B0503030303020204" pitchFamily="34" charset="0"/>
                <a:ea typeface="SamsungOne 400" panose="020B0503030303020204" pitchFamily="34" charset="0"/>
                <a:cs typeface="Samsung Sharp Sans Bold" pitchFamily="2" charset="0"/>
              </a:rPr>
              <a:pPr algn="l"/>
              <a:t>‹#›</a:t>
            </a:fld>
            <a:endParaRPr lang="en-US" sz="750" dirty="0">
              <a:solidFill>
                <a:schemeClr val="tx1"/>
              </a:solidFill>
              <a:latin typeface="SamsungOne 400" panose="020B0503030303020204" pitchFamily="34" charset="0"/>
              <a:ea typeface="SamsungOne 400" panose="020B0503030303020204" pitchFamily="34" charset="0"/>
              <a:cs typeface="Samsung Sharp Sans Bold" pitchFamily="2" charset="0"/>
            </a:endParaRPr>
          </a:p>
        </p:txBody>
      </p:sp>
      <p:sp>
        <p:nvSpPr>
          <p:cNvPr id="79" name="Freeform 1">
            <a:extLst>
              <a:ext uri="{FF2B5EF4-FFF2-40B4-BE49-F238E27FC236}">
                <a16:creationId xmlns:a16="http://schemas.microsoft.com/office/drawing/2014/main" id="{8B04E392-1042-E34E-9679-5EB9AB6584CB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6" r:id="rId2"/>
    <p:sldLayoutId id="2147483667" r:id="rId3"/>
    <p:sldLayoutId id="2147483709" r:id="rId4"/>
    <p:sldLayoutId id="2147483670" r:id="rId5"/>
    <p:sldLayoutId id="2147483729" r:id="rId6"/>
    <p:sldLayoutId id="2147483673" r:id="rId7"/>
    <p:sldLayoutId id="2147483711" r:id="rId8"/>
    <p:sldLayoutId id="2147483712" r:id="rId9"/>
    <p:sldLayoutId id="2147483713" r:id="rId10"/>
    <p:sldLayoutId id="2147483714" r:id="rId11"/>
    <p:sldLayoutId id="2147483715" r:id="rId12"/>
    <p:sldLayoutId id="2147483716" r:id="rId13"/>
    <p:sldLayoutId id="2147483718" r:id="rId14"/>
    <p:sldLayoutId id="2147483720" r:id="rId15"/>
    <p:sldLayoutId id="2147483721" r:id="rId16"/>
    <p:sldLayoutId id="2147483723" r:id="rId17"/>
    <p:sldLayoutId id="2147483724" r:id="rId18"/>
    <p:sldLayoutId id="2147483726" r:id="rId19"/>
    <p:sldLayoutId id="2147483727" r:id="rId20"/>
    <p:sldLayoutId id="2147483728" r:id="rId21"/>
  </p:sldLayoutIdLst>
  <p:hf sldNum="0" hdr="0" dt="0"/>
  <p:txStyles>
    <p:titleStyle>
      <a:lvl1pPr>
        <a:defRPr sz="750">
          <a:latin typeface="SamsungOne 700" panose="020B0803030303020204" pitchFamily="34" charset="0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277262">
        <a:defRPr>
          <a:latin typeface="+mn-lt"/>
          <a:ea typeface="+mn-ea"/>
          <a:cs typeface="+mn-cs"/>
        </a:defRPr>
      </a:lvl2pPr>
      <a:lvl3pPr marL="554524">
        <a:defRPr>
          <a:latin typeface="+mn-lt"/>
          <a:ea typeface="+mn-ea"/>
          <a:cs typeface="+mn-cs"/>
        </a:defRPr>
      </a:lvl3pPr>
      <a:lvl4pPr marL="831786">
        <a:defRPr>
          <a:latin typeface="+mn-lt"/>
          <a:ea typeface="+mn-ea"/>
          <a:cs typeface="+mn-cs"/>
        </a:defRPr>
      </a:lvl4pPr>
      <a:lvl5pPr marL="1109048">
        <a:defRPr>
          <a:latin typeface="+mn-lt"/>
          <a:ea typeface="+mn-ea"/>
          <a:cs typeface="+mn-cs"/>
        </a:defRPr>
      </a:lvl5pPr>
      <a:lvl6pPr marL="1386310">
        <a:defRPr>
          <a:latin typeface="+mn-lt"/>
          <a:ea typeface="+mn-ea"/>
          <a:cs typeface="+mn-cs"/>
        </a:defRPr>
      </a:lvl6pPr>
      <a:lvl7pPr marL="1663570">
        <a:defRPr>
          <a:latin typeface="+mn-lt"/>
          <a:ea typeface="+mn-ea"/>
          <a:cs typeface="+mn-cs"/>
        </a:defRPr>
      </a:lvl7pPr>
      <a:lvl8pPr marL="1940834">
        <a:defRPr>
          <a:latin typeface="+mn-lt"/>
          <a:ea typeface="+mn-ea"/>
          <a:cs typeface="+mn-cs"/>
        </a:defRPr>
      </a:lvl8pPr>
      <a:lvl9pPr marL="2218095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277262">
        <a:defRPr>
          <a:latin typeface="+mn-lt"/>
          <a:ea typeface="+mn-ea"/>
          <a:cs typeface="+mn-cs"/>
        </a:defRPr>
      </a:lvl2pPr>
      <a:lvl3pPr marL="554524">
        <a:defRPr>
          <a:latin typeface="+mn-lt"/>
          <a:ea typeface="+mn-ea"/>
          <a:cs typeface="+mn-cs"/>
        </a:defRPr>
      </a:lvl3pPr>
      <a:lvl4pPr marL="831786">
        <a:defRPr>
          <a:latin typeface="+mn-lt"/>
          <a:ea typeface="+mn-ea"/>
          <a:cs typeface="+mn-cs"/>
        </a:defRPr>
      </a:lvl4pPr>
      <a:lvl5pPr marL="1109048">
        <a:defRPr>
          <a:latin typeface="+mn-lt"/>
          <a:ea typeface="+mn-ea"/>
          <a:cs typeface="+mn-cs"/>
        </a:defRPr>
      </a:lvl5pPr>
      <a:lvl6pPr marL="1386310">
        <a:defRPr>
          <a:latin typeface="+mn-lt"/>
          <a:ea typeface="+mn-ea"/>
          <a:cs typeface="+mn-cs"/>
        </a:defRPr>
      </a:lvl6pPr>
      <a:lvl7pPr marL="1663570">
        <a:defRPr>
          <a:latin typeface="+mn-lt"/>
          <a:ea typeface="+mn-ea"/>
          <a:cs typeface="+mn-cs"/>
        </a:defRPr>
      </a:lvl7pPr>
      <a:lvl8pPr marL="1940834">
        <a:defRPr>
          <a:latin typeface="+mn-lt"/>
          <a:ea typeface="+mn-ea"/>
          <a:cs typeface="+mn-cs"/>
        </a:defRPr>
      </a:lvl8pPr>
      <a:lvl9pPr marL="2218095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2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217" userDrawn="1">
          <p15:clr>
            <a:srgbClr val="F26B43"/>
          </p15:clr>
        </p15:guide>
        <p15:guide id="4" pos="7464" userDrawn="1">
          <p15:clr>
            <a:srgbClr val="F26B43"/>
          </p15:clr>
        </p15:guide>
        <p15:guide id="5" orient="horz" pos="216" userDrawn="1">
          <p15:clr>
            <a:srgbClr val="F26B43"/>
          </p15:clr>
        </p15:guide>
        <p15:guide id="7" pos="6240" userDrawn="1">
          <p15:clr>
            <a:srgbClr val="F26B43"/>
          </p15:clr>
        </p15:guide>
        <p15:guide id="9" pos="5018" userDrawn="1">
          <p15:clr>
            <a:srgbClr val="F26B43"/>
          </p15:clr>
        </p15:guide>
        <p15:guide id="10" pos="3798" userDrawn="1">
          <p15:clr>
            <a:srgbClr val="F26B43"/>
          </p15:clr>
        </p15:guide>
        <p15:guide id="11" pos="2052" userDrawn="1">
          <p15:clr>
            <a:srgbClr val="F26B43"/>
          </p15:clr>
        </p15:guide>
        <p15:guide id="12" pos="1353" userDrawn="1">
          <p15:clr>
            <a:srgbClr val="F26B43"/>
          </p15:clr>
        </p15:guide>
        <p15:guide id="13" orient="horz" pos="1314" userDrawn="1">
          <p15:clr>
            <a:srgbClr val="F26B43"/>
          </p15:clr>
        </p15:guide>
        <p15:guide id="14" orient="horz" pos="1748" userDrawn="1">
          <p15:clr>
            <a:srgbClr val="F26B43"/>
          </p15:clr>
        </p15:guide>
        <p15:guide id="15" orient="horz" pos="2618" userDrawn="1">
          <p15:clr>
            <a:srgbClr val="F26B43"/>
          </p15:clr>
        </p15:guide>
        <p15:guide id="17" orient="horz" pos="2964" userDrawn="1">
          <p15:clr>
            <a:srgbClr val="F26B43"/>
          </p15:clr>
        </p15:guide>
        <p15:guide id="18" orient="horz" pos="3398" userDrawn="1">
          <p15:clr>
            <a:srgbClr val="F26B43"/>
          </p15:clr>
        </p15:guide>
        <p15:guide id="19" orient="horz" pos="876" userDrawn="1">
          <p15:clr>
            <a:srgbClr val="F26B43"/>
          </p15:clr>
        </p15:guide>
        <p15:guide id="20" orient="horz" pos="4146" userDrawn="1">
          <p15:clr>
            <a:srgbClr val="F26B43"/>
          </p15:clr>
        </p15:guide>
        <p15:guide id="21" orient="horz" pos="3922" userDrawn="1">
          <p15:clr>
            <a:srgbClr val="F26B43"/>
          </p15:clr>
        </p15:guide>
        <p15:guide id="22" orient="horz" pos="3486" userDrawn="1">
          <p15:clr>
            <a:srgbClr val="F26B43"/>
          </p15:clr>
        </p15:guide>
        <p15:guide id="23" orient="horz" pos="1662" userDrawn="1">
          <p15:clr>
            <a:srgbClr val="F26B43"/>
          </p15:clr>
        </p15:guide>
        <p15:guide id="24" orient="horz" pos="2094" userDrawn="1">
          <p15:clr>
            <a:srgbClr val="F26B43"/>
          </p15:clr>
        </p15:guide>
        <p15:guide id="25" orient="horz" pos="2184" userDrawn="1">
          <p15:clr>
            <a:srgbClr val="F26B43"/>
          </p15:clr>
        </p15:guide>
        <p15:guide id="26" orient="horz" pos="2530" userDrawn="1">
          <p15:clr>
            <a:srgbClr val="F26B43"/>
          </p15:clr>
        </p15:guide>
        <p15:guide id="27" orient="horz" pos="3052" userDrawn="1">
          <p15:clr>
            <a:srgbClr val="F26B43"/>
          </p15:clr>
        </p15:guide>
        <p15:guide id="28" orient="horz" pos="1226" userDrawn="1">
          <p15:clr>
            <a:srgbClr val="F26B43"/>
          </p15:clr>
        </p15:guide>
        <p15:guide id="29" orient="horz" pos="442" userDrawn="1">
          <p15:clr>
            <a:srgbClr val="F26B43"/>
          </p15:clr>
        </p15:guide>
        <p15:guide id="30" orient="horz" pos="356" userDrawn="1">
          <p15:clr>
            <a:srgbClr val="F26B43"/>
          </p15:clr>
        </p15:guide>
        <p15:guide id="31" pos="1440" userDrawn="1">
          <p15:clr>
            <a:srgbClr val="F26B43"/>
          </p15:clr>
        </p15:guide>
        <p15:guide id="32" pos="2663" userDrawn="1">
          <p15:clr>
            <a:srgbClr val="F26B43"/>
          </p15:clr>
        </p15:guide>
        <p15:guide id="33" pos="3883" userDrawn="1">
          <p15:clr>
            <a:srgbClr val="F26B43"/>
          </p15:clr>
        </p15:guide>
        <p15:guide id="34" pos="5106" userDrawn="1">
          <p15:clr>
            <a:srgbClr val="F26B43"/>
          </p15:clr>
        </p15:guide>
        <p15:guide id="35" pos="6328" userDrawn="1">
          <p15:clr>
            <a:srgbClr val="F26B43"/>
          </p15:clr>
        </p15:guide>
        <p15:guide id="37" pos="742" userDrawn="1">
          <p15:clr>
            <a:srgbClr val="F26B43"/>
          </p15:clr>
        </p15:guide>
        <p15:guide id="38" pos="830" userDrawn="1">
          <p15:clr>
            <a:srgbClr val="F26B43"/>
          </p15:clr>
        </p15:guide>
        <p15:guide id="39" pos="2574" userDrawn="1">
          <p15:clr>
            <a:srgbClr val="F26B43"/>
          </p15:clr>
        </p15:guide>
        <p15:guide id="40" pos="1962" userDrawn="1">
          <p15:clr>
            <a:srgbClr val="F26B43"/>
          </p15:clr>
        </p15:guide>
        <p15:guide id="41" pos="3186" userDrawn="1">
          <p15:clr>
            <a:srgbClr val="F26B43"/>
          </p15:clr>
        </p15:guide>
        <p15:guide id="42" pos="3272" userDrawn="1">
          <p15:clr>
            <a:srgbClr val="F26B43"/>
          </p15:clr>
        </p15:guide>
        <p15:guide id="43" pos="4406" userDrawn="1">
          <p15:clr>
            <a:srgbClr val="F26B43"/>
          </p15:clr>
        </p15:guide>
        <p15:guide id="44" pos="4494" userDrawn="1">
          <p15:clr>
            <a:srgbClr val="F26B43"/>
          </p15:clr>
        </p15:guide>
        <p15:guide id="45" pos="5628" userDrawn="1">
          <p15:clr>
            <a:srgbClr val="F26B43"/>
          </p15:clr>
        </p15:guide>
        <p15:guide id="46" pos="5716" userDrawn="1">
          <p15:clr>
            <a:srgbClr val="F26B43"/>
          </p15:clr>
        </p15:guide>
        <p15:guide id="47" pos="6854" userDrawn="1">
          <p15:clr>
            <a:srgbClr val="F26B43"/>
          </p15:clr>
        </p15:guide>
        <p15:guide id="48" pos="6938" userDrawn="1">
          <p15:clr>
            <a:srgbClr val="F26B43"/>
          </p15:clr>
        </p15:guide>
        <p15:guide id="49" orient="horz" pos="383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3gpp.org/ftp/tsg_ran/TSG_RAN/TSGR_102/Docs/RP-232745.zip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AA708F0-85A4-DA4C-85E5-408F86CE18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2250" y="1920806"/>
            <a:ext cx="8837929" cy="2195512"/>
          </a:xfrm>
        </p:spPr>
        <p:txBody>
          <a:bodyPr/>
          <a:lstStyle/>
          <a:p>
            <a:r>
              <a:rPr lang="en-US" sz="4800" dirty="0"/>
              <a:t>Scope of </a:t>
            </a:r>
            <a:r>
              <a:rPr lang="en-US" altLang="zh-CN" sz="4800" dirty="0" smtClean="0"/>
              <a:t>Additional </a:t>
            </a:r>
            <a:r>
              <a:rPr lang="en-US" altLang="zh-CN" sz="4800" dirty="0"/>
              <a:t>Topological Enhancements </a:t>
            </a:r>
            <a:endParaRPr lang="en-US" sz="4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49461B-1828-1F46-978E-A17A950A0C44}"/>
              </a:ext>
            </a:extLst>
          </p:cNvPr>
          <p:cNvSpPr txBox="1"/>
          <p:nvPr/>
        </p:nvSpPr>
        <p:spPr>
          <a:xfrm>
            <a:off x="241601" y="5705596"/>
            <a:ext cx="536862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Agenda: 		</a:t>
            </a:r>
            <a:r>
              <a:rPr kumimoji="1" lang="en-US" altLang="ja-JP" sz="1500" kern="0" dirty="0" smtClean="0">
                <a:latin typeface="SamsungOne 700" panose="020B0803030303020204" pitchFamily="34" charset="0"/>
                <a:ea typeface="SamsungOne 700" panose="020B0803030303020204" pitchFamily="34" charset="0"/>
              </a:rPr>
              <a:t>9.1.3.3</a:t>
            </a:r>
            <a:endParaRPr kumimoji="1" lang="en-US" altLang="ja-JP" sz="15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amsungOne 700" panose="020B0803030303020204" pitchFamily="34" charset="0"/>
              <a:ea typeface="SamsungOne 700" panose="020B0803030303020204" pitchFamily="34" charset="0"/>
              <a:cs typeface="+mn-cs"/>
            </a:endParaRPr>
          </a:p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Source:		Samsung</a:t>
            </a:r>
          </a:p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Document for : 	Discussion and decision</a:t>
            </a:r>
            <a:endParaRPr kumimoji="1" lang="ja-JP" altLang="en-US" sz="1500" dirty="0">
              <a:solidFill>
                <a:schemeClr val="tx1"/>
              </a:solidFill>
              <a:latin typeface="SamsungOne 700" panose="020B0803030303020204" pitchFamily="34" charset="0"/>
              <a:ea typeface="+mn-ea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EFF562B-1184-DA44-A362-B28543F65D6B}"/>
              </a:ext>
            </a:extLst>
          </p:cNvPr>
          <p:cNvSpPr/>
          <p:nvPr/>
        </p:nvSpPr>
        <p:spPr>
          <a:xfrm>
            <a:off x="241913" y="254511"/>
            <a:ext cx="385225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ja-JP" sz="1500" dirty="0">
                <a:latin typeface="SamsungOne 700" panose="020B0803030303020204" pitchFamily="34" charset="0"/>
                <a:ea typeface="SamsungOne 700" panose="020B0803030303020204" pitchFamily="34" charset="0"/>
              </a:rPr>
              <a:t>3GPP</a:t>
            </a:r>
            <a:r>
              <a:rPr kumimoji="1" lang="en-US" altLang="ja-JP" sz="1500" baseline="0" dirty="0">
                <a:latin typeface="SamsungOne 700" panose="020B0803030303020204" pitchFamily="34" charset="0"/>
                <a:ea typeface="SamsungOne 700" panose="020B0803030303020204" pitchFamily="34" charset="0"/>
              </a:rPr>
              <a:t> TSG </a:t>
            </a:r>
            <a:r>
              <a:rPr kumimoji="1" lang="en-US" altLang="ja-JP" sz="1500" baseline="0" dirty="0" smtClean="0">
                <a:latin typeface="SamsungOne 700" panose="020B0803030303020204" pitchFamily="34" charset="0"/>
                <a:ea typeface="SamsungOne 700" panose="020B0803030303020204" pitchFamily="34" charset="0"/>
              </a:rPr>
              <a:t>RAN#102</a:t>
            </a:r>
            <a:endParaRPr kumimoji="1" lang="en-US" altLang="ja-JP" sz="1500" baseline="0" dirty="0">
              <a:latin typeface="SamsungOne 700" panose="020B0803030303020204" pitchFamily="34" charset="0"/>
              <a:ea typeface="SamsungOne 700" panose="020B0803030303020204" pitchFamily="34" charset="0"/>
            </a:endParaRPr>
          </a:p>
          <a:p>
            <a:r>
              <a:rPr kumimoji="1" lang="en-US" altLang="ja-JP" sz="1500" baseline="0" dirty="0" smtClean="0">
                <a:latin typeface="SamsungOne 700" panose="020B0803030303020204" pitchFamily="34" charset="0"/>
                <a:ea typeface="SamsungOne 700" panose="020B0803030303020204" pitchFamily="34" charset="0"/>
              </a:rPr>
              <a:t>Edinburgh, </a:t>
            </a:r>
            <a:r>
              <a:rPr kumimoji="1" lang="en-US" altLang="ja-JP" sz="1500" dirty="0" smtClean="0">
                <a:latin typeface="SamsungOne 700" panose="020B0803030303020204" pitchFamily="34" charset="0"/>
                <a:ea typeface="SamsungOne 700" panose="020B0803030303020204" pitchFamily="34" charset="0"/>
              </a:rPr>
              <a:t>Scotland, </a:t>
            </a:r>
            <a:r>
              <a:rPr kumimoji="1" lang="en-US" altLang="ja-JP" sz="1500" dirty="0">
                <a:latin typeface="SamsungOne 700" panose="020B0803030303020204" pitchFamily="34" charset="0"/>
                <a:ea typeface="SamsungOne 700" panose="020B0803030303020204" pitchFamily="34" charset="0"/>
              </a:rPr>
              <a:t>December </a:t>
            </a:r>
            <a:r>
              <a:rPr kumimoji="1" lang="en-US" altLang="ja-JP" sz="1500" baseline="0" dirty="0">
                <a:latin typeface="SamsungOne 700" panose="020B0803030303020204" pitchFamily="34" charset="0"/>
                <a:ea typeface="SamsungOne 700" panose="020B0803030303020204" pitchFamily="34" charset="0"/>
              </a:rPr>
              <a:t>11-15, 2023</a:t>
            </a:r>
          </a:p>
        </p:txBody>
      </p:sp>
      <p:sp>
        <p:nvSpPr>
          <p:cNvPr id="5" name="Rectangle 14">
            <a:extLst>
              <a:ext uri="{FF2B5EF4-FFF2-40B4-BE49-F238E27FC236}">
                <a16:creationId xmlns:a16="http://schemas.microsoft.com/office/drawing/2014/main" id="{DEFF562B-1184-DA44-A362-B28543F65D6B}"/>
              </a:ext>
            </a:extLst>
          </p:cNvPr>
          <p:cNvSpPr/>
          <p:nvPr/>
        </p:nvSpPr>
        <p:spPr>
          <a:xfrm>
            <a:off x="10781064" y="254511"/>
            <a:ext cx="1289015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ja-JP" sz="1500" dirty="0" smtClean="0">
                <a:latin typeface="SamsungOne 700" panose="020B0803030303020204" pitchFamily="34" charset="0"/>
                <a:ea typeface="SamsungOne 700" panose="020B0803030303020204" pitchFamily="34" charset="0"/>
              </a:rPr>
              <a:t>RP-233026</a:t>
            </a:r>
            <a:endParaRPr kumimoji="1" lang="en-US" altLang="ja-JP" sz="1500" dirty="0"/>
          </a:p>
        </p:txBody>
      </p:sp>
    </p:spTree>
    <p:extLst>
      <p:ext uri="{BB962C8B-B14F-4D97-AF65-F5344CB8AC3E}">
        <p14:creationId xmlns:p14="http://schemas.microsoft.com/office/powerpoint/2010/main" val="2269473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Baseline Objectives from RAN Chair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360363" y="1295400"/>
            <a:ext cx="11504612" cy="5022850"/>
          </a:xfrm>
        </p:spPr>
        <p:txBody>
          <a:bodyPr/>
          <a:lstStyle/>
          <a:p>
            <a:r>
              <a:rPr lang="en-US" dirty="0" smtClean="0"/>
              <a:t>RAN chair recently shared his summary for RAN Rel-19 Package in </a:t>
            </a:r>
            <a:r>
              <a:rPr lang="en-US" dirty="0" smtClean="0">
                <a:hlinkClick r:id="rId2"/>
              </a:rPr>
              <a:t>RP-232745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The latest potential objectives are given as below </a:t>
            </a:r>
          </a:p>
          <a:p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7061" y="2313510"/>
            <a:ext cx="8686911" cy="374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035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Discussion Points and Proposals (1/3)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360000" y="1111362"/>
            <a:ext cx="11505600" cy="5022000"/>
          </a:xfrm>
        </p:spPr>
        <p:txBody>
          <a:bodyPr/>
          <a:lstStyle/>
          <a:p>
            <a:r>
              <a:rPr lang="en-US" sz="1800" dirty="0" smtClean="0"/>
              <a:t>Regarding the study on the enhancements for the support of WAB:</a:t>
            </a:r>
          </a:p>
          <a:p>
            <a:pPr lvl="1"/>
            <a:r>
              <a:rPr lang="en-US" altLang="zh-CN" sz="1800" dirty="0" smtClean="0"/>
              <a:t>The basic </a:t>
            </a:r>
            <a:r>
              <a:rPr lang="en-US" altLang="zh-CN" sz="1800" dirty="0"/>
              <a:t>operations of </a:t>
            </a:r>
            <a:r>
              <a:rPr lang="en-US" altLang="zh-CN" sz="1800" dirty="0" smtClean="0"/>
              <a:t>WAB are unclear, </a:t>
            </a:r>
            <a:r>
              <a:rPr lang="en-US" altLang="zh-CN" sz="1800" dirty="0"/>
              <a:t>including protocol stack, </a:t>
            </a:r>
            <a:r>
              <a:rPr lang="en-US" altLang="zh-CN" sz="1800" dirty="0" smtClean="0"/>
              <a:t>architecture. </a:t>
            </a:r>
            <a:endParaRPr lang="en-US" altLang="zh-CN" sz="1800" dirty="0"/>
          </a:p>
          <a:p>
            <a:pPr lvl="2"/>
            <a:r>
              <a:rPr lang="en-US" altLang="zh-CN" sz="1600" dirty="0"/>
              <a:t>Whether or not the WAB can be supported based on the existing RAN/SA functionalities</a:t>
            </a:r>
          </a:p>
          <a:p>
            <a:pPr lvl="2"/>
            <a:r>
              <a:rPr lang="en-US" altLang="zh-CN" sz="1600" dirty="0"/>
              <a:t>Whether or not the L3 relay study in NR IAB can be adopted to WAB </a:t>
            </a:r>
          </a:p>
          <a:p>
            <a:pPr lvl="2"/>
            <a:r>
              <a:rPr lang="en-US" altLang="zh-CN" sz="1600" dirty="0"/>
              <a:t>If the study in TR38.874(TR for IAB) is adopted, which architecture option (Architecture 2a/2b/2c) is used</a:t>
            </a:r>
          </a:p>
          <a:p>
            <a:pPr lvl="1"/>
            <a:r>
              <a:rPr lang="en-US" altLang="zh-CN" sz="1800" dirty="0"/>
              <a:t>The study objectives in the current scope cannot be carried out without the common understanding on the basic operations of WAB. </a:t>
            </a:r>
          </a:p>
          <a:p>
            <a:pPr lvl="1"/>
            <a:r>
              <a:rPr lang="en-US" sz="1800" dirty="0" smtClean="0"/>
              <a:t>The </a:t>
            </a:r>
            <a:r>
              <a:rPr lang="en-US" sz="1800" dirty="0" err="1" smtClean="0"/>
              <a:t>gNB</a:t>
            </a:r>
            <a:r>
              <a:rPr lang="en-US" sz="1800" dirty="0" smtClean="0"/>
              <a:t> mobility can be studied after concluding the basic operations of WAB</a:t>
            </a:r>
          </a:p>
          <a:p>
            <a:pPr lvl="1"/>
            <a:r>
              <a:rPr lang="en-US" altLang="zh-CN" sz="1800" dirty="0"/>
              <a:t>The study on </a:t>
            </a:r>
            <a:r>
              <a:rPr lang="en-US" altLang="zh-CN" sz="1800" dirty="0" smtClean="0"/>
              <a:t>SON including ANR, </a:t>
            </a:r>
            <a:r>
              <a:rPr lang="en-US" altLang="zh-CN" sz="1800" dirty="0"/>
              <a:t>DC, collocated UPF </a:t>
            </a:r>
            <a:r>
              <a:rPr lang="en-US" altLang="zh-CN" sz="1800" dirty="0" smtClean="0"/>
              <a:t>are not critical and increases </a:t>
            </a:r>
            <a:r>
              <a:rPr lang="en-US" altLang="zh-CN" sz="1800" dirty="0"/>
              <a:t>the workload of this SI. </a:t>
            </a:r>
          </a:p>
          <a:p>
            <a:pPr lvl="1"/>
            <a:endParaRPr lang="en-US" sz="1800" dirty="0" smtClean="0"/>
          </a:p>
          <a:p>
            <a:pPr lvl="2"/>
            <a:endParaRPr lang="en-US" sz="1600" dirty="0" smtClean="0"/>
          </a:p>
          <a:p>
            <a:pPr marL="561600" lvl="1" indent="-360000">
              <a:buFont typeface="Wingdings" panose="05000000000000000000" pitchFamily="2" charset="2"/>
              <a:buChar char="è"/>
            </a:pPr>
            <a:r>
              <a:rPr lang="en-US" b="1" dirty="0" smtClean="0">
                <a:sym typeface="Wingdings" panose="05000000000000000000" pitchFamily="2" charset="2"/>
              </a:rPr>
              <a:t>Proposal 1: The scope of WAB study should be focused </a:t>
            </a:r>
            <a:r>
              <a:rPr lang="en-US" b="1" dirty="0">
                <a:sym typeface="Wingdings" panose="05000000000000000000" pitchFamily="2" charset="2"/>
              </a:rPr>
              <a:t>protocol stack, architecture</a:t>
            </a:r>
            <a:r>
              <a:rPr lang="en-US" b="1" dirty="0" smtClean="0">
                <a:sym typeface="Wingdings" panose="05000000000000000000" pitchFamily="2" charset="2"/>
              </a:rPr>
              <a:t>, basic procedures including mobility support. </a:t>
            </a:r>
          </a:p>
          <a:p>
            <a:pPr marL="201600" lvl="1" indent="0">
              <a:buNone/>
            </a:pPr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3521935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Discussion Points and Proposals (2/3)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dirty="0" smtClean="0"/>
              <a:t>Regarding the study on enhancement of single-donor IAB topology:</a:t>
            </a:r>
          </a:p>
          <a:p>
            <a:pPr lvl="1"/>
            <a:r>
              <a:rPr lang="en-US" dirty="0" smtClean="0"/>
              <a:t>The local IAB-node mobility results in that the IAB topology adaptation becomes very complex, e.g., the neighboring relationship among IAB nodes is changed frequently and randomly.</a:t>
            </a:r>
          </a:p>
          <a:p>
            <a:pPr lvl="1"/>
            <a:r>
              <a:rPr lang="en-US" dirty="0" smtClean="0"/>
              <a:t>The IAB node mobility increases the complexity of the robustness study, and thereby causes a large amount of workload. </a:t>
            </a:r>
          </a:p>
          <a:p>
            <a:pPr lvl="1"/>
            <a:r>
              <a:rPr lang="en-US" dirty="0" smtClean="0"/>
              <a:t>With three different topics in this SI, the complexity of such IAB study is a big burden for the in-time completion of SI within six months. </a:t>
            </a:r>
          </a:p>
          <a:p>
            <a:pPr lvl="1"/>
            <a:endParaRPr lang="en-US" dirty="0" smtClean="0"/>
          </a:p>
          <a:p>
            <a:pPr marL="561600" lvl="1" indent="-360000">
              <a:buNone/>
            </a:pPr>
            <a:r>
              <a:rPr lang="en-US" b="1" dirty="0" smtClean="0">
                <a:sym typeface="Wingdings" panose="05000000000000000000" pitchFamily="2" charset="2"/>
              </a:rPr>
              <a:t> Proposal 2: </a:t>
            </a:r>
            <a:r>
              <a:rPr lang="en-US" b="1" dirty="0" smtClean="0">
                <a:sym typeface="Wingdings" panose="05000000000000000000" pitchFamily="2" charset="2"/>
              </a:rPr>
              <a:t>The </a:t>
            </a:r>
            <a:r>
              <a:rPr lang="en-US" b="1" dirty="0" smtClean="0">
                <a:sym typeface="Wingdings" panose="05000000000000000000" pitchFamily="2" charset="2"/>
              </a:rPr>
              <a:t>objectives related to IAB is removed from the SID .</a:t>
            </a:r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262313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Discussion Points and Proposals (3/3)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dirty="0" smtClean="0"/>
              <a:t>Regarding the study on </a:t>
            </a:r>
            <a:r>
              <a:rPr lang="en-US" dirty="0" err="1" smtClean="0"/>
              <a:t>Femto</a:t>
            </a:r>
            <a:endParaRPr lang="en-US" dirty="0" smtClean="0"/>
          </a:p>
          <a:p>
            <a:pPr lvl="1"/>
            <a:r>
              <a:rPr lang="en-US" altLang="zh-CN" dirty="0" smtClean="0"/>
              <a:t>Local </a:t>
            </a:r>
            <a:r>
              <a:rPr lang="en-US" altLang="zh-CN" dirty="0"/>
              <a:t>services from the 5G </a:t>
            </a:r>
            <a:r>
              <a:rPr lang="en-US" altLang="zh-CN" dirty="0" err="1"/>
              <a:t>Femto</a:t>
            </a:r>
            <a:r>
              <a:rPr lang="en-US" altLang="zh-CN" dirty="0"/>
              <a:t> via collocated local </a:t>
            </a:r>
            <a:r>
              <a:rPr lang="en-US" altLang="zh-CN" dirty="0" smtClean="0"/>
              <a:t>UPF: </a:t>
            </a:r>
          </a:p>
          <a:p>
            <a:pPr lvl="2"/>
            <a:r>
              <a:rPr lang="en-US" sz="1800" dirty="0" smtClean="0"/>
              <a:t>Similar like LIPA/SIPTO in LTE, local breakout can support connection from NG-RAN to enterprise network directly</a:t>
            </a:r>
            <a:r>
              <a:rPr lang="en-US" altLang="zh-CN" sz="1800" dirty="0"/>
              <a:t> </a:t>
            </a:r>
            <a:r>
              <a:rPr lang="en-US" altLang="zh-CN" sz="1800" dirty="0" smtClean="0"/>
              <a:t>and reduce </a:t>
            </a:r>
            <a:r>
              <a:rPr lang="en-US" altLang="zh-CN" sz="1800" dirty="0"/>
              <a:t>the latency</a:t>
            </a:r>
            <a:r>
              <a:rPr lang="en-US" sz="1800" dirty="0" smtClean="0"/>
              <a:t>. We see the benefit to support local service from the 5G </a:t>
            </a:r>
            <a:r>
              <a:rPr lang="en-US" sz="1800" dirty="0" err="1" smtClean="0"/>
              <a:t>Femto</a:t>
            </a:r>
            <a:endParaRPr lang="en-US" sz="1800" dirty="0" smtClean="0"/>
          </a:p>
          <a:p>
            <a:pPr lvl="1"/>
            <a:r>
              <a:rPr lang="en-US" dirty="0" smtClean="0"/>
              <a:t>Seamless mobility is important issue to be considered e.g. inbound mobility to </a:t>
            </a:r>
            <a:r>
              <a:rPr lang="en-US" dirty="0" err="1" smtClean="0"/>
              <a:t>Femto</a:t>
            </a:r>
            <a:r>
              <a:rPr lang="en-US" dirty="0" smtClean="0"/>
              <a:t>, which </a:t>
            </a:r>
            <a:r>
              <a:rPr lang="en-US" dirty="0" smtClean="0"/>
              <a:t>should be supported.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marL="561600" lvl="1" indent="-360000">
              <a:buFont typeface="Wingdings" panose="05000000000000000000" pitchFamily="2" charset="2"/>
              <a:buChar char="è"/>
            </a:pPr>
            <a:r>
              <a:rPr lang="en-US" b="1" dirty="0" smtClean="0">
                <a:sym typeface="Wingdings" panose="05000000000000000000" pitchFamily="2" charset="2"/>
              </a:rPr>
              <a:t>Proposal 3</a:t>
            </a:r>
            <a:r>
              <a:rPr lang="en-US" b="1" dirty="0">
                <a:sym typeface="Wingdings" panose="05000000000000000000" pitchFamily="2" charset="2"/>
              </a:rPr>
              <a:t>:  Study how to enable access to local services from the 5G </a:t>
            </a:r>
            <a:r>
              <a:rPr lang="en-US" b="1" dirty="0" err="1">
                <a:sym typeface="Wingdings" panose="05000000000000000000" pitchFamily="2" charset="2"/>
              </a:rPr>
              <a:t>Femto</a:t>
            </a:r>
            <a:r>
              <a:rPr lang="en-US" b="1" dirty="0">
                <a:sym typeface="Wingdings" panose="05000000000000000000" pitchFamily="2" charset="2"/>
              </a:rPr>
              <a:t> via collocated local </a:t>
            </a:r>
            <a:r>
              <a:rPr lang="en-US" b="1" dirty="0" smtClean="0">
                <a:sym typeface="Wingdings" panose="05000000000000000000" pitchFamily="2" charset="2"/>
              </a:rPr>
              <a:t>UPF</a:t>
            </a:r>
          </a:p>
          <a:p>
            <a:pPr marL="561600" lvl="1" indent="-360000">
              <a:buFont typeface="Wingdings" panose="05000000000000000000" pitchFamily="2" charset="2"/>
              <a:buChar char="è"/>
            </a:pPr>
            <a:r>
              <a:rPr lang="en-US" altLang="zh-CN" b="1" dirty="0">
                <a:sym typeface="Wingdings" panose="05000000000000000000" pitchFamily="2" charset="2"/>
              </a:rPr>
              <a:t>Proposal </a:t>
            </a:r>
            <a:r>
              <a:rPr lang="en-US" altLang="zh-CN" b="1" dirty="0" smtClean="0">
                <a:sym typeface="Wingdings" panose="05000000000000000000" pitchFamily="2" charset="2"/>
              </a:rPr>
              <a:t>4:  </a:t>
            </a:r>
            <a:r>
              <a:rPr lang="en-US" altLang="zh-CN" b="1" dirty="0">
                <a:sym typeface="Wingdings" panose="05000000000000000000" pitchFamily="2" charset="2"/>
              </a:rPr>
              <a:t>Study how to </a:t>
            </a:r>
            <a:r>
              <a:rPr lang="en-US" altLang="zh-CN" b="1" dirty="0" smtClean="0">
                <a:sym typeface="Wingdings" panose="05000000000000000000" pitchFamily="2" charset="2"/>
              </a:rPr>
              <a:t>support inbound mobility to </a:t>
            </a:r>
            <a:r>
              <a:rPr lang="en-US" altLang="zh-CN" b="1" dirty="0" err="1" smtClean="0">
                <a:sym typeface="Wingdings" panose="05000000000000000000" pitchFamily="2" charset="2"/>
              </a:rPr>
              <a:t>Femto</a:t>
            </a:r>
            <a:endParaRPr lang="en-US" altLang="zh-CN" b="1" dirty="0">
              <a:sym typeface="Wingdings" panose="05000000000000000000" pitchFamily="2" charset="2"/>
            </a:endParaRPr>
          </a:p>
          <a:p>
            <a:pPr marL="561600" lvl="1" indent="-360000">
              <a:buFont typeface="Wingdings" panose="05000000000000000000" pitchFamily="2" charset="2"/>
              <a:buChar char="è"/>
            </a:pPr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1830655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Revised SID</a:t>
            </a:r>
            <a:endParaRPr lang="en-US" dirty="0"/>
          </a:p>
        </p:txBody>
      </p:sp>
      <p:sp>
        <p:nvSpPr>
          <p:cNvPr id="4" name="TextBox 6">
            <a:extLst>
              <a:ext uri="{FF2B5EF4-FFF2-40B4-BE49-F238E27FC236}">
                <a16:creationId xmlns:a16="http://schemas.microsoft.com/office/drawing/2014/main" id="{73A90070-AAEF-40E1-AEBC-F4921D7A16B4}"/>
              </a:ext>
            </a:extLst>
          </p:cNvPr>
          <p:cNvSpPr txBox="1"/>
          <p:nvPr/>
        </p:nvSpPr>
        <p:spPr>
          <a:xfrm>
            <a:off x="321816" y="1014809"/>
            <a:ext cx="6778337" cy="51780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hangingPunct="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GB" sz="140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Study enhancements for the support of WAB including (RAN3-led, RAN2):</a:t>
            </a:r>
            <a:endParaRPr lang="en-US" sz="1400" dirty="0">
              <a:effectLst/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742950" marR="0" lvl="1" indent="-285750" hangingPunct="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sz="1400" u="sng" dirty="0" smtClean="0">
                <a:solidFill>
                  <a:srgbClr val="0070C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Study the architecture, protocol stack for WAB (Subject to interaction w/SA2)</a:t>
            </a:r>
          </a:p>
          <a:p>
            <a:pPr marL="1297340" lvl="3" indent="-285750" hangingPunct="0">
              <a:buSzPct val="50000"/>
              <a:buFont typeface="Wingdings" panose="05000000000000000000" pitchFamily="2" charset="2"/>
              <a:buChar char="n"/>
            </a:pPr>
            <a:r>
              <a:rPr lang="en-GB" sz="1400" u="sng" dirty="0" smtClean="0">
                <a:solidFill>
                  <a:srgbClr val="0070C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Study the signalling support for basic procedures, e.g., authorization, </a:t>
            </a:r>
            <a:r>
              <a:rPr lang="en-GB" sz="1400" u="sng" dirty="0" smtClean="0">
                <a:solidFill>
                  <a:srgbClr val="0070C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integration.</a:t>
            </a:r>
            <a:endParaRPr lang="en-GB" sz="1400" u="sng" dirty="0" smtClean="0">
              <a:solidFill>
                <a:srgbClr val="0070C0"/>
              </a:solidFill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1297340" lvl="3" indent="-285750" hangingPunct="0">
              <a:buSzPct val="50000"/>
              <a:buFont typeface="Wingdings" panose="05000000000000000000" pitchFamily="2" charset="2"/>
              <a:buChar char="n"/>
            </a:pPr>
            <a:r>
              <a:rPr lang="en-GB" sz="1400" u="sng" dirty="0" smtClean="0">
                <a:solidFill>
                  <a:srgbClr val="0070C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Note: the study in TR38.874 can be the starting </a:t>
            </a:r>
            <a:r>
              <a:rPr lang="en-GB" sz="1400" u="sng" dirty="0" smtClean="0">
                <a:solidFill>
                  <a:srgbClr val="0070C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point.</a:t>
            </a:r>
            <a:endParaRPr lang="en-GB" sz="1400" u="sng" dirty="0" smtClean="0">
              <a:solidFill>
                <a:srgbClr val="0070C0"/>
              </a:solidFill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742950" marR="0" lvl="1" indent="-285750" hangingPunct="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sz="1400" dirty="0" smtClean="0"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Study </a:t>
            </a:r>
            <a:r>
              <a:rPr lang="en-GB" sz="140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impact of </a:t>
            </a:r>
            <a:r>
              <a:rPr lang="en-GB" sz="1400" dirty="0" err="1"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gNB</a:t>
            </a:r>
            <a:r>
              <a:rPr lang="en-GB" sz="140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mobility within a stationary RAN and in proximity to other mobile </a:t>
            </a:r>
            <a:r>
              <a:rPr lang="en-GB" sz="1400" dirty="0" err="1"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gNBs</a:t>
            </a:r>
            <a:r>
              <a:rPr lang="en-GB" sz="140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 </a:t>
            </a:r>
            <a:endParaRPr lang="en-US" sz="1400" dirty="0">
              <a:effectLst/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1143000" marR="0" lvl="2" indent="-228600" hangingPunct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GB" sz="1400" strike="sngStrike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Identify the issues </a:t>
            </a:r>
            <a:r>
              <a:rPr lang="en-GB" sz="1400" strike="sngStrike" dirty="0" smtClean="0">
                <a:solidFill>
                  <a:srgbClr val="0070C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of </a:t>
            </a:r>
            <a:r>
              <a:rPr lang="en-GB" sz="1400" strike="sngStrike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dynamic inter-</a:t>
            </a:r>
            <a:r>
              <a:rPr lang="en-GB" sz="1400" strike="sngStrike" dirty="0" err="1">
                <a:solidFill>
                  <a:srgbClr val="0070C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gNB</a:t>
            </a:r>
            <a:r>
              <a:rPr lang="en-GB" sz="1400" strike="sngStrike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1400" strike="sngStrike" dirty="0" err="1">
                <a:solidFill>
                  <a:srgbClr val="0070C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neighbor</a:t>
            </a:r>
            <a:r>
              <a:rPr lang="en-GB" sz="1400" strike="sngStrike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relations resulting from </a:t>
            </a:r>
            <a:r>
              <a:rPr lang="en-GB" sz="1400" strike="sngStrike" dirty="0" err="1">
                <a:solidFill>
                  <a:srgbClr val="0070C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gNB</a:t>
            </a:r>
            <a:r>
              <a:rPr lang="en-GB" sz="1400" strike="sngStrike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mobility, e.g., ANR, inter-</a:t>
            </a:r>
            <a:r>
              <a:rPr lang="en-GB" sz="1400" strike="sngStrike" dirty="0" err="1">
                <a:solidFill>
                  <a:srgbClr val="0070C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gNB</a:t>
            </a:r>
            <a:r>
              <a:rPr lang="en-GB" sz="1400" strike="sngStrike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HO/DC and SON. </a:t>
            </a:r>
            <a:endParaRPr lang="en-US" sz="1400" strike="sngStrike" dirty="0">
              <a:solidFill>
                <a:srgbClr val="0070C0"/>
              </a:solidFill>
              <a:effectLst/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1143000" marR="0" lvl="2" indent="-228600" hangingPunct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GB" sz="1400" strike="sngStrike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Identify </a:t>
            </a:r>
            <a:r>
              <a:rPr lang="en-GB" sz="1400" strike="sngStrike" dirty="0">
                <a:solidFill>
                  <a:srgbClr val="FF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potential</a:t>
            </a:r>
            <a:r>
              <a:rPr lang="en-GB" sz="1400" strike="sngStrike" dirty="0">
                <a:solidFill>
                  <a:srgbClr val="0070C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1400" strike="sngStrike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RAN-related issues when collocating a UPF with the </a:t>
            </a:r>
            <a:r>
              <a:rPr lang="en-GB" sz="1400" strike="sngStrike" dirty="0" err="1">
                <a:solidFill>
                  <a:srgbClr val="0070C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gNB</a:t>
            </a:r>
            <a:r>
              <a:rPr lang="en-GB" sz="1400" strike="sngStrike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for MEC, local services and/or local inter-UE communications.</a:t>
            </a:r>
            <a:endParaRPr lang="en-US" sz="1400" strike="sngStrike" dirty="0">
              <a:solidFill>
                <a:srgbClr val="0070C0"/>
              </a:solidFill>
              <a:effectLst/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1143000" marR="0" lvl="2" indent="-228600" hangingPunct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GB" sz="140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Identify necessary inter-</a:t>
            </a:r>
            <a:r>
              <a:rPr lang="en-GB" sz="1400" dirty="0" err="1"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gNB</a:t>
            </a:r>
            <a:r>
              <a:rPr lang="en-GB" sz="140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- and </a:t>
            </a:r>
            <a:r>
              <a:rPr lang="en-GB" sz="1400" dirty="0" err="1"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gNB</a:t>
            </a:r>
            <a:r>
              <a:rPr lang="en-GB" sz="140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-to-CN </a:t>
            </a:r>
            <a:r>
              <a:rPr lang="en-GB" sz="1400" dirty="0" err="1"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signaling</a:t>
            </a:r>
            <a:r>
              <a:rPr lang="en-GB" sz="140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to address </a:t>
            </a:r>
            <a:r>
              <a:rPr lang="en-GB" altLang="zh-CN" sz="1400" u="sng" dirty="0">
                <a:solidFill>
                  <a:srgbClr val="0070C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inter-</a:t>
            </a:r>
            <a:r>
              <a:rPr lang="en-GB" altLang="zh-CN" sz="1400" u="sng" dirty="0" err="1">
                <a:solidFill>
                  <a:srgbClr val="0070C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gNB</a:t>
            </a:r>
            <a:r>
              <a:rPr lang="en-GB" altLang="zh-CN" sz="1400" u="sng" dirty="0">
                <a:solidFill>
                  <a:srgbClr val="0070C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altLang="zh-CN" sz="1400" u="sng" dirty="0" smtClean="0">
                <a:solidFill>
                  <a:srgbClr val="0070C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HO </a:t>
            </a:r>
            <a:r>
              <a:rPr lang="en-GB" sz="1400" strike="sngStrike" dirty="0" smtClean="0">
                <a:solidFill>
                  <a:srgbClr val="0070C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these </a:t>
            </a:r>
            <a:r>
              <a:rPr lang="en-GB" sz="1400" strike="sngStrike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issues</a:t>
            </a:r>
            <a:r>
              <a:rPr lang="en-GB" sz="140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1400" dirty="0">
              <a:effectLst/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742950" marR="0" lvl="1" indent="-285750" hangingPunct="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sz="1400" strike="sngStrike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Study the </a:t>
            </a:r>
            <a:r>
              <a:rPr lang="en-GB" sz="1400" strike="sngStrike" dirty="0" err="1">
                <a:solidFill>
                  <a:srgbClr val="0070C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signaling</a:t>
            </a:r>
            <a:r>
              <a:rPr lang="en-GB" sz="1400" strike="sngStrike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enhancements for the authorization of WAB nodes.</a:t>
            </a:r>
            <a:endParaRPr lang="en-US" sz="1400" strike="sngStrike" dirty="0">
              <a:solidFill>
                <a:srgbClr val="0070C0"/>
              </a:solidFill>
              <a:effectLst/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742950" marR="0" lvl="1" indent="-285750" hangingPunct="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sz="1400" strike="sngStrike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Study </a:t>
            </a:r>
            <a:r>
              <a:rPr lang="en-GB" sz="1400" strike="sngStrike" dirty="0" err="1">
                <a:solidFill>
                  <a:srgbClr val="0070C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signaling</a:t>
            </a:r>
            <a:r>
              <a:rPr lang="en-GB" sz="1400" strike="sngStrike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enhancements to extend the IAB resource multiplexing framework to WAB, as necessary.</a:t>
            </a:r>
            <a:endParaRPr lang="en-US" sz="1400" strike="sngStrike" dirty="0">
              <a:solidFill>
                <a:srgbClr val="0070C0"/>
              </a:solidFill>
              <a:effectLst/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742950" marR="0" lvl="1" indent="-285750" hangingPunct="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sz="1400" strike="sngStrike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Study enhancements to QoS support on WAB backhaul, as necessary </a:t>
            </a:r>
            <a:r>
              <a:rPr lang="en-GB" sz="1400" strike="sngStrike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(subject to interaction w/ SA2)</a:t>
            </a:r>
            <a:endParaRPr lang="en-US" sz="1400" strike="sngStrike" dirty="0">
              <a:solidFill>
                <a:srgbClr val="FF0000"/>
              </a:solidFill>
              <a:effectLst/>
              <a:highlight>
                <a:srgbClr val="FFFF00"/>
              </a:highlight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marR="0" lvl="0" indent="-342900" hangingPunct="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GB" sz="1400" strike="sngStrike" dirty="0">
                <a:solidFill>
                  <a:srgbClr val="0070C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Study enhancements for the support of single-donor IAB topology, including (RAN2-led, RAN3):</a:t>
            </a:r>
            <a:endParaRPr lang="en-US" sz="1400" strike="sngStrike" dirty="0">
              <a:solidFill>
                <a:srgbClr val="0070C0"/>
              </a:solidFill>
              <a:effectLst/>
              <a:highlight>
                <a:srgbClr val="FFFF00"/>
              </a:highlight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742950" marR="0" lvl="1" indent="-285750" hangingPunct="0">
              <a:spcBef>
                <a:spcPts val="0"/>
              </a:spcBef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sz="1400" strike="sngStrike" dirty="0">
                <a:solidFill>
                  <a:srgbClr val="0070C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Study enhancements to the robustness of multi-hop routing within the IAB topology in presence of local IAB-node mobility.</a:t>
            </a:r>
            <a:endParaRPr lang="en-US" sz="1400" strike="sngStrike" dirty="0">
              <a:solidFill>
                <a:srgbClr val="0070C0"/>
              </a:solidFill>
              <a:effectLst/>
              <a:highlight>
                <a:srgbClr val="FFFF00"/>
              </a:highlight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GB" sz="14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Note: Access link for WAB backhaul can be TN or NTN.</a:t>
            </a:r>
            <a:endParaRPr lang="en-US" sz="1400" dirty="0">
              <a:effectLst/>
              <a:highlight>
                <a:srgbClr val="FFFF00"/>
              </a:highlight>
              <a:latin typeface="Calibri" panose="020F050202020403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TextBox 8">
            <a:extLst>
              <a:ext uri="{FF2B5EF4-FFF2-40B4-BE49-F238E27FC236}">
                <a16:creationId xmlns:a16="http://schemas.microsoft.com/office/drawing/2014/main" id="{607AAE84-16BA-4307-8C9B-4C9DCD116A78}"/>
              </a:ext>
            </a:extLst>
          </p:cNvPr>
          <p:cNvSpPr txBox="1"/>
          <p:nvPr/>
        </p:nvSpPr>
        <p:spPr>
          <a:xfrm>
            <a:off x="7257645" y="1227948"/>
            <a:ext cx="4802737" cy="31851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hangingPunct="0">
              <a:spcBef>
                <a:spcPts val="0"/>
              </a:spcBef>
              <a:spcAft>
                <a:spcPts val="0"/>
              </a:spcAft>
            </a:pPr>
            <a:r>
              <a:rPr lang="en-GB" sz="1600" u="sng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Femto</a:t>
            </a:r>
            <a:endParaRPr lang="en-GB" sz="1600" u="sng" dirty="0">
              <a:effectLst/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marR="0" lvl="0" indent="-342900" hangingPunct="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GB" sz="160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Study the overall RAN architecture and required functional and procedural impacts for supporting 5G </a:t>
            </a:r>
            <a:r>
              <a:rPr lang="en-GB" sz="1600" dirty="0" err="1"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Femto</a:t>
            </a:r>
            <a:r>
              <a:rPr lang="en-GB" sz="160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deployments. </a:t>
            </a:r>
            <a:endParaRPr lang="en-US" sz="1600" dirty="0">
              <a:effectLst/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marR="0" lvl="0" indent="-342900" hangingPunct="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GB" sz="160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Study how to define the 5G access control mechanism </a:t>
            </a:r>
            <a:r>
              <a:rPr lang="en-GB" sz="1600" u="sng" dirty="0" smtClean="0">
                <a:solidFill>
                  <a:srgbClr val="0070C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for initial access and </a:t>
            </a:r>
            <a:r>
              <a:rPr lang="en-GB" sz="1600" u="sng" dirty="0" smtClean="0">
                <a:solidFill>
                  <a:srgbClr val="0070C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inbound mobility </a:t>
            </a:r>
            <a:r>
              <a:rPr lang="en-GB" sz="1600" dirty="0" smtClean="0"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by </a:t>
            </a:r>
            <a:r>
              <a:rPr lang="en-GB" sz="160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(re-)using the existing CAG functionality and identify needed enhancements (if any).</a:t>
            </a:r>
            <a:endParaRPr lang="en-US" sz="1600" dirty="0">
              <a:effectLst/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marR="0" lvl="0" indent="-342900" hangingPunct="0">
              <a:spcBef>
                <a:spcPts val="0"/>
              </a:spcBef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GB" sz="16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Study how to enable access to local services from the 5G </a:t>
            </a:r>
            <a:r>
              <a:rPr lang="en-GB" sz="1600" dirty="0" err="1">
                <a:effectLst/>
                <a:highlight>
                  <a:srgbClr val="FFFF00"/>
                </a:highlight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Femto</a:t>
            </a:r>
            <a:r>
              <a:rPr lang="en-GB" sz="16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via collocated local UPF.</a:t>
            </a:r>
            <a:endParaRPr lang="en-US" sz="1600" dirty="0">
              <a:effectLst/>
              <a:highlight>
                <a:srgbClr val="FFFF00"/>
              </a:highlight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GB" sz="160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Note: The study involves a gap analysis of existing 5G functionality with </a:t>
            </a:r>
            <a:r>
              <a:rPr lang="en-GB" sz="1600" dirty="0" err="1">
                <a:effectLst/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HomeNB</a:t>
            </a:r>
            <a:r>
              <a:rPr lang="en-GB" sz="160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functionality.</a:t>
            </a:r>
            <a:endParaRPr lang="en-US" sz="1600" dirty="0">
              <a:effectLst/>
              <a:latin typeface="Calibri" panose="020F050202020403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574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/>
        <p:txBody>
          <a:bodyPr anchor="ctr"/>
          <a:lstStyle/>
          <a:p>
            <a:r>
              <a:rPr lang="en-US" sz="4800" dirty="0" smtClean="0"/>
              <a:t>Thank you!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150209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msung Master">
  <a:themeElements>
    <a:clrScheme name="Custom 1">
      <a:dk1>
        <a:srgbClr val="000000"/>
      </a:dk1>
      <a:lt1>
        <a:srgbClr val="FFFFFF"/>
      </a:lt1>
      <a:dk2>
        <a:srgbClr val="1428A0"/>
      </a:dk2>
      <a:lt2>
        <a:srgbClr val="6E6969"/>
      </a:lt2>
      <a:accent1>
        <a:srgbClr val="0077C8"/>
      </a:accent1>
      <a:accent2>
        <a:srgbClr val="00B2E2"/>
      </a:accent2>
      <a:accent3>
        <a:srgbClr val="00C3B2"/>
      </a:accent3>
      <a:accent4>
        <a:srgbClr val="96D653"/>
      </a:accent4>
      <a:accent5>
        <a:srgbClr val="FFB545"/>
      </a:accent5>
      <a:accent6>
        <a:srgbClr val="FF4337"/>
      </a:accent6>
      <a:hlink>
        <a:srgbClr val="0000FF"/>
      </a:hlink>
      <a:folHlink>
        <a:srgbClr val="800080"/>
      </a:folHlink>
    </a:clrScheme>
    <a:fontScheme name="사용자 지정 1">
      <a:majorFont>
        <a:latin typeface="Samsung Sharp Sans"/>
        <a:ea typeface="SamsungOneKoreanOTF 700"/>
        <a:cs typeface=""/>
      </a:majorFont>
      <a:minorFont>
        <a:latin typeface="SamsungOne 400"/>
        <a:ea typeface="SamsungOneKoreanOTF 400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8FE624D29B0764A852539F84AD82E8E" ma:contentTypeVersion="1" ma:contentTypeDescription="Create a new document." ma:contentTypeScope="" ma:versionID="1a8b8c3f36bf5d6a8729b06a616b1a46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ff01fac345008aa34b3a53f2166bf3c8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8FA7ACDF-50EB-4FED-9840-E1A2F001BB4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DE0627B-C306-4245-9F22-903A5A9B3F4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04C05A0-4031-458C-93F9-657B34B48EEA}">
  <ds:schemaRefs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purl.org/dc/terms/"/>
    <ds:schemaRef ds:uri="http://purl.org/dc/dcmitype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18007</TotalTime>
  <Words>746</Words>
  <Application>Microsoft Office PowerPoint</Application>
  <PresentationFormat>宽屏</PresentationFormat>
  <Paragraphs>60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SamsungOneKoreanOTF 400</vt:lpstr>
      <vt:lpstr>Yu Gothic</vt:lpstr>
      <vt:lpstr>SimSun</vt:lpstr>
      <vt:lpstr>Arial</vt:lpstr>
      <vt:lpstr>Calibri</vt:lpstr>
      <vt:lpstr>Courier New</vt:lpstr>
      <vt:lpstr>Samsung Sharp Sans Bold</vt:lpstr>
      <vt:lpstr>SamsungOne 400</vt:lpstr>
      <vt:lpstr>SamsungOne 700</vt:lpstr>
      <vt:lpstr>Symbol</vt:lpstr>
      <vt:lpstr>Times New Roman</vt:lpstr>
      <vt:lpstr>Wingdings</vt:lpstr>
      <vt:lpstr>Samsung Master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RWS-230210_Views on Rel-19 AIML for PHY</dc:title>
  <dc:creator>garethw</dc:creator>
  <cp:lastModifiedBy>Samsung</cp:lastModifiedBy>
  <cp:revision>589</cp:revision>
  <cp:lastPrinted>2017-12-18T22:10:10Z</cp:lastPrinted>
  <dcterms:created xsi:type="dcterms:W3CDTF">2017-12-10T01:01:38Z</dcterms:created>
  <dcterms:modified xsi:type="dcterms:W3CDTF">2023-12-01T10:00:19Z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2017-12-09T00:00:00Z</vt:filetime>
  </property>
  <property fmtid="{D5CDD505-2E9C-101B-9397-08002B2CF9AE}" pid="3" name="Creator">
    <vt:lpwstr>Adobe InDesign CC 13.0 (Macintosh)</vt:lpwstr>
  </property>
  <property fmtid="{D5CDD505-2E9C-101B-9397-08002B2CF9AE}" pid="4" name="LastSaved">
    <vt:filetime>2017-12-10T00:00:00Z</vt:filetime>
  </property>
  <property fmtid="{D5CDD505-2E9C-101B-9397-08002B2CF9AE}" pid="5" name="ContentTypeId">
    <vt:lpwstr>0x010100F8FE624D29B0764A852539F84AD82E8E</vt:lpwstr>
  </property>
</Properties>
</file>