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60" r:id="rId5"/>
    <p:sldId id="394" r:id="rId6"/>
    <p:sldId id="393" r:id="rId7"/>
    <p:sldId id="395" r:id="rId8"/>
    <p:sldId id="396" r:id="rId9"/>
    <p:sldId id="397" r:id="rId10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0" autoAdjust="0"/>
    <p:restoredTop sz="94767" autoAdjust="0"/>
  </p:normalViewPr>
  <p:slideViewPr>
    <p:cSldViewPr snapToGrid="0">
      <p:cViewPr varScale="1">
        <p:scale>
          <a:sx n="101" d="100"/>
          <a:sy n="101" d="100"/>
        </p:scale>
        <p:origin x="26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2023/12/4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zh-CN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Edinburgh, Scotland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, Dec.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2023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RP-233025</a:t>
            </a:r>
            <a:endParaRPr kumimoji="1" lang="en-US" altLang="ja-JP" sz="15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21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  <p:sldLayoutId id="2147483729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GB" sz="4800" dirty="0" smtClean="0"/>
              <a:t>Scope  </a:t>
            </a:r>
            <a:r>
              <a:rPr lang="en-GB" sz="4800" dirty="0"/>
              <a:t>of </a:t>
            </a:r>
            <a:r>
              <a:rPr lang="en-GB" sz="4800" dirty="0" smtClean="0"/>
              <a:t>SON/MDT </a:t>
            </a:r>
            <a:r>
              <a:rPr lang="en-GB" sz="4800" dirty="0"/>
              <a:t>Enhancements in </a:t>
            </a:r>
            <a:r>
              <a:rPr lang="en-GB" altLang="zh-CN" sz="4800" dirty="0" smtClean="0"/>
              <a:t>Rel-19</a:t>
            </a:r>
            <a:endParaRPr lang="en-GB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9.1.3.2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</a:t>
            </a: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Objectives from 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general, we are supportive on the summary, and observe there are several discussion points, especially the yellow-highlighted parts.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 txBox="1">
            <a:spLocks/>
          </p:cNvSpPr>
          <p:nvPr/>
        </p:nvSpPr>
        <p:spPr>
          <a:xfrm>
            <a:off x="219808" y="2514600"/>
            <a:ext cx="10946948" cy="351545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MRO enhancement for R18 mobility mechanisms, Lower layer triggered mobility (LTM), CHO with candidate SCGs, subsequent CPAC [RAN3, RAN2]: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Specification of the inter-node information exchange, including possible enhancements to interfaces[RAN3];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Identify and specify necessary UE reporting to enhance the mobility parameter tuning [RAN2]</a:t>
            </a:r>
          </a:p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Only SON/MDT enhancements for </a:t>
            </a:r>
            <a:r>
              <a:rPr lang="en-US" altLang="zh-CN" sz="1800" kern="0" dirty="0" smtClean="0">
                <a:solidFill>
                  <a:prstClr val="black"/>
                </a:solidFill>
                <a:highlight>
                  <a:srgbClr val="FFFF00"/>
                </a:highlight>
                <a:latin typeface="TimesNewRomanPSMT"/>
              </a:rPr>
              <a:t>intra NTN mobility, Network slicing </a:t>
            </a:r>
            <a:r>
              <a:rPr lang="en-US" altLang="zh-CN" sz="1800" strike="sngStrike" kern="0" dirty="0" smtClean="0">
                <a:solidFill>
                  <a:srgbClr val="FF0000"/>
                </a:solidFill>
                <a:highlight>
                  <a:srgbClr val="FFFF00"/>
                </a:highlight>
                <a:latin typeface="TimesNewRomanPSMT"/>
              </a:rPr>
              <a:t>and</a:t>
            </a:r>
            <a:r>
              <a:rPr lang="en-US" altLang="zh-CN" sz="1800" kern="0" dirty="0" smtClean="0">
                <a:solidFill>
                  <a:prstClr val="black"/>
                </a:solidFill>
                <a:highlight>
                  <a:srgbClr val="FFFF00"/>
                </a:highlight>
                <a:latin typeface="TimesNewRomanPSMT"/>
              </a:rPr>
              <a:t> </a:t>
            </a:r>
            <a:r>
              <a:rPr lang="en-US" altLang="zh-CN" sz="1800" strike="sngStrike" kern="0" dirty="0" smtClean="0">
                <a:solidFill>
                  <a:srgbClr val="FF0000"/>
                </a:solidFill>
                <a:highlight>
                  <a:srgbClr val="FFFF00"/>
                </a:highlight>
                <a:latin typeface="TimesNewRomanPSMT"/>
              </a:rPr>
              <a:t>NW energy saving 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are for further consideration. 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Details of these aspects (e.g., spec changes, assessment of workload). 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No other new features are to be added</a:t>
            </a:r>
          </a:p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strike="sngStrike" kern="0" dirty="0" smtClean="0">
                <a:solidFill>
                  <a:srgbClr val="FF0000"/>
                </a:solidFill>
                <a:latin typeface="TimesNewRomanPSMT"/>
              </a:rPr>
              <a:t>For NW energy saving,  </a:t>
            </a:r>
            <a:r>
              <a:rPr lang="en-US" altLang="zh-CN" sz="1800" kern="0" dirty="0" smtClean="0">
                <a:solidFill>
                  <a:srgbClr val="FF0000"/>
                </a:solidFill>
                <a:latin typeface="TimesNewRomanPSMT"/>
              </a:rPr>
              <a:t>Note: 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avoid duplication with AI for NG-RAN.</a:t>
            </a:r>
          </a:p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R18 leftovers, FFS details, which can be decided based on further progress in RAN2/3 [RAN3, RAN2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]</a:t>
            </a:r>
            <a:endParaRPr lang="en-US" altLang="ja-JP" sz="18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7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/>
              <a:t>SON/MDT enhancements for intra NTN mobility, Network slicing and NW energy </a:t>
            </a:r>
            <a:r>
              <a:rPr lang="en-US" dirty="0" smtClean="0"/>
              <a:t>saving:</a:t>
            </a:r>
          </a:p>
          <a:p>
            <a:pPr lvl="1"/>
            <a:r>
              <a:rPr lang="en-US" altLang="zh-CN" dirty="0"/>
              <a:t>NTN supports additional trigger conditions to execute CHO, e.g. timer based trigger, location based trigger. The </a:t>
            </a:r>
            <a:r>
              <a:rPr lang="en-US" altLang="zh-CN" dirty="0" smtClean="0"/>
              <a:t>optimization </a:t>
            </a:r>
            <a:r>
              <a:rPr lang="en-US" altLang="zh-CN" dirty="0"/>
              <a:t>for the NTN </a:t>
            </a:r>
            <a:r>
              <a:rPr lang="en-US" altLang="zh-CN" dirty="0" smtClean="0"/>
              <a:t>mobility </a:t>
            </a:r>
            <a:r>
              <a:rPr lang="en-US" altLang="zh-CN" dirty="0"/>
              <a:t>related can</a:t>
            </a:r>
            <a:r>
              <a:rPr lang="en-US" altLang="ko-KR" dirty="0"/>
              <a:t> be considered in Rel-19 SON/MDT WI</a:t>
            </a:r>
            <a:r>
              <a:rPr lang="en-US" dirty="0" smtClean="0"/>
              <a:t>. We are fine to focus </a:t>
            </a:r>
            <a:r>
              <a:rPr lang="en-US" dirty="0"/>
              <a:t>on intra NTN </a:t>
            </a:r>
            <a:r>
              <a:rPr lang="en-US" dirty="0" smtClean="0"/>
              <a:t>mobility.</a:t>
            </a:r>
          </a:p>
          <a:p>
            <a:pPr lvl="1"/>
            <a:r>
              <a:rPr lang="en-US" altLang="zh-CN" dirty="0"/>
              <a:t>For Network energy saving, any necessary work can be done in the NES WI together with RAN1/RAN2</a:t>
            </a:r>
            <a:r>
              <a:rPr lang="en-US" altLang="zh-CN" dirty="0" smtClean="0"/>
              <a:t>. There is no need to have duplicated work.</a:t>
            </a:r>
            <a:endParaRPr lang="en-US" altLang="zh-CN" dirty="0"/>
          </a:p>
          <a:p>
            <a:pPr lvl="1"/>
            <a:r>
              <a:rPr lang="en-US" dirty="0" smtClean="0"/>
              <a:t>For Network slicing, the slicing configuration is left to implementation, we are not sure what’s the specification impact for SON/MDT.</a:t>
            </a:r>
            <a:r>
              <a:rPr lang="en-US" altLang="zh-CN" dirty="0"/>
              <a:t> Since the Rel-19 WI already contains enough scope, we think network slicing can be discussed in the AI for NG-RAN SI/WI.</a:t>
            </a:r>
          </a:p>
          <a:p>
            <a:pPr lvl="1"/>
            <a:endParaRPr lang="en-US" dirty="0"/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b="1" dirty="0" smtClean="0">
                <a:sym typeface="Wingdings" panose="05000000000000000000" pitchFamily="2" charset="2"/>
              </a:rPr>
              <a:t>Proposal 1: </a:t>
            </a:r>
            <a:r>
              <a:rPr lang="en-US" b="1" dirty="0">
                <a:sym typeface="Wingdings" panose="05000000000000000000" pitchFamily="2" charset="2"/>
              </a:rPr>
              <a:t>Include intra NTN </a:t>
            </a:r>
            <a:r>
              <a:rPr lang="en-US" b="1" dirty="0" smtClean="0">
                <a:sym typeface="Wingdings" panose="05000000000000000000" pitchFamily="2" charset="2"/>
              </a:rPr>
              <a:t>mobility in the scope of Rel-19 SON/MDT WI.</a:t>
            </a:r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b="1" dirty="0" smtClean="0">
                <a:sym typeface="Wingdings" panose="05000000000000000000" pitchFamily="2" charset="2"/>
              </a:rPr>
              <a:t>Proposal 2: </a:t>
            </a:r>
            <a:r>
              <a:rPr lang="en-US" altLang="zh-CN" b="1" dirty="0">
                <a:sym typeface="Wingdings" panose="05000000000000000000" pitchFamily="2" charset="2"/>
              </a:rPr>
              <a:t>N</a:t>
            </a:r>
            <a:r>
              <a:rPr lang="en-US" altLang="zh-CN" b="1" dirty="0" smtClean="0">
                <a:sym typeface="Wingdings" panose="05000000000000000000" pitchFamily="2" charset="2"/>
              </a:rPr>
              <a:t>etwork energy saving </a:t>
            </a:r>
            <a:r>
              <a:rPr lang="en-US" altLang="zh-CN" b="1" dirty="0">
                <a:sym typeface="Wingdings" panose="05000000000000000000" pitchFamily="2" charset="2"/>
              </a:rPr>
              <a:t>can be done in the NES </a:t>
            </a:r>
            <a:r>
              <a:rPr lang="en-US" altLang="zh-CN" b="1" dirty="0" smtClean="0">
                <a:sym typeface="Wingdings" panose="05000000000000000000" pitchFamily="2" charset="2"/>
              </a:rPr>
              <a:t>WI.</a:t>
            </a:r>
            <a:endParaRPr lang="en-US" altLang="zh-CN" b="1" dirty="0"/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b="1" dirty="0">
                <a:sym typeface="Wingdings" panose="05000000000000000000" pitchFamily="2" charset="2"/>
              </a:rPr>
              <a:t>Proposal </a:t>
            </a:r>
            <a:r>
              <a:rPr lang="en-US" altLang="zh-CN" b="1" dirty="0" smtClean="0">
                <a:sym typeface="Wingdings" panose="05000000000000000000" pitchFamily="2" charset="2"/>
              </a:rPr>
              <a:t>3</a:t>
            </a:r>
            <a:r>
              <a:rPr lang="en-US" altLang="zh-CN" b="1" dirty="0">
                <a:sym typeface="Wingdings" panose="05000000000000000000" pitchFamily="2" charset="2"/>
              </a:rPr>
              <a:t>: </a:t>
            </a:r>
            <a:r>
              <a:rPr lang="en-US" altLang="zh-CN" b="1" dirty="0" smtClean="0">
                <a:sym typeface="Wingdings" panose="05000000000000000000" pitchFamily="2" charset="2"/>
              </a:rPr>
              <a:t>Network </a:t>
            </a:r>
            <a:r>
              <a:rPr lang="en-US" altLang="zh-CN" b="1" dirty="0">
                <a:sym typeface="Wingdings" panose="05000000000000000000" pitchFamily="2" charset="2"/>
              </a:rPr>
              <a:t>slicing can be discussed in the AI for NG-RAN SI/WI.</a:t>
            </a:r>
            <a:endParaRPr lang="en-US" altLang="zh-CN" b="1" dirty="0"/>
          </a:p>
          <a:p>
            <a:pPr marL="561600" lvl="1" indent="-360000">
              <a:buFont typeface="Wingdings" panose="05000000000000000000" pitchFamily="2" charset="2"/>
              <a:buChar char="è"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2804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Discussion Points and Proposals </a:t>
            </a:r>
            <a:r>
              <a:rPr lang="en-US" altLang="zh-CN" dirty="0" smtClean="0"/>
              <a:t>(2/2</a:t>
            </a:r>
            <a:r>
              <a:rPr lang="en-US" altLang="zh-CN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Rel-18 leftovers:</a:t>
            </a:r>
          </a:p>
          <a:p>
            <a:pPr lvl="1"/>
            <a:r>
              <a:rPr lang="en-US" altLang="zh-CN" dirty="0" smtClean="0"/>
              <a:t>On SHR, only intra-system inter-RAT </a:t>
            </a:r>
            <a:r>
              <a:rPr lang="en-US" altLang="zh-CN" dirty="0"/>
              <a:t>HO from NR to LTE </a:t>
            </a:r>
            <a:r>
              <a:rPr lang="en-US" altLang="zh-CN" dirty="0" smtClean="0"/>
              <a:t>is supported in Rel-18. At RAN3#119 meeting, RAN3 agreed “</a:t>
            </a:r>
            <a:r>
              <a:rPr lang="en-US" altLang="zh-CN" b="1" dirty="0"/>
              <a:t>RAN3 sees benefits to support inter-RAT SHR from LTE to NR for T304 trigger with no impact on LTE in Rel-18</a:t>
            </a:r>
            <a:r>
              <a:rPr lang="en-US" altLang="zh-CN" b="1" dirty="0" smtClean="0"/>
              <a:t>.</a:t>
            </a:r>
            <a:r>
              <a:rPr lang="en-US" altLang="zh-CN" dirty="0" smtClean="0"/>
              <a:t>”</a:t>
            </a:r>
            <a:r>
              <a:rPr lang="en-US" altLang="zh-CN" dirty="0"/>
              <a:t> </a:t>
            </a:r>
            <a:r>
              <a:rPr lang="en-US" altLang="zh-CN" dirty="0" smtClean="0"/>
              <a:t>But the normative work cannot be finalized due to lack of time.</a:t>
            </a:r>
            <a:endParaRPr lang="en-US" dirty="0" smtClean="0"/>
          </a:p>
          <a:p>
            <a:pPr lvl="1"/>
            <a:r>
              <a:rPr lang="en-US" altLang="zh-CN" dirty="0" smtClean="0"/>
              <a:t>On SPR, there are two leftover issues: SPR in case of HO with SN change and SPR for MR-DC. </a:t>
            </a:r>
            <a:endParaRPr lang="en-US" altLang="zh-CN" dirty="0"/>
          </a:p>
          <a:p>
            <a:pPr lvl="1"/>
            <a:r>
              <a:rPr lang="en-US" dirty="0" smtClean="0"/>
              <a:t>On MRO for SCG failure, RAN2 and RAN3 have focused on NR-DC in rel-18. MRO for MR-DC SCG failure is postponed.</a:t>
            </a:r>
          </a:p>
          <a:p>
            <a:pPr lvl="1"/>
            <a:r>
              <a:rPr lang="en-US" altLang="zh-CN" dirty="0" smtClean="0"/>
              <a:t>On RACH </a:t>
            </a:r>
            <a:r>
              <a:rPr lang="en-US" altLang="zh-CN" dirty="0" err="1" smtClean="0"/>
              <a:t>optimsation</a:t>
            </a:r>
            <a:r>
              <a:rPr lang="en-US" altLang="zh-CN" dirty="0" smtClean="0"/>
              <a:t>, RAN2 </a:t>
            </a:r>
            <a:r>
              <a:rPr lang="en-US" altLang="zh-CN" dirty="0"/>
              <a:t>has done some work for RA-SDT optimization </a:t>
            </a:r>
            <a:r>
              <a:rPr lang="en-US" altLang="zh-CN" dirty="0" smtClean="0"/>
              <a:t>in </a:t>
            </a:r>
            <a:r>
              <a:rPr lang="en-US" altLang="zh-CN" dirty="0"/>
              <a:t>Rel-18. But how to optimize the RA-SDT configuration parameters to avoid SDT failure or inefficient SDT transmission has not </a:t>
            </a:r>
            <a:r>
              <a:rPr lang="en-US" altLang="zh-CN" dirty="0" smtClean="0"/>
              <a:t>been discussed in RAN3.</a:t>
            </a:r>
            <a:endParaRPr lang="en-US" altLang="zh-CN" dirty="0"/>
          </a:p>
          <a:p>
            <a:pPr lvl="1"/>
            <a:endParaRPr lang="en-US" dirty="0"/>
          </a:p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b="1" dirty="0" smtClean="0">
                <a:sym typeface="Wingdings" panose="05000000000000000000" pitchFamily="2" charset="2"/>
              </a:rPr>
              <a:t>Proposal 4: </a:t>
            </a:r>
            <a:r>
              <a:rPr lang="en-US" b="1" dirty="0">
                <a:sym typeface="Wingdings" panose="05000000000000000000" pitchFamily="2" charset="2"/>
              </a:rPr>
              <a:t>Include </a:t>
            </a:r>
            <a:r>
              <a:rPr lang="en-US" b="1" dirty="0" smtClean="0">
                <a:sym typeface="Wingdings" panose="05000000000000000000" pitchFamily="2" charset="2"/>
              </a:rPr>
              <a:t>Rel-18 leftovers </a:t>
            </a:r>
            <a:r>
              <a:rPr lang="en-US" b="1" dirty="0">
                <a:sym typeface="Wingdings" panose="05000000000000000000" pitchFamily="2" charset="2"/>
              </a:rPr>
              <a:t>including </a:t>
            </a:r>
            <a:r>
              <a:rPr lang="en-US" b="1" dirty="0" smtClean="0">
                <a:sym typeface="Wingdings" panose="05000000000000000000" pitchFamily="2" charset="2"/>
              </a:rPr>
              <a:t>intra-system </a:t>
            </a:r>
            <a:r>
              <a:rPr lang="en-US" altLang="zh-CN" b="1" dirty="0" smtClean="0"/>
              <a:t>inter-RAT </a:t>
            </a:r>
            <a:r>
              <a:rPr lang="en-US" altLang="zh-CN" b="1" dirty="0"/>
              <a:t>SHR from LTE to NR</a:t>
            </a:r>
            <a:r>
              <a:rPr lang="en-US" b="1" dirty="0" smtClean="0">
                <a:sym typeface="Wingdings" panose="05000000000000000000" pitchFamily="2" charset="2"/>
              </a:rPr>
              <a:t>, SPR leftover scenarios and SPR for MR-DC, MRO for MR-DC SCG failure, </a:t>
            </a:r>
            <a:r>
              <a:rPr lang="en-US" altLang="zh-CN" b="1" dirty="0" smtClean="0">
                <a:sym typeface="Wingdings" panose="05000000000000000000" pitchFamily="2" charset="2"/>
              </a:rPr>
              <a:t>RACH </a:t>
            </a:r>
            <a:r>
              <a:rPr lang="en-US" altLang="zh-CN" b="1" dirty="0" err="1" smtClean="0">
                <a:sym typeface="Wingdings" panose="05000000000000000000" pitchFamily="2" charset="2"/>
              </a:rPr>
              <a:t>optimsation</a:t>
            </a:r>
            <a:r>
              <a:rPr lang="en-US" altLang="zh-CN" b="1" dirty="0" smtClean="0">
                <a:sym typeface="Wingdings" panose="05000000000000000000" pitchFamily="2" charset="2"/>
              </a:rPr>
              <a:t> for </a:t>
            </a:r>
            <a:r>
              <a:rPr lang="en-US" b="1" dirty="0" smtClean="0">
                <a:sym typeface="Wingdings" panose="05000000000000000000" pitchFamily="2" charset="2"/>
              </a:rPr>
              <a:t>RA-SDT in the scope of Rel-19 SON/MDT WI.</a:t>
            </a:r>
          </a:p>
          <a:p>
            <a:pPr marL="561600" lvl="1" indent="-360000">
              <a:buFont typeface="Wingdings" panose="05000000000000000000" pitchFamily="2" charset="2"/>
              <a:buChar char="è"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7172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629515"/>
          </a:xfrm>
        </p:spPr>
        <p:txBody>
          <a:bodyPr/>
          <a:lstStyle/>
          <a:p>
            <a:r>
              <a:rPr lang="en-US" dirty="0"/>
              <a:t>Potential objectives:</a:t>
            </a:r>
          </a:p>
          <a:p>
            <a:pPr marL="201600" lvl="1" indent="0">
              <a:buNone/>
            </a:pPr>
            <a:endParaRPr lang="en-US" b="1" dirty="0" smtClean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 txBox="1">
            <a:spLocks/>
          </p:cNvSpPr>
          <p:nvPr/>
        </p:nvSpPr>
        <p:spPr>
          <a:xfrm>
            <a:off x="292248" y="1767254"/>
            <a:ext cx="11573352" cy="39820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MRO enhancement for R18 mobility mechanisms, Lower layer triggered mobility (LTM), CHO with candidate SCGs, subsequent CPAC [RAN3, RAN2]: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Specification of the inter-node information exchange, including possible enhancements to interfaces[RAN3];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latin typeface="TimesNewRomanPSMT"/>
              </a:rPr>
              <a:t>Identify and specify necessary UE reporting to enhance the mobility parameter tuning [RAN2]</a:t>
            </a:r>
          </a:p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Only SON/MDT enhancements for </a:t>
            </a:r>
            <a:r>
              <a:rPr lang="en-US" altLang="zh-CN" sz="1800" kern="0" dirty="0" smtClean="0">
                <a:solidFill>
                  <a:prstClr val="black"/>
                </a:solidFill>
                <a:highlight>
                  <a:srgbClr val="FFFF00"/>
                </a:highlight>
                <a:latin typeface="TimesNewRomanPSMT"/>
              </a:rPr>
              <a:t>intra NTN mobility</a:t>
            </a:r>
            <a:r>
              <a:rPr lang="en-US" altLang="zh-CN" sz="1800" strike="sngStrike" kern="0" dirty="0" smtClean="0">
                <a:solidFill>
                  <a:prstClr val="black"/>
                </a:solidFill>
                <a:highlight>
                  <a:srgbClr val="FFFF00"/>
                </a:highlight>
                <a:latin typeface="TimesNewRomanPSMT"/>
              </a:rPr>
              <a:t>, Network slicing </a:t>
            </a:r>
            <a:r>
              <a:rPr lang="en-US" altLang="zh-CN" sz="1800" strike="sngStrike" kern="0" dirty="0" smtClean="0">
                <a:solidFill>
                  <a:srgbClr val="FF0000"/>
                </a:solidFill>
                <a:highlight>
                  <a:srgbClr val="FFFF00"/>
                </a:highlight>
                <a:latin typeface="TimesNewRomanPSMT"/>
              </a:rPr>
              <a:t>and</a:t>
            </a:r>
            <a:r>
              <a:rPr lang="en-US" altLang="zh-CN" sz="1800" kern="0" dirty="0" smtClean="0">
                <a:solidFill>
                  <a:prstClr val="black"/>
                </a:solidFill>
                <a:highlight>
                  <a:srgbClr val="FFFF00"/>
                </a:highlight>
                <a:latin typeface="TimesNewRomanPSMT"/>
              </a:rPr>
              <a:t> </a:t>
            </a:r>
            <a:r>
              <a:rPr lang="en-US" altLang="zh-CN" sz="1800" strike="sngStrike" kern="0" dirty="0" smtClean="0">
                <a:solidFill>
                  <a:srgbClr val="FF0000"/>
                </a:solidFill>
                <a:highlight>
                  <a:srgbClr val="FFFF00"/>
                </a:highlight>
                <a:latin typeface="TimesNewRomanPSMT"/>
              </a:rPr>
              <a:t>NW energy saving 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are for further consideration. 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strike="sngStrike" kern="0" dirty="0" smtClean="0">
                <a:solidFill>
                  <a:srgbClr val="0070C0"/>
                </a:solidFill>
                <a:latin typeface="TimesNewRomanPSMT"/>
              </a:rPr>
              <a:t>Details of these aspects (e.g., spec changes, assessment of workload). </a:t>
            </a:r>
          </a:p>
          <a:p>
            <a:pPr marL="1523915" lvl="2" indent="-304782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strike="sngStrike" kern="0" dirty="0" smtClean="0">
                <a:solidFill>
                  <a:srgbClr val="0070C0"/>
                </a:solidFill>
                <a:latin typeface="TimesNewRomanPSMT"/>
              </a:rPr>
              <a:t>No other new features are to be added</a:t>
            </a:r>
          </a:p>
          <a:p>
            <a:pPr marL="990544" lvl="1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strike="sngStrike" kern="0" dirty="0" smtClean="0">
                <a:solidFill>
                  <a:srgbClr val="FF0000"/>
                </a:solidFill>
                <a:latin typeface="TimesNewRomanPSMT"/>
              </a:rPr>
              <a:t>For NW energy saving,  </a:t>
            </a:r>
            <a:r>
              <a:rPr lang="en-US" altLang="zh-CN" sz="1800" kern="0" dirty="0" smtClean="0">
                <a:solidFill>
                  <a:srgbClr val="FF0000"/>
                </a:solidFill>
                <a:latin typeface="TimesNewRomanPSMT"/>
              </a:rPr>
              <a:t>Note: 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avoid duplication with AI for NG-RAN.</a:t>
            </a:r>
          </a:p>
          <a:p>
            <a:pPr marL="990544" lvl="1" indent="-380978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kern="0" dirty="0">
                <a:solidFill>
                  <a:prstClr val="black"/>
                </a:solidFill>
                <a:latin typeface="TimesNewRomanPSMT"/>
              </a:rPr>
              <a:t>R18 leftovers, </a:t>
            </a:r>
            <a:r>
              <a:rPr lang="en-US" altLang="zh-CN" sz="1800" u="sng" kern="0" dirty="0" err="1" smtClean="0">
                <a:solidFill>
                  <a:srgbClr val="0070C0"/>
                </a:solidFill>
                <a:latin typeface="TimesNewRomanPSMT"/>
              </a:rPr>
              <a:t>including:</a:t>
            </a:r>
            <a:r>
              <a:rPr lang="en-US" altLang="zh-CN" sz="1800" strike="sngStrike" kern="0" dirty="0" err="1" smtClean="0">
                <a:solidFill>
                  <a:srgbClr val="0070C0"/>
                </a:solidFill>
                <a:latin typeface="TimesNewRomanPSMT"/>
              </a:rPr>
              <a:t>FFS</a:t>
            </a:r>
            <a:r>
              <a:rPr lang="en-US" altLang="zh-CN" sz="1800" strike="sngStrike" kern="0" dirty="0" smtClean="0">
                <a:solidFill>
                  <a:srgbClr val="0070C0"/>
                </a:solidFill>
                <a:latin typeface="TimesNewRomanPSMT"/>
              </a:rPr>
              <a:t> </a:t>
            </a:r>
            <a:r>
              <a:rPr lang="en-US" altLang="zh-CN" sz="1800" strike="sngStrike" kern="0" dirty="0">
                <a:solidFill>
                  <a:srgbClr val="0070C0"/>
                </a:solidFill>
                <a:latin typeface="TimesNewRomanPSMT"/>
              </a:rPr>
              <a:t>details, which can be decided based on further progress in RAN2/3 </a:t>
            </a:r>
            <a:r>
              <a:rPr lang="en-US" altLang="zh-CN" sz="1800" kern="0" dirty="0">
                <a:solidFill>
                  <a:prstClr val="black"/>
                </a:solidFill>
                <a:latin typeface="TimesNewRomanPSMT"/>
              </a:rPr>
              <a:t>[RAN3, RAN2</a:t>
            </a:r>
            <a:r>
              <a:rPr lang="en-US" altLang="zh-CN" sz="1800" kern="0" dirty="0" smtClean="0">
                <a:solidFill>
                  <a:prstClr val="black"/>
                </a:solidFill>
                <a:latin typeface="TimesNewRomanPSMT"/>
              </a:rPr>
              <a:t>]</a:t>
            </a: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u="sng" kern="0" dirty="0">
                <a:solidFill>
                  <a:srgbClr val="0070C0"/>
                </a:solidFill>
                <a:latin typeface="TimesNewRomanPSMT"/>
                <a:sym typeface="Wingdings" panose="05000000000000000000" pitchFamily="2" charset="2"/>
              </a:rPr>
              <a:t>Intra-system inter-RAT SHR from LTE to NR</a:t>
            </a:r>
            <a:endParaRPr lang="en-US" altLang="zh-CN" sz="1600" u="sng" kern="0" dirty="0">
              <a:solidFill>
                <a:srgbClr val="0070C0"/>
              </a:solidFill>
              <a:latin typeface="TimesNewRomanPSMT"/>
            </a:endParaRP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u="sng" kern="0" dirty="0">
                <a:solidFill>
                  <a:srgbClr val="0070C0"/>
                </a:solidFill>
                <a:latin typeface="TimesNewRomanPSMT"/>
              </a:rPr>
              <a:t>SPR in case of HO with SN change, SPR for MR-DC</a:t>
            </a: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u="sng" kern="0" dirty="0">
                <a:solidFill>
                  <a:srgbClr val="0070C0"/>
                </a:solidFill>
                <a:latin typeface="TimesNewRomanPSMT"/>
              </a:rPr>
              <a:t>MRO for MR-DC SCG failure</a:t>
            </a: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u="sng" kern="0" dirty="0">
                <a:solidFill>
                  <a:srgbClr val="0070C0"/>
                </a:solidFill>
                <a:latin typeface="TimesNewRomanPSMT"/>
              </a:rPr>
              <a:t>RACH optimization: RA-SDT</a:t>
            </a: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sz="1800" kern="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sz="1800" kern="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marL="1545068" lvl="3" indent="-380978" algn="l" defTabSz="9144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sz="1800" kern="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defTabSz="914400"/>
            <a:endParaRPr lang="en-US" altLang="ja-JP" sz="1800" b="1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15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67422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16543</TotalTime>
  <Words>737</Words>
  <Application>Microsoft Office PowerPoint</Application>
  <PresentationFormat>와이드스크린</PresentationFormat>
  <Paragraphs>49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SamsungOne 400</vt:lpstr>
      <vt:lpstr>SamsungOne 700</vt:lpstr>
      <vt:lpstr>SamsungOneKoreanOTF 400</vt:lpstr>
      <vt:lpstr>SamsungOneKoreanOTF 700</vt:lpstr>
      <vt:lpstr>TimesNewRomanPSMT</vt:lpstr>
      <vt:lpstr>Yu Gothic</vt:lpstr>
      <vt:lpstr>Arial</vt:lpstr>
      <vt:lpstr>Calibri</vt:lpstr>
      <vt:lpstr>Samsung Sharp Sans Bold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Hyunjeong Kang (Samsung)</cp:lastModifiedBy>
  <cp:revision>591</cp:revision>
  <cp:lastPrinted>2017-12-18T22:10:10Z</cp:lastPrinted>
  <dcterms:created xsi:type="dcterms:W3CDTF">2017-12-10T01:01:38Z</dcterms:created>
  <dcterms:modified xsi:type="dcterms:W3CDTF">2023-12-04T02:55:24Z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